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5.xml" ContentType="application/vnd.openxmlformats-officedocument.presentationml.notesSlide+xml"/>
  <Override PartName="/ppt/tags/tag62.xml" ContentType="application/vnd.openxmlformats-officedocument.presentationml.tags+xml"/>
  <Override PartName="/ppt/notesSlides/notesSlide26.xml" ContentType="application/vnd.openxmlformats-officedocument.presentationml.notesSlide+xml"/>
  <Override PartName="/ppt/tags/tag63.xml" ContentType="application/vnd.openxmlformats-officedocument.presentationml.tags+xml"/>
  <Override PartName="/ppt/notesSlides/notesSlide2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87.xml" ContentType="application/vnd.openxmlformats-officedocument.presentationml.tags+xml"/>
  <Override PartName="/ppt/notesSlides/notesSlide2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1.xml" ContentType="application/vnd.openxmlformats-officedocument.presentationml.notesSlide+xml"/>
  <Override PartName="/ppt/tags/tag103.xml" ContentType="application/vnd.openxmlformats-officedocument.presentationml.tags+xml"/>
  <Override PartName="/ppt/notesSlides/notesSlide32.xml" ContentType="application/vnd.openxmlformats-officedocument.presentationml.notesSlide+xml"/>
  <Override PartName="/ppt/tags/tag104.xml" ContentType="application/vnd.openxmlformats-officedocument.presentationml.tags+xml"/>
  <Override PartName="/ppt/notesSlides/notesSlide3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4.xml" ContentType="application/vnd.openxmlformats-officedocument.presentationml.notesSlide+xml"/>
  <Override PartName="/ppt/tags/tag1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661" r:id="rId5"/>
  </p:sldMasterIdLst>
  <p:notesMasterIdLst>
    <p:notesMasterId r:id="rId42"/>
  </p:notesMasterIdLst>
  <p:sldIdLst>
    <p:sldId id="2147377887" r:id="rId6"/>
    <p:sldId id="2147377888" r:id="rId7"/>
    <p:sldId id="2147377889" r:id="rId8"/>
    <p:sldId id="2147377890" r:id="rId9"/>
    <p:sldId id="789" r:id="rId10"/>
    <p:sldId id="2147377891" r:id="rId11"/>
    <p:sldId id="2147377892" r:id="rId12"/>
    <p:sldId id="2147377893" r:id="rId13"/>
    <p:sldId id="2147377894" r:id="rId14"/>
    <p:sldId id="2147377895" r:id="rId15"/>
    <p:sldId id="2147377897" r:id="rId16"/>
    <p:sldId id="2147377898" r:id="rId17"/>
    <p:sldId id="2147377899" r:id="rId18"/>
    <p:sldId id="2147377903" r:id="rId19"/>
    <p:sldId id="2147377902" r:id="rId20"/>
    <p:sldId id="2147377901" r:id="rId21"/>
    <p:sldId id="2147377900" r:id="rId22"/>
    <p:sldId id="2147377906" r:id="rId23"/>
    <p:sldId id="2147377905" r:id="rId24"/>
    <p:sldId id="2147377904" r:id="rId25"/>
    <p:sldId id="2147377907" r:id="rId26"/>
    <p:sldId id="2147377910" r:id="rId27"/>
    <p:sldId id="2147377917" r:id="rId28"/>
    <p:sldId id="2147377911" r:id="rId29"/>
    <p:sldId id="2147377912" r:id="rId30"/>
    <p:sldId id="2147377913" r:id="rId31"/>
    <p:sldId id="2147377915" r:id="rId32"/>
    <p:sldId id="2147377918" r:id="rId33"/>
    <p:sldId id="2147377919" r:id="rId34"/>
    <p:sldId id="2147377921" r:id="rId35"/>
    <p:sldId id="2147377924" r:id="rId36"/>
    <p:sldId id="2147377923" r:id="rId37"/>
    <p:sldId id="2147377922" r:id="rId38"/>
    <p:sldId id="2147377926" r:id="rId39"/>
    <p:sldId id="2147377927" r:id="rId40"/>
    <p:sldId id="2147377817" r:id="rId41"/>
  </p:sldIdLst>
  <p:sldSz cx="9144000" cy="5143500" type="screen16x9"/>
  <p:notesSz cx="6858000" cy="9144000"/>
  <p:embeddedFontLst>
    <p:embeddedFont>
      <p:font typeface="Franklin Gothic" panose="020B0604020202020204" charset="0"/>
      <p:bold r:id="rId43"/>
    </p:embeddedFont>
    <p:embeddedFont>
      <p:font typeface="Franklin Gothic Book" panose="020B0503020102020204" pitchFamily="34" charset="0"/>
      <p:regular r:id="rId44"/>
      <p:italic r:id="rId45"/>
    </p:embeddedFont>
    <p:embeddedFont>
      <p:font typeface="Franklin Gothic Demi" panose="020B0703020102020204" pitchFamily="34" charset="0"/>
      <p:regular r:id="rId46"/>
      <p:italic r:id="rId47"/>
    </p:embeddedFont>
    <p:embeddedFont>
      <p:font typeface="Wingdings 3" panose="05040102010807070707" pitchFamily="18" charset="2"/>
      <p:regular r:id="rId48"/>
    </p:embeddedFont>
  </p:embeddedFontLst>
  <p:custDataLst>
    <p:tags r:id="rId4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B606A4BC-7973-4B31-8B32-A3D8BF29A2B7}">
          <p14:sldIdLst>
            <p14:sldId id="2147377887"/>
            <p14:sldId id="2147377888"/>
            <p14:sldId id="2147377889"/>
            <p14:sldId id="2147377890"/>
            <p14:sldId id="789"/>
          </p14:sldIdLst>
        </p14:section>
        <p14:section name="Problem Statement" id="{F148193E-B2C5-43DA-AA40-70D1F15A63D3}">
          <p14:sldIdLst>
            <p14:sldId id="2147377891"/>
            <p14:sldId id="2147377892"/>
            <p14:sldId id="2147377893"/>
          </p14:sldIdLst>
        </p14:section>
        <p14:section name="Data Prep" id="{36F1BCB3-3BB3-4DB9-B3B5-17EBE6E23FCB}">
          <p14:sldIdLst>
            <p14:sldId id="2147377894"/>
            <p14:sldId id="2147377895"/>
          </p14:sldIdLst>
        </p14:section>
        <p14:section name="EDA" id="{8B289B92-62D7-45AB-A9AE-B2D2449B9E76}">
          <p14:sldIdLst>
            <p14:sldId id="2147377897"/>
            <p14:sldId id="2147377898"/>
            <p14:sldId id="2147377899"/>
            <p14:sldId id="2147377903"/>
            <p14:sldId id="2147377902"/>
            <p14:sldId id="2147377901"/>
            <p14:sldId id="2147377900"/>
            <p14:sldId id="2147377906"/>
            <p14:sldId id="2147377905"/>
            <p14:sldId id="2147377904"/>
            <p14:sldId id="2147377907"/>
          </p14:sldIdLst>
        </p14:section>
        <p14:section name="Modeling" id="{2C5C91D9-A0A3-429A-B4CF-39F30A34A500}">
          <p14:sldIdLst>
            <p14:sldId id="2147377910"/>
            <p14:sldId id="2147377917"/>
            <p14:sldId id="2147377911"/>
            <p14:sldId id="2147377912"/>
            <p14:sldId id="2147377913"/>
          </p14:sldIdLst>
        </p14:section>
        <p14:section name="Qualitative Insights" id="{17391900-014C-46B1-BEFF-313113B6A965}">
          <p14:sldIdLst>
            <p14:sldId id="2147377915"/>
            <p14:sldId id="2147377918"/>
            <p14:sldId id="2147377919"/>
            <p14:sldId id="2147377921"/>
            <p14:sldId id="2147377924"/>
            <p14:sldId id="2147377923"/>
            <p14:sldId id="2147377922"/>
          </p14:sldIdLst>
        </p14:section>
        <p14:section name="Final Recommendation" id="{CA149F5B-18B0-40D4-AC42-3D976900689C}">
          <p14:sldIdLst>
            <p14:sldId id="2147377926"/>
            <p14:sldId id="2147377927"/>
            <p14:sldId id="2147377817"/>
          </p14:sldIdLst>
        </p14:section>
        <p14:section name="Other slides" id="{B2E35280-163F-4ACB-BD8E-57B9FCFBFD1E}">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D4B"/>
    <a:srgbClr val="F474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63"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856825749167592E-2"/>
          <c:y val="8.6274509803921567E-2"/>
          <c:w val="0.94228634850166482"/>
          <c:h val="0.86274509803921573"/>
        </c:manualLayout>
      </c:layout>
      <c:barChart>
        <c:barDir val="col"/>
        <c:grouping val="stacked"/>
        <c:varyColors val="0"/>
        <c:ser>
          <c:idx val="0"/>
          <c:order val="0"/>
          <c:spPr>
            <a:solidFill>
              <a:srgbClr val="F47422"/>
            </a:solidFill>
            <a:ln>
              <a:noFill/>
            </a:ln>
          </c:spPr>
          <c:invertIfNegative val="0"/>
          <c:dPt>
            <c:idx val="0"/>
            <c:invertIfNegative val="0"/>
            <c:bubble3D val="0"/>
            <c:spPr>
              <a:solidFill>
                <a:srgbClr val="F47422"/>
              </a:solidFill>
              <a:ln w="9525" algn="ctr">
                <a:solidFill>
                  <a:schemeClr val="tx1"/>
                </a:solidFill>
                <a:prstDash val="solid"/>
              </a:ln>
            </c:spPr>
            <c:extLst>
              <c:ext xmlns:c16="http://schemas.microsoft.com/office/drawing/2014/chart" uri="{C3380CC4-5D6E-409C-BE32-E72D297353CC}">
                <c16:uniqueId val="{00000000-64DE-425F-9F2E-EF566FF1B259}"/>
              </c:ext>
            </c:extLst>
          </c:dPt>
          <c:dLbls>
            <c:dLbl>
              <c:idx val="0"/>
              <c:layout>
                <c:manualLayout>
                  <c:x val="0"/>
                  <c:y val="-0.15196078431372548"/>
                </c:manualLayout>
              </c:layout>
              <c:numFmt formatCode="#,##0&quot;%&quot;;&quot;-&quot;#,##0&quot;%&quot;" sourceLinked="0"/>
              <c:spPr>
                <a:noFill/>
                <a:ln>
                  <a:noFill/>
                </a:ln>
              </c:spPr>
              <c:txPr>
                <a:bodyPr wrap="none"/>
                <a:lstStyle/>
                <a:p>
                  <a:pPr>
                    <a:defRPr sz="600" b="1">
                      <a:solidFill>
                        <a:schemeClr val="tx1"/>
                      </a:solidFill>
                      <a:latin typeface="+mn-lt"/>
                      <a:ea typeface="Arial"/>
                      <a:cs typeface="Arial"/>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DE-425F-9F2E-EF566FF1B259}"/>
                </c:ext>
              </c:extLst>
            </c:dLbl>
            <c:dLbl>
              <c:idx val="1"/>
              <c:layout>
                <c:manualLayout>
                  <c:x val="0"/>
                  <c:y val="-0.47549019607843135"/>
                </c:manualLayout>
              </c:layout>
              <c:numFmt formatCode="#,##0&quot;%&quot;;&quot;-&quot;#,##0&quot;%&quot;" sourceLinked="0"/>
              <c:spPr>
                <a:noFill/>
                <a:ln>
                  <a:noFill/>
                </a:ln>
              </c:spPr>
              <c:txPr>
                <a:bodyPr wrap="none"/>
                <a:lstStyle/>
                <a:p>
                  <a:pPr>
                    <a:defRPr sz="600" b="1">
                      <a:solidFill>
                        <a:schemeClr val="tx1"/>
                      </a:solidFill>
                      <a:latin typeface="+mn-lt"/>
                      <a:ea typeface="Arial"/>
                      <a:cs typeface="Arial"/>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4DE-425F-9F2E-EF566FF1B25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20</c:v>
                </c:pt>
                <c:pt idx="1">
                  <c:v>80</c:v>
                </c:pt>
              </c:numCache>
            </c:numRef>
          </c:val>
          <c:extLst>
            <c:ext xmlns:c16="http://schemas.microsoft.com/office/drawing/2014/chart" uri="{C3380CC4-5D6E-409C-BE32-E72D297353CC}">
              <c16:uniqueId val="{00000002-64DE-425F-9F2E-EF566FF1B259}"/>
            </c:ext>
          </c:extLst>
        </c:ser>
        <c:dLbls>
          <c:showLegendKey val="0"/>
          <c:showVal val="0"/>
          <c:showCatName val="0"/>
          <c:showSerName val="0"/>
          <c:showPercent val="0"/>
          <c:showBubbleSize val="0"/>
        </c:dLbls>
        <c:gapWidth val="80"/>
        <c:overlap val="100"/>
        <c:axId val="1346050703"/>
        <c:axId val="1"/>
      </c:barChart>
      <c:catAx>
        <c:axId val="134605070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1"/>
        <c:axPos val="l"/>
        <c:numFmt formatCode="General" sourceLinked="1"/>
        <c:majorTickMark val="out"/>
        <c:minorTickMark val="none"/>
        <c:tickLblPos val="nextTo"/>
        <c:crossAx val="1346050703"/>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6689419795221836E-2"/>
          <c:y val="5.4336468129571575E-2"/>
          <c:w val="0.8778156996587031"/>
          <c:h val="0.8913270637408568"/>
        </c:manualLayout>
      </c:layout>
      <c:barChart>
        <c:barDir val="col"/>
        <c:grouping val="stacked"/>
        <c:varyColors val="0"/>
        <c:ser>
          <c:idx val="0"/>
          <c:order val="0"/>
          <c:spPr>
            <a:solidFill>
              <a:srgbClr val="F47422"/>
            </a:solidFill>
            <a:ln>
              <a:noFill/>
            </a:ln>
          </c:spPr>
          <c:invertIfNegative val="0"/>
          <c:val>
            <c:numRef>
              <c:f>Sheet1!$A$1:$D$1</c:f>
              <c:numCache>
                <c:formatCode>General</c:formatCode>
                <c:ptCount val="4"/>
                <c:pt idx="0">
                  <c:v>50</c:v>
                </c:pt>
                <c:pt idx="1">
                  <c:v>40</c:v>
                </c:pt>
                <c:pt idx="2">
                  <c:v>25</c:v>
                </c:pt>
                <c:pt idx="3">
                  <c:v>15</c:v>
                </c:pt>
              </c:numCache>
            </c:numRef>
          </c:val>
          <c:extLst>
            <c:ext xmlns:c16="http://schemas.microsoft.com/office/drawing/2014/chart" uri="{C3380CC4-5D6E-409C-BE32-E72D297353CC}">
              <c16:uniqueId val="{00000000-35D5-4946-A202-76976E1E7999}"/>
            </c:ext>
          </c:extLst>
        </c:ser>
        <c:dLbls>
          <c:showLegendKey val="0"/>
          <c:showVal val="0"/>
          <c:showCatName val="0"/>
          <c:showSerName val="0"/>
          <c:showPercent val="0"/>
          <c:showBubbleSize val="0"/>
        </c:dLbls>
        <c:gapWidth val="80"/>
        <c:overlap val="100"/>
        <c:axId val="1195454927"/>
        <c:axId val="1"/>
      </c:barChart>
      <c:catAx>
        <c:axId val="1195454927"/>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50"/>
          <c:min val="0"/>
        </c:scaling>
        <c:delete val="0"/>
        <c:axPos val="l"/>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400" b="1">
                <a:solidFill>
                  <a:schemeClr val="tx1"/>
                </a:solidFill>
                <a:latin typeface="+mn-lt"/>
                <a:ea typeface="Arial"/>
                <a:cs typeface="Arial"/>
              </a:defRPr>
            </a:pPr>
            <a:endParaRPr lang="en-US"/>
          </a:p>
        </c:txPr>
        <c:crossAx val="1195454927"/>
        <c:crosses val="min"/>
        <c:crossBetween val="between"/>
        <c:majorUnit val="5"/>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523114355231143"/>
          <c:y val="4.2276422764227641E-2"/>
          <c:w val="0.86313868613138689"/>
          <c:h val="0.91544715447154468"/>
        </c:manualLayout>
      </c:layout>
      <c:lineChart>
        <c:grouping val="standard"/>
        <c:varyColors val="0"/>
        <c:ser>
          <c:idx val="0"/>
          <c:order val="0"/>
          <c:spPr>
            <a:ln w="19050" algn="ctr">
              <a:solidFill>
                <a:schemeClr val="accent1"/>
              </a:solidFill>
              <a:prstDash val="solid"/>
            </a:ln>
          </c:spPr>
          <c:marker>
            <c:symbol val="none"/>
          </c:marker>
          <c:val>
            <c:numRef>
              <c:f>Sheet1!$A$1:$G$1</c:f>
              <c:numCache>
                <c:formatCode>General</c:formatCode>
                <c:ptCount val="7"/>
                <c:pt idx="0">
                  <c:v>5</c:v>
                </c:pt>
                <c:pt idx="1">
                  <c:v>5</c:v>
                </c:pt>
                <c:pt idx="2">
                  <c:v>5</c:v>
                </c:pt>
                <c:pt idx="3">
                  <c:v>5</c:v>
                </c:pt>
                <c:pt idx="4">
                  <c:v>5</c:v>
                </c:pt>
                <c:pt idx="5">
                  <c:v>5</c:v>
                </c:pt>
                <c:pt idx="6">
                  <c:v>5</c:v>
                </c:pt>
              </c:numCache>
            </c:numRef>
          </c:val>
          <c:smooth val="0"/>
          <c:extLst>
            <c:ext xmlns:c16="http://schemas.microsoft.com/office/drawing/2014/chart" uri="{C3380CC4-5D6E-409C-BE32-E72D297353CC}">
              <c16:uniqueId val="{00000000-E04E-480B-8784-37BE89986F55}"/>
            </c:ext>
          </c:extLst>
        </c:ser>
        <c:ser>
          <c:idx val="1"/>
          <c:order val="1"/>
          <c:spPr>
            <a:ln w="19050" algn="ctr">
              <a:solidFill>
                <a:schemeClr val="accent2"/>
              </a:solidFill>
              <a:prstDash val="solid"/>
            </a:ln>
          </c:spPr>
          <c:marker>
            <c:symbol val="none"/>
          </c:marker>
          <c:val>
            <c:numRef>
              <c:f>Sheet1!$A$2:$G$2</c:f>
              <c:numCache>
                <c:formatCode>General</c:formatCode>
                <c:ptCount val="7"/>
                <c:pt idx="0">
                  <c:v>7</c:v>
                </c:pt>
                <c:pt idx="1">
                  <c:v>6</c:v>
                </c:pt>
                <c:pt idx="2">
                  <c:v>5</c:v>
                </c:pt>
                <c:pt idx="3">
                  <c:v>4</c:v>
                </c:pt>
                <c:pt idx="4">
                  <c:v>3</c:v>
                </c:pt>
                <c:pt idx="5">
                  <c:v>2</c:v>
                </c:pt>
                <c:pt idx="6">
                  <c:v>1</c:v>
                </c:pt>
              </c:numCache>
            </c:numRef>
          </c:val>
          <c:smooth val="0"/>
          <c:extLst>
            <c:ext xmlns:c16="http://schemas.microsoft.com/office/drawing/2014/chart" uri="{C3380CC4-5D6E-409C-BE32-E72D297353CC}">
              <c16:uniqueId val="{00000001-E04E-480B-8784-37BE89986F55}"/>
            </c:ext>
          </c:extLst>
        </c:ser>
        <c:ser>
          <c:idx val="2"/>
          <c:order val="2"/>
          <c:spPr>
            <a:ln w="19050" algn="ctr">
              <a:solidFill>
                <a:schemeClr val="accent3"/>
              </a:solidFill>
              <a:prstDash val="solid"/>
            </a:ln>
          </c:spPr>
          <c:marker>
            <c:symbol val="none"/>
          </c:marker>
          <c:val>
            <c:numRef>
              <c:f>Sheet1!$A$3:$G$3</c:f>
              <c:numCache>
                <c:formatCode>General</c:formatCode>
                <c:ptCount val="7"/>
                <c:pt idx="0">
                  <c:v>7</c:v>
                </c:pt>
                <c:pt idx="1">
                  <c:v>5</c:v>
                </c:pt>
                <c:pt idx="2">
                  <c:v>3</c:v>
                </c:pt>
                <c:pt idx="3">
                  <c:v>1</c:v>
                </c:pt>
                <c:pt idx="4">
                  <c:v>0</c:v>
                </c:pt>
                <c:pt idx="5">
                  <c:v>0</c:v>
                </c:pt>
                <c:pt idx="6">
                  <c:v>0</c:v>
                </c:pt>
              </c:numCache>
            </c:numRef>
          </c:val>
          <c:smooth val="0"/>
          <c:extLst>
            <c:ext xmlns:c16="http://schemas.microsoft.com/office/drawing/2014/chart" uri="{C3380CC4-5D6E-409C-BE32-E72D297353CC}">
              <c16:uniqueId val="{00000002-E04E-480B-8784-37BE89986F55}"/>
            </c:ext>
          </c:extLst>
        </c:ser>
        <c:dLbls>
          <c:showLegendKey val="0"/>
          <c:showVal val="0"/>
          <c:showCatName val="0"/>
          <c:showSerName val="0"/>
          <c:showPercent val="0"/>
          <c:showBubbleSize val="0"/>
        </c:dLbls>
        <c:smooth val="0"/>
        <c:axId val="1346043743"/>
        <c:axId val="1"/>
      </c:lineChart>
      <c:catAx>
        <c:axId val="1346043743"/>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7"/>
          <c:min val="0"/>
        </c:scaling>
        <c:delete val="0"/>
        <c:axPos val="l"/>
        <c:majorGridlines>
          <c:spPr>
            <a:ln>
              <a:noFill/>
            </a:ln>
          </c:spPr>
        </c:majorGridlines>
        <c:numFmt formatCode="#,##0.0;&quot;-&quot;#,##0.0" sourceLinked="0"/>
        <c:majorTickMark val="out"/>
        <c:minorTickMark val="none"/>
        <c:tickLblPos val="nextTo"/>
        <c:spPr>
          <a:ln w="9525" algn="ctr">
            <a:solidFill>
              <a:schemeClr val="tx1"/>
            </a:solidFill>
            <a:prstDash val="solid"/>
          </a:ln>
        </c:spPr>
        <c:txPr>
          <a:bodyPr wrap="none"/>
          <a:lstStyle/>
          <a:p>
            <a:pPr>
              <a:defRPr sz="600" b="1">
                <a:solidFill>
                  <a:schemeClr val="tx1"/>
                </a:solidFill>
                <a:latin typeface="+mn-lt"/>
                <a:ea typeface="Arial"/>
                <a:cs typeface="Arial"/>
              </a:defRPr>
            </a:pPr>
            <a:endParaRPr lang="en-US"/>
          </a:p>
        </c:txPr>
        <c:crossAx val="1346043743"/>
        <c:crosses val="min"/>
        <c:crossBetween val="midCat"/>
        <c:majorUnit val="0.5"/>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82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60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44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24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76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8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729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2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5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322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635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95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51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4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722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939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135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60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7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420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3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339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85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332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97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51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5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7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20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69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9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4DF262-3F40-4C59-AD80-63B781EC1CBE}"/>
              </a:ext>
            </a:extLst>
          </p:cNvPr>
          <p:cNvSpPr/>
          <p:nvPr userDrawn="1"/>
        </p:nvSpPr>
        <p:spPr>
          <a:xfrm>
            <a:off x="146304" y="144018"/>
            <a:ext cx="8851392" cy="4855464"/>
          </a:xfrm>
          <a:prstGeom prst="rect">
            <a:avLst/>
          </a:prstGeom>
          <a:solidFill>
            <a:srgbClr val="E77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64" y="143820"/>
            <a:ext cx="8855673" cy="485586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7421" y="4113332"/>
            <a:ext cx="2941535" cy="667248"/>
          </a:xfrm>
          <a:prstGeom prst="rect">
            <a:avLst/>
          </a:prstGeom>
        </p:spPr>
      </p:pic>
      <p:sp>
        <p:nvSpPr>
          <p:cNvPr id="6" name="Title 1"/>
          <p:cNvSpPr>
            <a:spLocks noGrp="1"/>
          </p:cNvSpPr>
          <p:nvPr>
            <p:ph type="title" hasCustomPrompt="1"/>
          </p:nvPr>
        </p:nvSpPr>
        <p:spPr>
          <a:xfrm>
            <a:off x="1091583" y="1753386"/>
            <a:ext cx="6960834" cy="905537"/>
          </a:xfrm>
          <a:prstGeom prst="rect">
            <a:avLst/>
          </a:prstGeom>
        </p:spPr>
        <p:txBody>
          <a:bodyPr anchor="b"/>
          <a:lstStyle>
            <a:lvl1pPr algn="ctr">
              <a:lnSpc>
                <a:spcPct val="100000"/>
              </a:lnSpc>
              <a:defRPr sz="2700" b="1" spc="225" baseline="0">
                <a:solidFill>
                  <a:schemeClr val="bg1"/>
                </a:solidFill>
                <a:latin typeface="+mn-lt"/>
              </a:defRPr>
            </a:lvl1pPr>
          </a:lstStyle>
          <a:p>
            <a:r>
              <a:rPr lang="en-US"/>
              <a:t>ENDING: ARIAL BOLD 36PT, WHITE.</a:t>
            </a:r>
          </a:p>
        </p:txBody>
      </p:sp>
    </p:spTree>
    <p:extLst>
      <p:ext uri="{BB962C8B-B14F-4D97-AF65-F5344CB8AC3E}">
        <p14:creationId xmlns:p14="http://schemas.microsoft.com/office/powerpoint/2010/main" val="24449459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py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C778BAC-CA67-4C97-92E7-15609507ED85}"/>
              </a:ext>
            </a:extLst>
          </p:cNvPr>
          <p:cNvSpPr txBox="1">
            <a:spLocks/>
          </p:cNvSpPr>
          <p:nvPr userDrawn="1"/>
        </p:nvSpPr>
        <p:spPr>
          <a:xfrm>
            <a:off x="337995" y="4843868"/>
            <a:ext cx="144270" cy="142347"/>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tx1"/>
                </a:solidFill>
                <a:effectLst/>
                <a:uFillTx/>
                <a:latin typeface="Helvetica Neue"/>
                <a:ea typeface="Helvetica Neue"/>
                <a:cs typeface="Helvetica Neue"/>
                <a:sym typeface="Helvetica Neue"/>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a:lstStyle>
          <a:p>
            <a:fld id="{86CB4B4D-7CA3-9044-876B-883B54F8677D}" type="slidenum">
              <a:rPr lang="en-US" sz="675" smtClean="0"/>
              <a:pPr/>
              <a:t>‹#›</a:t>
            </a:fld>
            <a:endParaRPr lang="en-US" sz="675"/>
          </a:p>
        </p:txBody>
      </p:sp>
      <p:sp>
        <p:nvSpPr>
          <p:cNvPr id="4" name="Line">
            <a:extLst>
              <a:ext uri="{FF2B5EF4-FFF2-40B4-BE49-F238E27FC236}">
                <a16:creationId xmlns:a16="http://schemas.microsoft.com/office/drawing/2014/main" id="{9ECF7426-5CD9-5244-9F2E-3D6DAE8814BB}"/>
              </a:ext>
            </a:extLst>
          </p:cNvPr>
          <p:cNvSpPr/>
          <p:nvPr userDrawn="1"/>
        </p:nvSpPr>
        <p:spPr>
          <a:xfrm>
            <a:off x="1733055" y="2434732"/>
            <a:ext cx="5483581" cy="0"/>
          </a:xfrm>
          <a:prstGeom prst="line">
            <a:avLst/>
          </a:prstGeom>
          <a:ln w="25400">
            <a:solidFill>
              <a:srgbClr val="E57200"/>
            </a:solidFill>
            <a:miter lim="400000"/>
          </a:ln>
        </p:spPr>
        <p:txBody>
          <a:bodyPr lIns="19050" tIns="19050" rIns="19050" bIns="19050" anchor="ct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75" b="1" i="0" u="none" strike="noStrike" kern="0" cap="all" spc="188" normalizeH="0" baseline="0" noProof="0">
              <a:ln>
                <a:noFill/>
              </a:ln>
              <a:solidFill>
                <a:srgbClr val="FFFFFF"/>
              </a:solidFill>
              <a:effectLst/>
              <a:uLnTx/>
              <a:uFillTx/>
              <a:latin typeface="FranklinGothic URW Comp Book"/>
              <a:ea typeface="+mn-ea"/>
              <a:cs typeface="+mn-cs"/>
              <a:sym typeface="FranklinGothic URW Comp Book"/>
            </a:endParaRPr>
          </a:p>
        </p:txBody>
      </p:sp>
      <p:sp>
        <p:nvSpPr>
          <p:cNvPr id="6" name="Text Placeholder 6">
            <a:extLst>
              <a:ext uri="{FF2B5EF4-FFF2-40B4-BE49-F238E27FC236}">
                <a16:creationId xmlns:a16="http://schemas.microsoft.com/office/drawing/2014/main" id="{4CC48024-EC02-8180-6DA4-27B24C283D08}"/>
              </a:ext>
            </a:extLst>
          </p:cNvPr>
          <p:cNvSpPr>
            <a:spLocks noGrp="1"/>
          </p:cNvSpPr>
          <p:nvPr>
            <p:ph type="body" sz="quarter" idx="10"/>
          </p:nvPr>
        </p:nvSpPr>
        <p:spPr>
          <a:xfrm>
            <a:off x="456086" y="1856874"/>
            <a:ext cx="8230713" cy="488074"/>
          </a:xfrm>
        </p:spPr>
        <p:txBody>
          <a:bodyPr>
            <a:noAutofit/>
          </a:bodyPr>
          <a:lstStyle>
            <a:lvl1pPr algn="ctr">
              <a:defRPr sz="36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 name="Text Placeholder 6">
            <a:extLst>
              <a:ext uri="{FF2B5EF4-FFF2-40B4-BE49-F238E27FC236}">
                <a16:creationId xmlns:a16="http://schemas.microsoft.com/office/drawing/2014/main" id="{0408D3DE-CD80-E2F8-9C6F-33ED31D365BA}"/>
              </a:ext>
            </a:extLst>
          </p:cNvPr>
          <p:cNvSpPr>
            <a:spLocks noGrp="1"/>
          </p:cNvSpPr>
          <p:nvPr>
            <p:ph type="body" sz="quarter" idx="11"/>
          </p:nvPr>
        </p:nvSpPr>
        <p:spPr>
          <a:xfrm>
            <a:off x="456086" y="2531490"/>
            <a:ext cx="8230713" cy="488074"/>
          </a:xfrm>
        </p:spPr>
        <p:txBody>
          <a:bodyPr>
            <a:noAutofit/>
          </a:bodyPr>
          <a:lstStyle>
            <a:lvl1pPr algn="ctr">
              <a:defRPr sz="3600" b="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0519219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C778BAC-CA67-4C97-92E7-15609507ED85}"/>
              </a:ext>
            </a:extLst>
          </p:cNvPr>
          <p:cNvSpPr txBox="1">
            <a:spLocks/>
          </p:cNvSpPr>
          <p:nvPr userDrawn="1"/>
        </p:nvSpPr>
        <p:spPr>
          <a:xfrm>
            <a:off x="337995" y="4843868"/>
            <a:ext cx="144270" cy="142347"/>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tx1"/>
                </a:solidFill>
                <a:effectLst/>
                <a:uFillTx/>
                <a:latin typeface="Helvetica Neue"/>
                <a:ea typeface="Helvetica Neue"/>
                <a:cs typeface="Helvetica Neue"/>
                <a:sym typeface="Helvetica Neue"/>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a:lstStyle>
          <a:p>
            <a:fld id="{86CB4B4D-7CA3-9044-876B-883B54F8677D}" type="slidenum">
              <a:rPr lang="en-US" sz="675" smtClean="0"/>
              <a:pPr/>
              <a:t>‹#›</a:t>
            </a:fld>
            <a:endParaRPr lang="en-US" sz="675"/>
          </a:p>
        </p:txBody>
      </p:sp>
      <p:sp>
        <p:nvSpPr>
          <p:cNvPr id="2" name="Line 10">
            <a:extLst>
              <a:ext uri="{FF2B5EF4-FFF2-40B4-BE49-F238E27FC236}">
                <a16:creationId xmlns:a16="http://schemas.microsoft.com/office/drawing/2014/main" id="{3BF81180-1B43-0EB4-56DC-5028CA72EAF1}"/>
              </a:ext>
            </a:extLst>
          </p:cNvPr>
          <p:cNvSpPr>
            <a:spLocks noChangeShapeType="1"/>
          </p:cNvSpPr>
          <p:nvPr userDrawn="1"/>
        </p:nvSpPr>
        <p:spPr bwMode="auto">
          <a:xfrm>
            <a:off x="457201" y="680813"/>
            <a:ext cx="8230713" cy="0"/>
          </a:xfrm>
          <a:prstGeom prst="line">
            <a:avLst/>
          </a:prstGeom>
          <a:noFill/>
          <a:ln w="28575" cap="flat" cmpd="sng" algn="ctr">
            <a:solidFill>
              <a:schemeClr val="accent1"/>
            </a:solidFill>
            <a:prstDash val="solid"/>
            <a:round/>
            <a:headEnd type="none" w="med" len="med"/>
            <a:tailEnd type="none" w="med" len="me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dirty="0">
              <a:solidFill>
                <a:srgbClr val="2E2E38"/>
              </a:solidFill>
              <a:latin typeface="Arial" panose="020B0604020202020204" pitchFamily="34" charset="0"/>
              <a:sym typeface="Arial" panose="020B0604020202020204" pitchFamily="34" charset="0"/>
            </a:endParaRPr>
          </a:p>
        </p:txBody>
      </p:sp>
      <p:cxnSp>
        <p:nvCxnSpPr>
          <p:cNvPr id="4" name="Straight Connector 3">
            <a:extLst>
              <a:ext uri="{FF2B5EF4-FFF2-40B4-BE49-F238E27FC236}">
                <a16:creationId xmlns:a16="http://schemas.microsoft.com/office/drawing/2014/main" id="{3BF48E35-98CE-9C46-2094-4D05A624D220}"/>
              </a:ext>
            </a:extLst>
          </p:cNvPr>
          <p:cNvCxnSpPr/>
          <p:nvPr userDrawn="1"/>
        </p:nvCxnSpPr>
        <p:spPr>
          <a:xfrm>
            <a:off x="7140183" y="93392"/>
            <a:ext cx="0" cy="582930"/>
          </a:xfrm>
          <a:prstGeom prst="line">
            <a:avLst/>
          </a:prstGeom>
          <a:noFill/>
          <a:ln w="28575" cap="flat" cmpd="sng" algn="ctr">
            <a:solidFill>
              <a:schemeClr val="accent1"/>
            </a:solidFill>
            <a:prstDash val="solid"/>
            <a:round/>
            <a:headEnd type="none" w="med" len="med"/>
            <a:tailEnd type="none" w="med" len="med"/>
          </a:ln>
          <a:effectLst/>
        </p:spPr>
      </p:cxnSp>
      <p:sp>
        <p:nvSpPr>
          <p:cNvPr id="8" name="Text Placeholder 6">
            <a:extLst>
              <a:ext uri="{FF2B5EF4-FFF2-40B4-BE49-F238E27FC236}">
                <a16:creationId xmlns:a16="http://schemas.microsoft.com/office/drawing/2014/main" id="{832CA40C-9F25-0822-21E9-E79DD41F12C2}"/>
              </a:ext>
            </a:extLst>
          </p:cNvPr>
          <p:cNvSpPr>
            <a:spLocks noGrp="1"/>
          </p:cNvSpPr>
          <p:nvPr>
            <p:ph type="body" sz="quarter" idx="10"/>
          </p:nvPr>
        </p:nvSpPr>
        <p:spPr>
          <a:xfrm>
            <a:off x="456086" y="157286"/>
            <a:ext cx="6632850" cy="488074"/>
          </a:xfrm>
        </p:spPr>
        <p:txBody>
          <a:bodyPr>
            <a:normAutofit/>
          </a:bodyPr>
          <a:lstStyle>
            <a:lvl1pPr>
              <a:defRPr sz="1650" b="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Content Placeholder 10">
            <a:extLst>
              <a:ext uri="{FF2B5EF4-FFF2-40B4-BE49-F238E27FC236}">
                <a16:creationId xmlns:a16="http://schemas.microsoft.com/office/drawing/2014/main" id="{53F8181C-1BF9-9118-508A-C694B7A287E2}"/>
              </a:ext>
            </a:extLst>
          </p:cNvPr>
          <p:cNvSpPr>
            <a:spLocks noGrp="1"/>
          </p:cNvSpPr>
          <p:nvPr>
            <p:ph sz="quarter" idx="15" hasCustomPrompt="1"/>
          </p:nvPr>
        </p:nvSpPr>
        <p:spPr>
          <a:xfrm>
            <a:off x="456086" y="823706"/>
            <a:ext cx="8230713" cy="3493569"/>
          </a:xfrm>
          <a:prstGeom prst="rect">
            <a:avLst/>
          </a:prstGeom>
        </p:spPr>
        <p:txBody>
          <a:bodyPr lIns="0" rIns="0"/>
          <a:lstStyle>
            <a:lvl1pPr marL="212598" indent="-212598">
              <a:lnSpc>
                <a:spcPct val="100000"/>
              </a:lnSpc>
              <a:spcBef>
                <a:spcPts val="0"/>
              </a:spcBef>
              <a:spcAft>
                <a:spcPts val="750"/>
              </a:spcAft>
              <a:buClr>
                <a:schemeClr val="accent1"/>
              </a:buClr>
              <a:defRPr sz="1350" b="0">
                <a:solidFill>
                  <a:schemeClr val="bg1"/>
                </a:solidFill>
                <a:latin typeface="Arial" panose="020B0604020202020204" pitchFamily="34" charset="0"/>
                <a:cs typeface="Arial" panose="020B0604020202020204" pitchFamily="34" charset="0"/>
              </a:defRPr>
            </a:lvl1pPr>
            <a:lvl2pPr marL="425196" indent="-212598">
              <a:lnSpc>
                <a:spcPct val="100000"/>
              </a:lnSpc>
              <a:spcBef>
                <a:spcPts val="0"/>
              </a:spcBef>
              <a:spcAft>
                <a:spcPts val="750"/>
              </a:spcAft>
              <a:buClr>
                <a:schemeClr val="accent1"/>
              </a:buClr>
              <a:buFont typeface="Arial" panose="020B0604020202020204" pitchFamily="34" charset="0"/>
              <a:buChar char="•"/>
              <a:defRPr sz="1350" b="0">
                <a:solidFill>
                  <a:schemeClr val="bg1"/>
                </a:solidFill>
                <a:latin typeface="Arial" panose="020B0604020202020204" pitchFamily="34" charset="0"/>
                <a:cs typeface="Arial" panose="020B0604020202020204" pitchFamily="34" charset="0"/>
              </a:defRPr>
            </a:lvl2pPr>
            <a:lvl3pPr marL="618935" indent="-214313">
              <a:lnSpc>
                <a:spcPct val="100000"/>
              </a:lnSpc>
              <a:spcBef>
                <a:spcPts val="0"/>
              </a:spcBef>
              <a:spcAft>
                <a:spcPts val="750"/>
              </a:spcAft>
              <a:buClr>
                <a:schemeClr val="accent1"/>
              </a:buClr>
              <a:buFont typeface="Courier New" panose="02070309020205020404" pitchFamily="49" charset="0"/>
              <a:buChar char="o"/>
              <a:defRPr sz="1350" b="0">
                <a:solidFill>
                  <a:schemeClr val="bg1"/>
                </a:solidFill>
                <a:latin typeface="Arial" panose="020B0604020202020204" pitchFamily="34" charset="0"/>
                <a:cs typeface="Arial" panose="020B0604020202020204" pitchFamily="34" charset="0"/>
              </a:defRPr>
            </a:lvl3pPr>
            <a:lvl4pPr marL="822960" indent="-212598">
              <a:lnSpc>
                <a:spcPct val="100000"/>
              </a:lnSpc>
              <a:spcBef>
                <a:spcPts val="0"/>
              </a:spcBef>
              <a:spcAft>
                <a:spcPts val="750"/>
              </a:spcAft>
              <a:buClr>
                <a:schemeClr val="accent1"/>
              </a:buClr>
              <a:buFont typeface="Wingdings" panose="05000000000000000000" pitchFamily="2" charset="2"/>
              <a:buChar char="§"/>
              <a:defRPr sz="1350" b="0">
                <a:solidFill>
                  <a:schemeClr val="bg1"/>
                </a:solidFill>
                <a:latin typeface="Arial" panose="020B0604020202020204" pitchFamily="34" charset="0"/>
                <a:cs typeface="Arial" panose="020B0604020202020204" pitchFamily="34" charset="0"/>
              </a:defRPr>
            </a:lvl4pPr>
            <a:lvl5pPr marL="1030415" indent="-214313">
              <a:lnSpc>
                <a:spcPct val="100000"/>
              </a:lnSpc>
              <a:spcBef>
                <a:spcPts val="0"/>
              </a:spcBef>
              <a:spcAft>
                <a:spcPts val="750"/>
              </a:spcAft>
              <a:buClr>
                <a:schemeClr val="accent1"/>
              </a:buClr>
              <a:buFont typeface="Wingdings" panose="05000000000000000000" pitchFamily="2" charset="2"/>
              <a:buChar char="Ø"/>
              <a:defRPr sz="1350" b="0">
                <a:solidFill>
                  <a:schemeClr val="bg1"/>
                </a:solidFill>
                <a:latin typeface="Arial" panose="020B0604020202020204" pitchFamily="34" charset="0"/>
                <a:cs typeface="Arial" panose="020B0604020202020204" pitchFamily="34" charset="0"/>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15867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py Slide">
    <p:bg>
      <p:bgPr>
        <a:blipFill rotWithShape="1">
          <a:blip r:embed="rId3"/>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02F5484-367D-6411-A1E7-386AB159B4AC}"/>
              </a:ext>
            </a:extLst>
          </p:cNvPr>
          <p:cNvGraphicFramePr>
            <a:graphicFrameLocks noChangeAspect="1"/>
          </p:cNvGraphicFramePr>
          <p:nvPr userDrawn="1">
            <p:custDataLst>
              <p:tags r:id="rId1"/>
            </p:custDataLst>
            <p:extLst>
              <p:ext uri="{D42A27DB-BD31-4B8C-83A1-F6EECF244321}">
                <p14:modId xmlns:p14="http://schemas.microsoft.com/office/powerpoint/2010/main" val="1429032519"/>
              </p:ext>
            </p:extLst>
          </p:nvPr>
        </p:nvGraphicFramePr>
        <p:xfrm>
          <a:off x="595" y="595"/>
          <a:ext cx="596" cy="596"/>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5" name="Object 4" hidden="1">
                        <a:extLst>
                          <a:ext uri="{FF2B5EF4-FFF2-40B4-BE49-F238E27FC236}">
                            <a16:creationId xmlns:a16="http://schemas.microsoft.com/office/drawing/2014/main" id="{B02F5484-367D-6411-A1E7-386AB159B4AC}"/>
                          </a:ext>
                        </a:extLst>
                      </p:cNvPr>
                      <p:cNvPicPr/>
                      <p:nvPr/>
                    </p:nvPicPr>
                    <p:blipFill>
                      <a:blip r:embed="rId5"/>
                      <a:stretch>
                        <a:fillRect/>
                      </a:stretch>
                    </p:blipFill>
                    <p:spPr>
                      <a:xfrm>
                        <a:off x="595" y="595"/>
                        <a:ext cx="596" cy="596"/>
                      </a:xfrm>
                      <a:prstGeom prst="rect">
                        <a:avLst/>
                      </a:prstGeom>
                    </p:spPr>
                  </p:pic>
                </p:oleObj>
              </mc:Fallback>
            </mc:AlternateContent>
          </a:graphicData>
        </a:graphic>
      </p:graphicFrame>
      <p:sp>
        <p:nvSpPr>
          <p:cNvPr id="3" name="Slide Number">
            <a:extLst>
              <a:ext uri="{FF2B5EF4-FFF2-40B4-BE49-F238E27FC236}">
                <a16:creationId xmlns:a16="http://schemas.microsoft.com/office/drawing/2014/main" id="{BC778BAC-CA67-4C97-92E7-15609507ED85}"/>
              </a:ext>
            </a:extLst>
          </p:cNvPr>
          <p:cNvSpPr txBox="1">
            <a:spLocks/>
          </p:cNvSpPr>
          <p:nvPr userDrawn="1"/>
        </p:nvSpPr>
        <p:spPr>
          <a:xfrm>
            <a:off x="337995" y="4843868"/>
            <a:ext cx="144270" cy="142347"/>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tx1"/>
                </a:solidFill>
                <a:effectLst/>
                <a:uFillTx/>
                <a:latin typeface="Helvetica Neue"/>
                <a:ea typeface="Helvetica Neue"/>
                <a:cs typeface="Helvetica Neue"/>
                <a:sym typeface="Helvetica Neue"/>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a:lstStyle>
          <a:p>
            <a:fld id="{86CB4B4D-7CA3-9044-876B-883B54F8677D}" type="slidenum">
              <a:rPr lang="en-US" sz="675" smtClean="0"/>
              <a:pPr/>
              <a:t>‹#›</a:t>
            </a:fld>
            <a:endParaRPr lang="en-US" sz="675" dirty="0"/>
          </a:p>
        </p:txBody>
      </p:sp>
      <p:sp>
        <p:nvSpPr>
          <p:cNvPr id="6" name="Line 10">
            <a:extLst>
              <a:ext uri="{FF2B5EF4-FFF2-40B4-BE49-F238E27FC236}">
                <a16:creationId xmlns:a16="http://schemas.microsoft.com/office/drawing/2014/main" id="{09059B61-9D36-E80D-912E-5D5F198D9074}"/>
              </a:ext>
            </a:extLst>
          </p:cNvPr>
          <p:cNvSpPr>
            <a:spLocks noChangeShapeType="1"/>
          </p:cNvSpPr>
          <p:nvPr userDrawn="1"/>
        </p:nvSpPr>
        <p:spPr bwMode="auto">
          <a:xfrm>
            <a:off x="457201" y="680813"/>
            <a:ext cx="8230713" cy="0"/>
          </a:xfrm>
          <a:prstGeom prst="line">
            <a:avLst/>
          </a:prstGeom>
          <a:noFill/>
          <a:ln w="28575" cap="flat" cmpd="sng" algn="ctr">
            <a:solidFill>
              <a:schemeClr val="accent1"/>
            </a:solidFill>
            <a:prstDash val="solid"/>
            <a:round/>
            <a:headEnd type="none" w="med" len="med"/>
            <a:tailEnd type="none" w="med" len="me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dirty="0">
              <a:solidFill>
                <a:srgbClr val="2E2E38"/>
              </a:solidFill>
              <a:latin typeface="Arial" panose="020B0604020202020204" pitchFamily="34" charset="0"/>
              <a:sym typeface="Arial" panose="020B0604020202020204" pitchFamily="34" charset="0"/>
            </a:endParaRPr>
          </a:p>
        </p:txBody>
      </p:sp>
      <p:sp>
        <p:nvSpPr>
          <p:cNvPr id="8" name="Text Placeholder 6">
            <a:extLst>
              <a:ext uri="{FF2B5EF4-FFF2-40B4-BE49-F238E27FC236}">
                <a16:creationId xmlns:a16="http://schemas.microsoft.com/office/drawing/2014/main" id="{0FF3B71E-ED51-F06E-7AB4-D2DF6ABE3DB7}"/>
              </a:ext>
            </a:extLst>
          </p:cNvPr>
          <p:cNvSpPr>
            <a:spLocks noGrp="1"/>
          </p:cNvSpPr>
          <p:nvPr>
            <p:ph type="body" sz="quarter" idx="10"/>
          </p:nvPr>
        </p:nvSpPr>
        <p:spPr>
          <a:xfrm>
            <a:off x="456086" y="157286"/>
            <a:ext cx="8230713" cy="488074"/>
          </a:xfrm>
        </p:spPr>
        <p:txBody>
          <a:bodyPr>
            <a:normAutofit/>
          </a:bodyPr>
          <a:lstStyle>
            <a:lvl1pPr>
              <a:defRPr sz="1650" b="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Content Placeholder 10">
            <a:extLst>
              <a:ext uri="{FF2B5EF4-FFF2-40B4-BE49-F238E27FC236}">
                <a16:creationId xmlns:a16="http://schemas.microsoft.com/office/drawing/2014/main" id="{B4B624CB-B1F2-55F8-1DE2-C8EB8F45AC91}"/>
              </a:ext>
            </a:extLst>
          </p:cNvPr>
          <p:cNvSpPr>
            <a:spLocks noGrp="1"/>
          </p:cNvSpPr>
          <p:nvPr>
            <p:ph sz="quarter" idx="15" hasCustomPrompt="1"/>
          </p:nvPr>
        </p:nvSpPr>
        <p:spPr>
          <a:xfrm>
            <a:off x="456086" y="823706"/>
            <a:ext cx="8230713" cy="3493569"/>
          </a:xfrm>
          <a:prstGeom prst="rect">
            <a:avLst/>
          </a:prstGeom>
        </p:spPr>
        <p:txBody>
          <a:bodyPr lIns="0" rIns="0"/>
          <a:lstStyle>
            <a:lvl1pPr marL="212598" indent="-212598">
              <a:lnSpc>
                <a:spcPct val="100000"/>
              </a:lnSpc>
              <a:spcBef>
                <a:spcPts val="0"/>
              </a:spcBef>
              <a:spcAft>
                <a:spcPts val="750"/>
              </a:spcAft>
              <a:buClr>
                <a:schemeClr val="accent1"/>
              </a:buClr>
              <a:defRPr sz="1350" b="0">
                <a:solidFill>
                  <a:schemeClr val="bg1"/>
                </a:solidFill>
                <a:latin typeface="Arial" panose="020B0604020202020204" pitchFamily="34" charset="0"/>
                <a:cs typeface="Arial" panose="020B0604020202020204" pitchFamily="34" charset="0"/>
              </a:defRPr>
            </a:lvl1pPr>
            <a:lvl2pPr marL="425196" indent="-212598">
              <a:lnSpc>
                <a:spcPct val="100000"/>
              </a:lnSpc>
              <a:spcBef>
                <a:spcPts val="0"/>
              </a:spcBef>
              <a:spcAft>
                <a:spcPts val="750"/>
              </a:spcAft>
              <a:buClr>
                <a:schemeClr val="accent1"/>
              </a:buClr>
              <a:buFont typeface="Arial" panose="020B0604020202020204" pitchFamily="34" charset="0"/>
              <a:buChar char="•"/>
              <a:defRPr sz="1350" b="0">
                <a:solidFill>
                  <a:schemeClr val="bg1"/>
                </a:solidFill>
                <a:latin typeface="Arial" panose="020B0604020202020204" pitchFamily="34" charset="0"/>
                <a:cs typeface="Arial" panose="020B0604020202020204" pitchFamily="34" charset="0"/>
              </a:defRPr>
            </a:lvl2pPr>
            <a:lvl3pPr marL="618935" indent="-214313">
              <a:lnSpc>
                <a:spcPct val="100000"/>
              </a:lnSpc>
              <a:spcBef>
                <a:spcPts val="0"/>
              </a:spcBef>
              <a:spcAft>
                <a:spcPts val="750"/>
              </a:spcAft>
              <a:buClr>
                <a:schemeClr val="accent1"/>
              </a:buClr>
              <a:buFont typeface="Courier New" panose="02070309020205020404" pitchFamily="49" charset="0"/>
              <a:buChar char="o"/>
              <a:defRPr sz="1350" b="0">
                <a:solidFill>
                  <a:schemeClr val="bg1"/>
                </a:solidFill>
                <a:latin typeface="Arial" panose="020B0604020202020204" pitchFamily="34" charset="0"/>
                <a:cs typeface="Arial" panose="020B0604020202020204" pitchFamily="34" charset="0"/>
              </a:defRPr>
            </a:lvl3pPr>
            <a:lvl4pPr marL="822960" indent="-212598">
              <a:lnSpc>
                <a:spcPct val="100000"/>
              </a:lnSpc>
              <a:spcBef>
                <a:spcPts val="0"/>
              </a:spcBef>
              <a:spcAft>
                <a:spcPts val="750"/>
              </a:spcAft>
              <a:buClr>
                <a:schemeClr val="accent1"/>
              </a:buClr>
              <a:buFont typeface="Wingdings" panose="05000000000000000000" pitchFamily="2" charset="2"/>
              <a:buChar char="§"/>
              <a:defRPr sz="1350" b="0">
                <a:solidFill>
                  <a:schemeClr val="bg1"/>
                </a:solidFill>
                <a:latin typeface="Arial" panose="020B0604020202020204" pitchFamily="34" charset="0"/>
                <a:cs typeface="Arial" panose="020B0604020202020204" pitchFamily="34" charset="0"/>
              </a:defRPr>
            </a:lvl4pPr>
            <a:lvl5pPr marL="1030415" indent="-214313">
              <a:lnSpc>
                <a:spcPct val="100000"/>
              </a:lnSpc>
              <a:spcBef>
                <a:spcPts val="0"/>
              </a:spcBef>
              <a:spcAft>
                <a:spcPts val="750"/>
              </a:spcAft>
              <a:buClr>
                <a:schemeClr val="accent1"/>
              </a:buClr>
              <a:buFont typeface="Wingdings" panose="05000000000000000000" pitchFamily="2" charset="2"/>
              <a:buChar char="Ø"/>
              <a:defRPr sz="1350" b="0">
                <a:solidFill>
                  <a:schemeClr val="bg1"/>
                </a:solidFill>
                <a:latin typeface="Arial" panose="020B0604020202020204" pitchFamily="34" charset="0"/>
                <a:cs typeface="Arial" panose="020B0604020202020204" pitchFamily="34" charset="0"/>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98355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Slide">
    <p:bg>
      <p:bgPr>
        <a:blipFill rotWithShape="1">
          <a:blip r:embed="rId3"/>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02F5484-367D-6411-A1E7-386AB159B4AC}"/>
              </a:ext>
            </a:extLst>
          </p:cNvPr>
          <p:cNvGraphicFramePr>
            <a:graphicFrameLocks noChangeAspect="1"/>
          </p:cNvGraphicFramePr>
          <p:nvPr userDrawn="1">
            <p:custDataLst>
              <p:tags r:id="rId1"/>
            </p:custDataLst>
            <p:extLst>
              <p:ext uri="{D42A27DB-BD31-4B8C-83A1-F6EECF244321}">
                <p14:modId xmlns:p14="http://schemas.microsoft.com/office/powerpoint/2010/main" val="1429032519"/>
              </p:ext>
            </p:extLst>
          </p:nvPr>
        </p:nvGraphicFramePr>
        <p:xfrm>
          <a:off x="595" y="595"/>
          <a:ext cx="596" cy="596"/>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5" name="Object 4" hidden="1">
                        <a:extLst>
                          <a:ext uri="{FF2B5EF4-FFF2-40B4-BE49-F238E27FC236}">
                            <a16:creationId xmlns:a16="http://schemas.microsoft.com/office/drawing/2014/main" id="{B02F5484-367D-6411-A1E7-386AB159B4AC}"/>
                          </a:ext>
                        </a:extLst>
                      </p:cNvPr>
                      <p:cNvPicPr/>
                      <p:nvPr/>
                    </p:nvPicPr>
                    <p:blipFill>
                      <a:blip r:embed="rId5"/>
                      <a:stretch>
                        <a:fillRect/>
                      </a:stretch>
                    </p:blipFill>
                    <p:spPr>
                      <a:xfrm>
                        <a:off x="595" y="595"/>
                        <a:ext cx="596" cy="596"/>
                      </a:xfrm>
                      <a:prstGeom prst="rect">
                        <a:avLst/>
                      </a:prstGeom>
                    </p:spPr>
                  </p:pic>
                </p:oleObj>
              </mc:Fallback>
            </mc:AlternateContent>
          </a:graphicData>
        </a:graphic>
      </p:graphicFrame>
      <p:sp>
        <p:nvSpPr>
          <p:cNvPr id="3" name="Slide Number">
            <a:extLst>
              <a:ext uri="{FF2B5EF4-FFF2-40B4-BE49-F238E27FC236}">
                <a16:creationId xmlns:a16="http://schemas.microsoft.com/office/drawing/2014/main" id="{BC778BAC-CA67-4C97-92E7-15609507ED85}"/>
              </a:ext>
            </a:extLst>
          </p:cNvPr>
          <p:cNvSpPr txBox="1">
            <a:spLocks/>
          </p:cNvSpPr>
          <p:nvPr userDrawn="1"/>
        </p:nvSpPr>
        <p:spPr>
          <a:xfrm>
            <a:off x="337995" y="4843868"/>
            <a:ext cx="144270" cy="142347"/>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tx1"/>
                </a:solidFill>
                <a:effectLst/>
                <a:uFillTx/>
                <a:latin typeface="Helvetica Neue"/>
                <a:ea typeface="Helvetica Neue"/>
                <a:cs typeface="Helvetica Neue"/>
                <a:sym typeface="Helvetica Neue"/>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a:lstStyle>
          <a:p>
            <a:fld id="{86CB4B4D-7CA3-9044-876B-883B54F8677D}" type="slidenum">
              <a:rPr lang="en-US" sz="675" smtClean="0"/>
              <a:pPr/>
              <a:t>‹#›</a:t>
            </a:fld>
            <a:endParaRPr lang="en-US" sz="675"/>
          </a:p>
        </p:txBody>
      </p:sp>
      <p:sp>
        <p:nvSpPr>
          <p:cNvPr id="4" name="Line">
            <a:extLst>
              <a:ext uri="{FF2B5EF4-FFF2-40B4-BE49-F238E27FC236}">
                <a16:creationId xmlns:a16="http://schemas.microsoft.com/office/drawing/2014/main" id="{2062AD8C-01B0-232C-3752-A9E1FBA975CF}"/>
              </a:ext>
            </a:extLst>
          </p:cNvPr>
          <p:cNvSpPr/>
          <p:nvPr userDrawn="1"/>
        </p:nvSpPr>
        <p:spPr>
          <a:xfrm>
            <a:off x="772872" y="1272707"/>
            <a:ext cx="7627704" cy="0"/>
          </a:xfrm>
          <a:prstGeom prst="line">
            <a:avLst/>
          </a:prstGeom>
          <a:ln w="28575">
            <a:solidFill>
              <a:srgbClr val="E57200"/>
            </a:solidFill>
            <a:miter lim="400000"/>
          </a:ln>
        </p:spPr>
        <p:txBody>
          <a:bodyPr lIns="19050" tIns="19050" rIns="19050" bIns="19050" anchor="ctr"/>
          <a:lstStyle/>
          <a:p>
            <a:endParaRPr sz="525"/>
          </a:p>
        </p:txBody>
      </p:sp>
      <p:sp>
        <p:nvSpPr>
          <p:cNvPr id="9" name="Content Placeholder 10">
            <a:extLst>
              <a:ext uri="{FF2B5EF4-FFF2-40B4-BE49-F238E27FC236}">
                <a16:creationId xmlns:a16="http://schemas.microsoft.com/office/drawing/2014/main" id="{73F34B96-C937-BAF8-8836-D8D8DD58E0A6}"/>
              </a:ext>
            </a:extLst>
          </p:cNvPr>
          <p:cNvSpPr>
            <a:spLocks noGrp="1"/>
          </p:cNvSpPr>
          <p:nvPr>
            <p:ph sz="quarter" idx="15" hasCustomPrompt="1"/>
          </p:nvPr>
        </p:nvSpPr>
        <p:spPr>
          <a:xfrm>
            <a:off x="772872" y="1440898"/>
            <a:ext cx="7627704" cy="2876376"/>
          </a:xfrm>
          <a:prstGeom prst="rect">
            <a:avLst/>
          </a:prstGeom>
        </p:spPr>
        <p:txBody>
          <a:bodyPr lIns="0" rIns="0">
            <a:normAutofit/>
          </a:bodyPr>
          <a:lstStyle>
            <a:lvl1pPr marL="212598" indent="-212598">
              <a:lnSpc>
                <a:spcPct val="100000"/>
              </a:lnSpc>
              <a:spcBef>
                <a:spcPts val="0"/>
              </a:spcBef>
              <a:spcAft>
                <a:spcPts val="750"/>
              </a:spcAft>
              <a:buClr>
                <a:schemeClr val="accent1"/>
              </a:buClr>
              <a:defRPr sz="1875" b="1">
                <a:solidFill>
                  <a:schemeClr val="bg1"/>
                </a:solidFill>
                <a:latin typeface="Arial" panose="020B0604020202020204" pitchFamily="34" charset="0"/>
                <a:cs typeface="Arial" panose="020B0604020202020204" pitchFamily="34" charset="0"/>
              </a:defRPr>
            </a:lvl1pPr>
            <a:lvl2pPr marL="425196" indent="-212598">
              <a:lnSpc>
                <a:spcPct val="100000"/>
              </a:lnSpc>
              <a:spcBef>
                <a:spcPts val="0"/>
              </a:spcBef>
              <a:spcAft>
                <a:spcPts val="750"/>
              </a:spcAft>
              <a:buClr>
                <a:schemeClr val="accent1"/>
              </a:buClr>
              <a:buFont typeface="Arial" panose="020B0604020202020204" pitchFamily="34" charset="0"/>
              <a:buChar char="•"/>
              <a:defRPr sz="1875" b="1">
                <a:solidFill>
                  <a:schemeClr val="bg1"/>
                </a:solidFill>
                <a:latin typeface="Arial" panose="020B0604020202020204" pitchFamily="34" charset="0"/>
                <a:cs typeface="Arial" panose="020B0604020202020204" pitchFamily="34" charset="0"/>
              </a:defRPr>
            </a:lvl2pPr>
            <a:lvl3pPr marL="618935" indent="-214313">
              <a:lnSpc>
                <a:spcPct val="100000"/>
              </a:lnSpc>
              <a:spcBef>
                <a:spcPts val="0"/>
              </a:spcBef>
              <a:spcAft>
                <a:spcPts val="750"/>
              </a:spcAft>
              <a:buClr>
                <a:schemeClr val="accent1"/>
              </a:buClr>
              <a:buFont typeface="Courier New" panose="02070309020205020404" pitchFamily="49" charset="0"/>
              <a:buChar char="o"/>
              <a:defRPr sz="1875" b="1">
                <a:solidFill>
                  <a:schemeClr val="bg1"/>
                </a:solidFill>
                <a:latin typeface="Arial" panose="020B0604020202020204" pitchFamily="34" charset="0"/>
                <a:cs typeface="Arial" panose="020B0604020202020204" pitchFamily="34" charset="0"/>
              </a:defRPr>
            </a:lvl3pPr>
            <a:lvl4pPr marL="822960" indent="-212598">
              <a:lnSpc>
                <a:spcPct val="100000"/>
              </a:lnSpc>
              <a:spcBef>
                <a:spcPts val="0"/>
              </a:spcBef>
              <a:spcAft>
                <a:spcPts val="750"/>
              </a:spcAft>
              <a:buClr>
                <a:schemeClr val="accent1"/>
              </a:buClr>
              <a:buFont typeface="Wingdings" panose="05000000000000000000" pitchFamily="2" charset="2"/>
              <a:buChar char="§"/>
              <a:defRPr sz="1875" b="1">
                <a:solidFill>
                  <a:schemeClr val="bg1"/>
                </a:solidFill>
                <a:latin typeface="Arial" panose="020B0604020202020204" pitchFamily="34" charset="0"/>
                <a:cs typeface="Arial" panose="020B0604020202020204" pitchFamily="34" charset="0"/>
              </a:defRPr>
            </a:lvl4pPr>
            <a:lvl5pPr marL="1030415" indent="-214313">
              <a:lnSpc>
                <a:spcPct val="100000"/>
              </a:lnSpc>
              <a:spcBef>
                <a:spcPts val="0"/>
              </a:spcBef>
              <a:spcAft>
                <a:spcPts val="750"/>
              </a:spcAft>
              <a:buClr>
                <a:schemeClr val="accent1"/>
              </a:buClr>
              <a:buFont typeface="Wingdings" panose="05000000000000000000" pitchFamily="2" charset="2"/>
              <a:buChar char="Ø"/>
              <a:defRPr sz="1875" b="1">
                <a:solidFill>
                  <a:schemeClr val="bg1"/>
                </a:solidFill>
                <a:latin typeface="Arial" panose="020B0604020202020204" pitchFamily="34" charset="0"/>
                <a:cs typeface="Arial" panose="020B0604020202020204" pitchFamily="34" charset="0"/>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AA49721B-24DC-0306-DA11-867BD8FE2D8D}"/>
              </a:ext>
            </a:extLst>
          </p:cNvPr>
          <p:cNvSpPr>
            <a:spLocks noGrp="1"/>
          </p:cNvSpPr>
          <p:nvPr>
            <p:ph sz="quarter" idx="16" hasCustomPrompt="1"/>
          </p:nvPr>
        </p:nvSpPr>
        <p:spPr>
          <a:xfrm>
            <a:off x="772872" y="696705"/>
            <a:ext cx="7627704" cy="503445"/>
          </a:xfrm>
          <a:prstGeom prst="rect">
            <a:avLst/>
          </a:prstGeom>
        </p:spPr>
        <p:txBody>
          <a:bodyPr lIns="0" rIns="0">
            <a:noAutofit/>
          </a:bodyPr>
          <a:lstStyle>
            <a:lvl1pPr marL="212598" indent="-212598">
              <a:lnSpc>
                <a:spcPct val="100000"/>
              </a:lnSpc>
              <a:spcBef>
                <a:spcPts val="0"/>
              </a:spcBef>
              <a:spcAft>
                <a:spcPts val="750"/>
              </a:spcAft>
              <a:buClr>
                <a:schemeClr val="accent1"/>
              </a:buClr>
              <a:defRPr sz="3000" b="1">
                <a:solidFill>
                  <a:schemeClr val="bg1"/>
                </a:solidFill>
                <a:latin typeface="Arial" panose="020B0604020202020204" pitchFamily="34" charset="0"/>
                <a:cs typeface="Arial" panose="020B0604020202020204" pitchFamily="34" charset="0"/>
              </a:defRPr>
            </a:lvl1pPr>
            <a:lvl2pPr marL="212598" indent="0">
              <a:lnSpc>
                <a:spcPct val="100000"/>
              </a:lnSpc>
              <a:spcBef>
                <a:spcPts val="0"/>
              </a:spcBef>
              <a:spcAft>
                <a:spcPts val="750"/>
              </a:spcAft>
              <a:buClr>
                <a:schemeClr val="accent1"/>
              </a:buClr>
              <a:buFont typeface="Arial" panose="020B0604020202020204" pitchFamily="34" charset="0"/>
              <a:buNone/>
              <a:defRPr sz="1350" b="0">
                <a:solidFill>
                  <a:schemeClr val="bg1"/>
                </a:solidFill>
                <a:latin typeface="Arial" panose="020B0604020202020204" pitchFamily="34" charset="0"/>
                <a:cs typeface="Arial" panose="020B0604020202020204" pitchFamily="34" charset="0"/>
              </a:defRPr>
            </a:lvl2pPr>
            <a:lvl3pPr marL="618935" indent="-214313">
              <a:lnSpc>
                <a:spcPct val="100000"/>
              </a:lnSpc>
              <a:spcBef>
                <a:spcPts val="0"/>
              </a:spcBef>
              <a:spcAft>
                <a:spcPts val="750"/>
              </a:spcAft>
              <a:buClr>
                <a:schemeClr val="accent1"/>
              </a:buClr>
              <a:buFont typeface="Courier New" panose="02070309020205020404" pitchFamily="49" charset="0"/>
              <a:buChar char="o"/>
              <a:defRPr sz="1350" b="0">
                <a:solidFill>
                  <a:schemeClr val="bg1"/>
                </a:solidFill>
                <a:latin typeface="Arial" panose="020B0604020202020204" pitchFamily="34" charset="0"/>
                <a:cs typeface="Arial" panose="020B0604020202020204" pitchFamily="34" charset="0"/>
              </a:defRPr>
            </a:lvl3pPr>
            <a:lvl4pPr marL="822960" indent="-212598">
              <a:lnSpc>
                <a:spcPct val="100000"/>
              </a:lnSpc>
              <a:spcBef>
                <a:spcPts val="0"/>
              </a:spcBef>
              <a:spcAft>
                <a:spcPts val="750"/>
              </a:spcAft>
              <a:buClr>
                <a:schemeClr val="accent1"/>
              </a:buClr>
              <a:buFont typeface="Wingdings" panose="05000000000000000000" pitchFamily="2" charset="2"/>
              <a:buChar char="§"/>
              <a:defRPr sz="1350" b="0">
                <a:solidFill>
                  <a:schemeClr val="bg1"/>
                </a:solidFill>
                <a:latin typeface="Arial" panose="020B0604020202020204" pitchFamily="34" charset="0"/>
                <a:cs typeface="Arial" panose="020B0604020202020204" pitchFamily="34" charset="0"/>
              </a:defRPr>
            </a:lvl4pPr>
            <a:lvl5pPr marL="1030415" indent="-214313">
              <a:lnSpc>
                <a:spcPct val="100000"/>
              </a:lnSpc>
              <a:spcBef>
                <a:spcPts val="0"/>
              </a:spcBef>
              <a:spcAft>
                <a:spcPts val="750"/>
              </a:spcAft>
              <a:buClr>
                <a:schemeClr val="accent1"/>
              </a:buClr>
              <a:buFont typeface="Wingdings" panose="05000000000000000000" pitchFamily="2" charset="2"/>
              <a:buChar char="Ø"/>
              <a:defRPr sz="1350" b="0">
                <a:solidFill>
                  <a:schemeClr val="bg1"/>
                </a:solidFill>
                <a:latin typeface="Arial" panose="020B0604020202020204" pitchFamily="34" charset="0"/>
                <a:cs typeface="Arial" panose="020B0604020202020204" pitchFamily="34" charset="0"/>
              </a:defRPr>
            </a:lvl5pPr>
          </a:lstStyle>
          <a:p>
            <a:pPr lvl="0"/>
            <a:r>
              <a:rPr lang="en-US" dirty="0"/>
              <a:t>First level Bullet: Arial Bold 18pt, Jefferson Blue</a:t>
            </a:r>
          </a:p>
        </p:txBody>
      </p:sp>
    </p:spTree>
    <p:extLst>
      <p:ext uri="{BB962C8B-B14F-4D97-AF65-F5344CB8AC3E}">
        <p14:creationId xmlns:p14="http://schemas.microsoft.com/office/powerpoint/2010/main" val="353571506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1_Copy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CF977B-F301-48D6-88A7-52E13E854EEC}"/>
              </a:ext>
            </a:extLst>
          </p:cNvPr>
          <p:cNvSpPr/>
          <p:nvPr userDrawn="1"/>
        </p:nvSpPr>
        <p:spPr>
          <a:xfrm>
            <a:off x="0" y="2230560"/>
            <a:ext cx="9276670" cy="223138"/>
          </a:xfrm>
          <a:prstGeom prst="rect">
            <a:avLst/>
          </a:prstGeom>
          <a:solidFill>
            <a:srgbClr val="24234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0" marR="0" indent="0" algn="ctr" defTabSz="309563"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Slide Number">
            <a:extLst>
              <a:ext uri="{FF2B5EF4-FFF2-40B4-BE49-F238E27FC236}">
                <a16:creationId xmlns:a16="http://schemas.microsoft.com/office/drawing/2014/main" id="{DA673683-513B-4F9C-A9B8-3249199B45DC}"/>
              </a:ext>
            </a:extLst>
          </p:cNvPr>
          <p:cNvSpPr txBox="1">
            <a:spLocks/>
          </p:cNvSpPr>
          <p:nvPr userDrawn="1"/>
        </p:nvSpPr>
        <p:spPr>
          <a:xfrm>
            <a:off x="337995" y="4843868"/>
            <a:ext cx="144270" cy="142347"/>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tx1"/>
                </a:solidFill>
                <a:effectLst/>
                <a:uFillTx/>
                <a:latin typeface="Helvetica Neue"/>
                <a:ea typeface="Helvetica Neue"/>
                <a:cs typeface="Helvetica Neue"/>
                <a:sym typeface="Helvetica Neue"/>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a:lstStyle>
          <a:p>
            <a:fld id="{86CB4B4D-7CA3-9044-876B-883B54F8677D}" type="slidenum">
              <a:rPr lang="en-US" sz="675" smtClean="0"/>
              <a:pPr/>
              <a:t>‹#›</a:t>
            </a:fld>
            <a:endParaRPr lang="en-US" sz="675"/>
          </a:p>
        </p:txBody>
      </p:sp>
    </p:spTree>
    <p:extLst>
      <p:ext uri="{BB962C8B-B14F-4D97-AF65-F5344CB8AC3E}">
        <p14:creationId xmlns:p14="http://schemas.microsoft.com/office/powerpoint/2010/main" val="132459704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20AEC1-8B39-494A-8EF9-A08FACB7B381}"/>
              </a:ext>
            </a:extLst>
          </p:cNvPr>
          <p:cNvSpPr>
            <a:spLocks noGrp="1"/>
          </p:cNvSpPr>
          <p:nvPr>
            <p:ph sz="quarter" idx="15" hasCustomPrompt="1"/>
          </p:nvPr>
        </p:nvSpPr>
        <p:spPr>
          <a:xfrm>
            <a:off x="360210" y="1502474"/>
            <a:ext cx="8431961"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6" name="Text Placeholder 14">
            <a:extLst>
              <a:ext uri="{FF2B5EF4-FFF2-40B4-BE49-F238E27FC236}">
                <a16:creationId xmlns:a16="http://schemas.microsoft.com/office/drawing/2014/main" id="{8057A777-2F37-4D55-91A7-B5569C885393}"/>
              </a:ext>
            </a:extLst>
          </p:cNvPr>
          <p:cNvSpPr>
            <a:spLocks noGrp="1"/>
          </p:cNvSpPr>
          <p:nvPr>
            <p:ph type="body" sz="quarter" idx="1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8" name="Text Placeholder 7">
            <a:extLst>
              <a:ext uri="{FF2B5EF4-FFF2-40B4-BE49-F238E27FC236}">
                <a16:creationId xmlns:a16="http://schemas.microsoft.com/office/drawing/2014/main" id="{B6EBAFFB-F4E6-443D-907D-5E14D4F4B7A1}"/>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69872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43276-D0F6-48F0-9D02-D362230F6C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 t="2881" r="274"/>
          <a:stretch/>
        </p:blipFill>
        <p:spPr>
          <a:xfrm>
            <a:off x="146304" y="144018"/>
            <a:ext cx="8851392" cy="4855464"/>
          </a:xfrm>
          <a:prstGeom prst="rect">
            <a:avLst/>
          </a:prstGeom>
        </p:spPr>
      </p:pic>
      <p:pic>
        <p:nvPicPr>
          <p:cNvPr id="3" name="Picture 2"/>
          <p:cNvPicPr>
            <a:picLocks noChangeAspect="1"/>
          </p:cNvPicPr>
          <p:nvPr userDrawn="1"/>
        </p:nvPicPr>
        <p:blipFill rotWithShape="1">
          <a:blip r:embed="rId3">
            <a:alphaModFix amt="83000"/>
            <a:extLst>
              <a:ext uri="{28A0092B-C50C-407E-A947-70E740481C1C}">
                <a14:useLocalDpi xmlns:a14="http://schemas.microsoft.com/office/drawing/2010/main" val="0"/>
              </a:ext>
            </a:extLst>
          </a:blip>
          <a:srcRect l="138" t="2748" r="138"/>
          <a:stretch/>
        </p:blipFill>
        <p:spPr>
          <a:xfrm>
            <a:off x="147458" y="151720"/>
            <a:ext cx="8849087" cy="4854200"/>
          </a:xfrm>
          <a:prstGeom prst="rect">
            <a:avLst/>
          </a:prstGeom>
        </p:spPr>
      </p:pic>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a:t>PRESENTATION TITLE: ARIAL BOLD, 46-54 PT, WHITE</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a:t>Presentation Subtitle: Times New Roman, 28pt, White</a:t>
            </a:r>
          </a:p>
        </p:txBody>
      </p:sp>
      <p:sp>
        <p:nvSpPr>
          <p:cNvPr id="9" name="Picture Placeholder 8">
            <a:extLst>
              <a:ext uri="{FF2B5EF4-FFF2-40B4-BE49-F238E27FC236}">
                <a16:creationId xmlns:a16="http://schemas.microsoft.com/office/drawing/2014/main" id="{C012069D-8499-4D68-863D-5600B95EA538}"/>
              </a:ext>
            </a:extLst>
          </p:cNvPr>
          <p:cNvSpPr>
            <a:spLocks noGrp="1"/>
          </p:cNvSpPr>
          <p:nvPr>
            <p:ph type="pic" sz="quarter" idx="11" hasCustomPrompt="1"/>
          </p:nvPr>
        </p:nvSpPr>
        <p:spPr>
          <a:xfrm>
            <a:off x="3061097" y="2570656"/>
            <a:ext cx="2942034" cy="666750"/>
          </a:xfrm>
          <a:prstGeom prst="rect">
            <a:avLst/>
          </a:prstGeom>
        </p:spPr>
        <p:txBody>
          <a:bodyPr anchor="ctr"/>
          <a:lstStyle>
            <a:lvl1pPr marL="0" indent="0" algn="ctr">
              <a:buNone/>
              <a:defRPr b="1">
                <a:solidFill>
                  <a:schemeClr val="bg1"/>
                </a:solidFill>
              </a:defRPr>
            </a:lvl1pPr>
          </a:lstStyle>
          <a:p>
            <a:r>
              <a:rPr lang="en-US"/>
              <a:t>Logo</a:t>
            </a:r>
          </a:p>
        </p:txBody>
      </p:sp>
    </p:spTree>
    <p:extLst>
      <p:ext uri="{BB962C8B-B14F-4D97-AF65-F5344CB8AC3E}">
        <p14:creationId xmlns:p14="http://schemas.microsoft.com/office/powerpoint/2010/main" val="95386601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662EFA-FDB4-4ECD-8E47-185C20551ABD}"/>
              </a:ext>
            </a:extLst>
          </p:cNvPr>
          <p:cNvSpPr>
            <a:spLocks noGrp="1"/>
          </p:cNvSpPr>
          <p:nvPr>
            <p:ph type="pic" sz="quarter" idx="12"/>
          </p:nvPr>
        </p:nvSpPr>
        <p:spPr>
          <a:xfrm>
            <a:off x="146304" y="139995"/>
            <a:ext cx="8851392" cy="4859487"/>
          </a:xfrm>
          <a:prstGeom prst="rect">
            <a:avLst/>
          </a:prstGeom>
          <a:noFill/>
        </p:spPr>
        <p:txBody>
          <a:bodyPr anchor="ctr"/>
          <a:lstStyle>
            <a:lvl1pPr marL="0" indent="0" algn="ctr">
              <a:buNone/>
              <a:defRPr b="1">
                <a:solidFill>
                  <a:schemeClr val="accent2"/>
                </a:solidFill>
              </a:defRPr>
            </a:lvl1pPr>
          </a:lstStyle>
          <a:p>
            <a:endParaRPr lang="en-US"/>
          </a:p>
        </p:txBody>
      </p:sp>
      <p:sp>
        <p:nvSpPr>
          <p:cNvPr id="10" name="Rectangle 9">
            <a:extLst>
              <a:ext uri="{FF2B5EF4-FFF2-40B4-BE49-F238E27FC236}">
                <a16:creationId xmlns:a16="http://schemas.microsoft.com/office/drawing/2014/main" id="{DD91B017-3538-4F54-9E18-FF8D626AA516}"/>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a:t>PRESENTATION TITLE: ARIAL BOLD, 46-54 PT, WHITE</a:t>
            </a:r>
          </a:p>
        </p:txBody>
      </p:sp>
      <p:sp>
        <p:nvSpPr>
          <p:cNvPr id="9" name="Picture Placeholder 8">
            <a:extLst>
              <a:ext uri="{FF2B5EF4-FFF2-40B4-BE49-F238E27FC236}">
                <a16:creationId xmlns:a16="http://schemas.microsoft.com/office/drawing/2014/main" id="{C012069D-8499-4D68-863D-5600B95EA538}"/>
              </a:ext>
            </a:extLst>
          </p:cNvPr>
          <p:cNvSpPr>
            <a:spLocks noGrp="1"/>
          </p:cNvSpPr>
          <p:nvPr>
            <p:ph type="pic" sz="quarter" idx="11" hasCustomPrompt="1"/>
          </p:nvPr>
        </p:nvSpPr>
        <p:spPr>
          <a:xfrm>
            <a:off x="3061097" y="2570656"/>
            <a:ext cx="2942034" cy="666750"/>
          </a:xfrm>
          <a:prstGeom prst="rect">
            <a:avLst/>
          </a:prstGeom>
        </p:spPr>
        <p:txBody>
          <a:bodyPr anchor="ctr"/>
          <a:lstStyle>
            <a:lvl1pPr marL="0" indent="0" algn="ctr">
              <a:buNone/>
              <a:defRPr b="1">
                <a:solidFill>
                  <a:schemeClr val="bg1"/>
                </a:solidFill>
              </a:defRPr>
            </a:lvl1pPr>
          </a:lstStyle>
          <a:p>
            <a:r>
              <a:rPr lang="en-US"/>
              <a:t>Logo</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a:t>Presentation Subtitle: Times New Roman, 28pt, White</a:t>
            </a:r>
          </a:p>
        </p:txBody>
      </p:sp>
    </p:spTree>
    <p:extLst>
      <p:ext uri="{BB962C8B-B14F-4D97-AF65-F5344CB8AC3E}">
        <p14:creationId xmlns:p14="http://schemas.microsoft.com/office/powerpoint/2010/main" val="362280471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24DCDC95-EB0A-4B34-958D-C9E2CBD8B390}"/>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rgbClr val="232D4B"/>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01</a:t>
            </a:r>
          </a:p>
        </p:txBody>
      </p:sp>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a:t>
            </a:r>
            <a:r>
              <a:rPr lang="en-US" err="1"/>
              <a:t>HEader</a:t>
            </a:r>
            <a:endParaRPr lang="en-US"/>
          </a:p>
        </p:txBody>
      </p: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a:t>
            </a:r>
            <a:r>
              <a:rPr lang="en-US" err="1"/>
              <a:t>HEader</a:t>
            </a:r>
            <a:endParaRPr lang="en-US"/>
          </a:p>
        </p:txBody>
      </p: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a:t>
            </a:r>
            <a:r>
              <a:rPr lang="en-US" err="1"/>
              <a:t>HEader</a:t>
            </a:r>
            <a:endParaRPr lang="en-US"/>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33" name="Text Placeholder 32">
            <a:extLst>
              <a:ext uri="{FF2B5EF4-FFF2-40B4-BE49-F238E27FC236}">
                <a16:creationId xmlns:a16="http://schemas.microsoft.com/office/drawing/2014/main" id="{8F172F92-CC0D-4635-9B88-B1B783391C9B}"/>
              </a:ext>
            </a:extLst>
          </p:cNvPr>
          <p:cNvSpPr>
            <a:spLocks noGrp="1"/>
          </p:cNvSpPr>
          <p:nvPr>
            <p:ph type="body" sz="quarter" idx="16" hasCustomPrompt="1"/>
          </p:nvPr>
        </p:nvSpPr>
        <p:spPr>
          <a:xfrm>
            <a:off x="342900" y="240650"/>
            <a:ext cx="8458200" cy="446485"/>
          </a:xfrm>
          <a:prstGeom prst="rect">
            <a:avLst/>
          </a:prstGeom>
        </p:spPr>
        <p:txBody>
          <a:bodyPr lIns="0" rIns="0"/>
          <a:lstStyle>
            <a:lvl1pPr marL="0" indent="0">
              <a:buNone/>
              <a:defRPr sz="1800">
                <a:solidFill>
                  <a:schemeClr val="accent1"/>
                </a:solidFill>
                <a:latin typeface="+mj-lt"/>
                <a:cs typeface="Times New Roman" panose="02020603050405020304" pitchFamily="18" charset="0"/>
              </a:defRPr>
            </a:lvl1pPr>
          </a:lstStyle>
          <a:p>
            <a:r>
              <a:rPr lang="en-US">
                <a:solidFill>
                  <a:srgbClr val="E77324"/>
                </a:solidFill>
              </a:rPr>
              <a:t>Caption: Times New Roman 24pt, Rotunda</a:t>
            </a:r>
            <a:r>
              <a:rPr lang="en-US" baseline="0">
                <a:solidFill>
                  <a:srgbClr val="E77324"/>
                </a:solidFill>
              </a:rPr>
              <a:t> Orange</a:t>
            </a:r>
            <a:endParaRPr lang="en-US">
              <a:solidFill>
                <a:srgbClr val="E77324"/>
              </a:solidFill>
            </a:endParaRPr>
          </a:p>
        </p:txBody>
      </p:sp>
      <p:sp>
        <p:nvSpPr>
          <p:cNvPr id="36" name="Text Placeholder 34">
            <a:extLst>
              <a:ext uri="{FF2B5EF4-FFF2-40B4-BE49-F238E27FC236}">
                <a16:creationId xmlns:a16="http://schemas.microsoft.com/office/drawing/2014/main" id="{8EB02873-6E83-4188-9DD0-8F72BA41AB6F}"/>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rgbClr val="232D4B"/>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02</a:t>
            </a:r>
          </a:p>
        </p:txBody>
      </p:sp>
      <p:sp>
        <p:nvSpPr>
          <p:cNvPr id="37" name="Text Placeholder 34">
            <a:extLst>
              <a:ext uri="{FF2B5EF4-FFF2-40B4-BE49-F238E27FC236}">
                <a16:creationId xmlns:a16="http://schemas.microsoft.com/office/drawing/2014/main" id="{19C892A1-AC4C-464D-8966-F29E53C289CD}"/>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rgbClr val="232D4B"/>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03</a:t>
            </a:r>
          </a:p>
        </p:txBody>
      </p:sp>
    </p:spTree>
    <p:extLst>
      <p:ext uri="{BB962C8B-B14F-4D97-AF65-F5344CB8AC3E}">
        <p14:creationId xmlns:p14="http://schemas.microsoft.com/office/powerpoint/2010/main" val="1196365137"/>
      </p:ext>
    </p:extLst>
  </p:cSld>
  <p:clrMapOvr>
    <a:masterClrMapping/>
  </p:clrMapOvr>
  <p:transition spd="med"/>
  <p:extLst>
    <p:ext uri="{DCECCB84-F9BA-43D5-87BE-67443E8EF086}">
      <p15:sldGuideLst xmlns:p15="http://schemas.microsoft.com/office/powerpoint/2012/main">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FFFDD486-A275-4F25-8683-E5A82B9468F4}"/>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	</a:t>
            </a:r>
          </a:p>
        </p:txBody>
      </p:sp>
      <p:sp>
        <p:nvSpPr>
          <p:cNvPr id="13" name="Title 1">
            <a:extLst>
              <a:ext uri="{FF2B5EF4-FFF2-40B4-BE49-F238E27FC236}">
                <a16:creationId xmlns:a16="http://schemas.microsoft.com/office/drawing/2014/main" id="{6ED82F30-34FE-4E1F-B8E4-0363DAE27247}"/>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700" b="1" i="0" cap="all" spc="225" baseline="0">
                <a:solidFill>
                  <a:schemeClr val="accent1"/>
                </a:solidFill>
                <a:latin typeface="+mn-lt"/>
                <a:ea typeface="Arial" charset="0"/>
                <a:cs typeface="Arial" charset="0"/>
              </a:defRPr>
            </a:lvl1pPr>
          </a:lstStyle>
          <a:p>
            <a:r>
              <a:rPr lang="en-US"/>
              <a:t>TITLE: ARIAL BOLD 36PT, ROTUNDA ORANGE</a:t>
            </a:r>
          </a:p>
        </p:txBody>
      </p:sp>
      <p:sp>
        <p:nvSpPr>
          <p:cNvPr id="27" name="Text Placeholder 10">
            <a:extLst>
              <a:ext uri="{FF2B5EF4-FFF2-40B4-BE49-F238E27FC236}">
                <a16:creationId xmlns:a16="http://schemas.microsoft.com/office/drawing/2014/main" id="{AC393ED4-026E-408C-96CD-09DB34E49614}"/>
              </a:ext>
            </a:extLst>
          </p:cNvPr>
          <p:cNvSpPr>
            <a:spLocks noGrp="1"/>
          </p:cNvSpPr>
          <p:nvPr>
            <p:ph type="body" sz="quarter" idx="14" hasCustomPrompt="1"/>
          </p:nvPr>
        </p:nvSpPr>
        <p:spPr>
          <a:xfrm>
            <a:off x="395784" y="1776483"/>
            <a:ext cx="8119872" cy="2553854"/>
          </a:xfrm>
          <a:prstGeom prst="rect">
            <a:avLst/>
          </a:prstGeom>
        </p:spPr>
        <p:txBody>
          <a:bodyPr lIns="0" rIns="0">
            <a:noAutofit/>
          </a:bodyPr>
          <a:lstStyle>
            <a:lvl1pPr marL="0" marR="0" indent="0" algn="l" defTabSz="685800" rtl="0" eaLnBrk="1" fontAlgn="auto" latinLnBrk="0" hangingPunct="1">
              <a:lnSpc>
                <a:spcPct val="100000"/>
              </a:lnSpc>
              <a:spcBef>
                <a:spcPts val="1500"/>
              </a:spcBef>
              <a:spcAft>
                <a:spcPts val="0"/>
              </a:spcAft>
              <a:buClrTx/>
              <a:buSzTx/>
              <a:buFont typeface="Arial"/>
              <a:buNone/>
              <a:tabLst/>
              <a:defRPr sz="1200" b="0" baseline="0">
                <a:solidFill>
                  <a:srgbClr val="232D4B"/>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a:t>• Bullet 1: Arial Bold 16pt, Jefferson Blue</a:t>
            </a:r>
          </a:p>
          <a:p>
            <a:pPr lvl="0"/>
            <a:r>
              <a:rPr lang="en-US"/>
              <a:t>• Bullet 2</a:t>
            </a:r>
          </a:p>
          <a:p>
            <a:pPr lvl="0"/>
            <a:r>
              <a:rPr lang="en-US"/>
              <a:t>• Bullet 3</a:t>
            </a:r>
          </a:p>
          <a:p>
            <a:pPr lvl="0"/>
            <a:r>
              <a:rPr lang="en-US"/>
              <a:t>• Bullet 4</a:t>
            </a:r>
          </a:p>
          <a:p>
            <a:pPr lvl="0"/>
            <a:r>
              <a:rPr lang="en-US"/>
              <a:t>• Bullet 5</a:t>
            </a:r>
          </a:p>
          <a:p>
            <a:pPr lvl="0"/>
            <a:r>
              <a:rPr lang="en-US"/>
              <a:t>• Bullet 6</a:t>
            </a:r>
          </a:p>
          <a:p>
            <a:pPr lvl="0"/>
            <a:endParaRPr lang="en-US"/>
          </a:p>
        </p:txBody>
      </p:sp>
    </p:spTree>
    <p:extLst>
      <p:ext uri="{BB962C8B-B14F-4D97-AF65-F5344CB8AC3E}">
        <p14:creationId xmlns:p14="http://schemas.microsoft.com/office/powerpoint/2010/main" val="371520345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Header option 1</a:t>
            </a:r>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7" name="Text Placeholder 34">
            <a:extLst>
              <a:ext uri="{FF2B5EF4-FFF2-40B4-BE49-F238E27FC236}">
                <a16:creationId xmlns:a16="http://schemas.microsoft.com/office/drawing/2014/main" id="{E34B2576-F482-4A10-A494-ABBA405878C8}"/>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rgbClr val="232D4B"/>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01</a:t>
            </a:r>
          </a:p>
        </p:txBody>
      </p:sp>
    </p:spTree>
    <p:extLst>
      <p:ext uri="{BB962C8B-B14F-4D97-AF65-F5344CB8AC3E}">
        <p14:creationId xmlns:p14="http://schemas.microsoft.com/office/powerpoint/2010/main" val="2056933279"/>
      </p:ext>
    </p:extLst>
  </p:cSld>
  <p:clrMapOvr>
    <a:masterClrMapping/>
  </p:clrMapOvr>
  <p:transition spd="med"/>
  <p:extLst>
    <p:ext uri="{DCECCB84-F9BA-43D5-87BE-67443E8EF086}">
      <p15:sldGuideLst xmlns:p15="http://schemas.microsoft.com/office/powerpoint/2012/main">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Header option 2</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6" name="Text Placeholder 34">
            <a:extLst>
              <a:ext uri="{FF2B5EF4-FFF2-40B4-BE49-F238E27FC236}">
                <a16:creationId xmlns:a16="http://schemas.microsoft.com/office/drawing/2014/main" id="{6EEF99F9-02A5-49AF-AA7A-C1DE78EDD807}"/>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rgbClr val="232D4B"/>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02</a:t>
            </a:r>
          </a:p>
        </p:txBody>
      </p:sp>
    </p:spTree>
    <p:extLst>
      <p:ext uri="{BB962C8B-B14F-4D97-AF65-F5344CB8AC3E}">
        <p14:creationId xmlns:p14="http://schemas.microsoft.com/office/powerpoint/2010/main" val="4290022379"/>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a:t>Section Header option 3</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a:solidFill>
                  <a:srgbClr val="E77324"/>
                </a:solidFill>
              </a:rPr>
              <a:t>Subsection Title:</a:t>
            </a:r>
          </a:p>
          <a:p>
            <a:r>
              <a:rPr lang="en-US">
                <a:solidFill>
                  <a:srgbClr val="E77324"/>
                </a:solidFill>
              </a:rPr>
              <a:t>Arial Bold 14pt, Rotunda Orange</a:t>
            </a:r>
          </a:p>
        </p:txBody>
      </p:sp>
      <p:sp>
        <p:nvSpPr>
          <p:cNvPr id="6" name="Text Placeholder 34">
            <a:extLst>
              <a:ext uri="{FF2B5EF4-FFF2-40B4-BE49-F238E27FC236}">
                <a16:creationId xmlns:a16="http://schemas.microsoft.com/office/drawing/2014/main" id="{3A5416C5-0881-4D8A-A946-E5974700BE77}"/>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rgbClr val="232D4B"/>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03</a:t>
            </a:r>
          </a:p>
        </p:txBody>
      </p:sp>
    </p:spTree>
    <p:extLst>
      <p:ext uri="{BB962C8B-B14F-4D97-AF65-F5344CB8AC3E}">
        <p14:creationId xmlns:p14="http://schemas.microsoft.com/office/powerpoint/2010/main" val="2115084683"/>
      </p:ext>
    </p:extLst>
  </p:cSld>
  <p:clrMapOvr>
    <a:masterClrMapping/>
  </p:clrMapOvr>
  <p:transition spd="med"/>
  <p:extLst>
    <p:ext uri="{DCECCB84-F9BA-43D5-87BE-67443E8EF086}">
      <p15:sldGuideLst xmlns:p15="http://schemas.microsoft.com/office/powerpoint/2012/main">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164419" y="144018"/>
            <a:ext cx="8833277"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2" name="Title 1"/>
          <p:cNvSpPr>
            <a:spLocks noGrp="1"/>
          </p:cNvSpPr>
          <p:nvPr>
            <p:ph type="title" hasCustomPrompt="1"/>
          </p:nvPr>
        </p:nvSpPr>
        <p:spPr>
          <a:xfrm>
            <a:off x="360210" y="1629761"/>
            <a:ext cx="8440890" cy="3071858"/>
          </a:xfrm>
          <a:prstGeom prst="rect">
            <a:avLst/>
          </a:prstGeom>
        </p:spPr>
        <p:txBody>
          <a:bodyPr lIns="0" rIns="0"/>
          <a:lstStyle>
            <a:lvl1pPr algn="l">
              <a:lnSpc>
                <a:spcPct val="100000"/>
              </a:lnSpc>
              <a:defRPr sz="2700" b="1" spc="225" baseline="0">
                <a:solidFill>
                  <a:schemeClr val="bg1"/>
                </a:solidFill>
                <a:latin typeface="+mn-lt"/>
              </a:defRPr>
            </a:lvl1pPr>
          </a:lstStyle>
          <a:p>
            <a:r>
              <a:rPr lang="en-US"/>
              <a:t>SECTION DIVIDER: ARIAL BOLD 36PT, WHITE</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a:t>HEADER: ARIAL BOLD 16PT, WHITE</a:t>
            </a:r>
          </a:p>
        </p:txBody>
      </p:sp>
    </p:spTree>
    <p:extLst>
      <p:ext uri="{BB962C8B-B14F-4D97-AF65-F5344CB8AC3E}">
        <p14:creationId xmlns:p14="http://schemas.microsoft.com/office/powerpoint/2010/main" val="5697027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19808F-C59B-4CD9-9B42-3AD929B57421}"/>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2" name="Title 1"/>
          <p:cNvSpPr>
            <a:spLocks noGrp="1"/>
          </p:cNvSpPr>
          <p:nvPr>
            <p:ph type="title" hasCustomPrompt="1"/>
          </p:nvPr>
        </p:nvSpPr>
        <p:spPr>
          <a:xfrm>
            <a:off x="360210" y="813063"/>
            <a:ext cx="8440890" cy="1704227"/>
          </a:xfrm>
          <a:prstGeom prst="rect">
            <a:avLst/>
          </a:prstGeom>
        </p:spPr>
        <p:txBody>
          <a:bodyPr lIns="0" rIns="0" anchor="b"/>
          <a:lstStyle>
            <a:lvl1pPr>
              <a:lnSpc>
                <a:spcPct val="100000"/>
              </a:lnSpc>
              <a:defRPr sz="2700" b="1" spc="225" baseline="0">
                <a:solidFill>
                  <a:schemeClr val="bg1"/>
                </a:solidFill>
                <a:latin typeface="+mn-lt"/>
              </a:defRPr>
            </a:lvl1pPr>
          </a:lstStyle>
          <a:p>
            <a:r>
              <a:rPr lang="en-US"/>
              <a:t>SECTION DIVIDER: ARIAL BOLD 36PT, WHITE</a:t>
            </a:r>
          </a:p>
        </p:txBody>
      </p:sp>
      <p:sp>
        <p:nvSpPr>
          <p:cNvPr id="8" name="Text Placeholder 7"/>
          <p:cNvSpPr>
            <a:spLocks noGrp="1"/>
          </p:cNvSpPr>
          <p:nvPr>
            <p:ph type="body" sz="quarter" idx="10" hasCustomPrompt="1"/>
          </p:nvPr>
        </p:nvSpPr>
        <p:spPr>
          <a:xfrm>
            <a:off x="360210" y="2654450"/>
            <a:ext cx="8440890" cy="2110800"/>
          </a:xfrm>
          <a:prstGeom prst="rect">
            <a:avLst/>
          </a:prstGeom>
        </p:spPr>
        <p:txBody>
          <a:bodyPr lIns="0" rIns="0"/>
          <a:lstStyle>
            <a:lvl1pPr marL="0" indent="0">
              <a:lnSpc>
                <a:spcPct val="100000"/>
              </a:lnSpc>
              <a:buNone/>
              <a:defRPr sz="1800" spc="0" baseline="0">
                <a:solidFill>
                  <a:schemeClr val="bg1"/>
                </a:solidFill>
                <a:latin typeface="+mj-lt"/>
                <a:ea typeface="Times New Roman" charset="0"/>
                <a:cs typeface="Times New Roman"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Body text: Times New Roman 24pt, White</a:t>
            </a:r>
          </a:p>
        </p:txBody>
      </p:sp>
      <p:sp>
        <p:nvSpPr>
          <p:cNvPr id="6" name="Text Placeholder 14">
            <a:extLst>
              <a:ext uri="{FF2B5EF4-FFF2-40B4-BE49-F238E27FC236}">
                <a16:creationId xmlns:a16="http://schemas.microsoft.com/office/drawing/2014/main" id="{E95DDEAF-149F-4B43-B4BE-348183B83F88}"/>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a:t>HEADER: ARIAL BOLD 16PT, WHITE</a:t>
            </a:r>
          </a:p>
        </p:txBody>
      </p:sp>
    </p:spTree>
    <p:extLst>
      <p:ext uri="{BB962C8B-B14F-4D97-AF65-F5344CB8AC3E}">
        <p14:creationId xmlns:p14="http://schemas.microsoft.com/office/powerpoint/2010/main" val="4152936193"/>
      </p:ext>
    </p:extLst>
  </p:cSld>
  <p:clrMapOvr>
    <a:masterClrMapping/>
  </p:clrMapOvr>
  <p:transition spd="med"/>
  <p:extLst>
    <p:ext uri="{DCECCB84-F9BA-43D5-87BE-67443E8EF086}">
      <p15:sldGuideLst xmlns:p15="http://schemas.microsoft.com/office/powerpoint/2012/main">
        <p15:guide id="1" orient="horz" pos="20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2" name="Title 1"/>
          <p:cNvSpPr>
            <a:spLocks noGrp="1"/>
          </p:cNvSpPr>
          <p:nvPr>
            <p:ph type="title" hasCustomPrompt="1"/>
          </p:nvPr>
        </p:nvSpPr>
        <p:spPr>
          <a:xfrm>
            <a:off x="360210" y="1629761"/>
            <a:ext cx="8440890" cy="1032226"/>
          </a:xfrm>
          <a:prstGeom prst="rect">
            <a:avLst/>
          </a:prstGeom>
        </p:spPr>
        <p:txBody>
          <a:bodyPr lIns="0" rIns="0"/>
          <a:lstStyle>
            <a:lvl1pPr algn="l">
              <a:lnSpc>
                <a:spcPct val="100000"/>
              </a:lnSpc>
              <a:defRPr sz="2700" b="1" spc="225" baseline="0">
                <a:solidFill>
                  <a:schemeClr val="bg1"/>
                </a:solidFill>
                <a:latin typeface="+mn-lt"/>
              </a:defRPr>
            </a:lvl1pPr>
          </a:lstStyle>
          <a:p>
            <a:r>
              <a:rPr lang="en-US"/>
              <a:t>SECTION DIVIDER: ARIAL BOLD 36PT, WHITE</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a:t>HEADER: ARIAL BOLD 16PT, WHITE</a:t>
            </a:r>
          </a:p>
        </p:txBody>
      </p:sp>
      <p:sp>
        <p:nvSpPr>
          <p:cNvPr id="5" name="Picture Placeholder 4">
            <a:extLst>
              <a:ext uri="{FF2B5EF4-FFF2-40B4-BE49-F238E27FC236}">
                <a16:creationId xmlns:a16="http://schemas.microsoft.com/office/drawing/2014/main" id="{54CB14E7-1FC0-4AFF-BE8E-7600923BE721}"/>
              </a:ext>
            </a:extLst>
          </p:cNvPr>
          <p:cNvSpPr>
            <a:spLocks noGrp="1"/>
          </p:cNvSpPr>
          <p:nvPr>
            <p:ph type="pic" sz="quarter" idx="13"/>
          </p:nvPr>
        </p:nvSpPr>
        <p:spPr>
          <a:xfrm>
            <a:off x="2111543" y="2553703"/>
            <a:ext cx="4556960" cy="2147637"/>
          </a:xfrm>
          <a:prstGeom prst="rect">
            <a:avLst/>
          </a:prstGeom>
        </p:spPr>
        <p:txBody>
          <a:bodyPr anchor="ctr"/>
          <a:lstStyle>
            <a:lvl1pPr marL="0" indent="0" algn="ctr">
              <a:buNone/>
              <a:defRPr b="1">
                <a:solidFill>
                  <a:schemeClr val="accent2"/>
                </a:solidFill>
              </a:defRPr>
            </a:lvl1pPr>
          </a:lstStyle>
          <a:p>
            <a:endParaRPr lang="en-US"/>
          </a:p>
        </p:txBody>
      </p:sp>
    </p:spTree>
    <p:extLst>
      <p:ext uri="{BB962C8B-B14F-4D97-AF65-F5344CB8AC3E}">
        <p14:creationId xmlns:p14="http://schemas.microsoft.com/office/powerpoint/2010/main" val="111882966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7071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360210" y="567084"/>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9" name="Text Placeholder 14">
            <a:extLst>
              <a:ext uri="{FF2B5EF4-FFF2-40B4-BE49-F238E27FC236}">
                <a16:creationId xmlns:a16="http://schemas.microsoft.com/office/drawing/2014/main" id="{37284D4E-32F8-4E6E-9A6F-0B6D45D0C8BC}"/>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8" name="Text Placeholder 7">
            <a:extLst>
              <a:ext uri="{FF2B5EF4-FFF2-40B4-BE49-F238E27FC236}">
                <a16:creationId xmlns:a16="http://schemas.microsoft.com/office/drawing/2014/main" id="{9E4A5276-7716-49F9-ACC4-15F6C26B0DA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14673600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s Content Slide">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3569A89-403C-42D7-9481-E8158B8E076B}"/>
              </a:ext>
            </a:extLst>
          </p:cNvPr>
          <p:cNvSpPr>
            <a:spLocks noGrp="1"/>
          </p:cNvSpPr>
          <p:nvPr>
            <p:ph sz="quarter" idx="18" hasCustomPrompt="1"/>
          </p:nvPr>
        </p:nvSpPr>
        <p:spPr>
          <a:xfrm>
            <a:off x="4665726"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966F03A4-8E23-44E1-9014-B190D1900662}"/>
              </a:ext>
            </a:extLst>
          </p:cNvPr>
          <p:cNvSpPr>
            <a:spLocks noGrp="1"/>
          </p:cNvSpPr>
          <p:nvPr>
            <p:ph sz="quarter" idx="19" hasCustomPrompt="1"/>
          </p:nvPr>
        </p:nvSpPr>
        <p:spPr>
          <a:xfrm>
            <a:off x="350901"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00C4B30-443C-4EEB-8E63-2A591FF6C100}"/>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8" name="Text Placeholder 14">
            <a:extLst>
              <a:ext uri="{FF2B5EF4-FFF2-40B4-BE49-F238E27FC236}">
                <a16:creationId xmlns:a16="http://schemas.microsoft.com/office/drawing/2014/main" id="{F11DFA87-6C9F-4AEB-9BB5-9A376D52B08A}"/>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9" name="Text Placeholder 7">
            <a:extLst>
              <a:ext uri="{FF2B5EF4-FFF2-40B4-BE49-F238E27FC236}">
                <a16:creationId xmlns:a16="http://schemas.microsoft.com/office/drawing/2014/main" id="{5B2E4D57-7C9C-46BA-A428-879B4C74AAE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25542131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Slide (Content + Header)">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3A179824-626C-47F3-B18E-E3C1D9319AA1}"/>
              </a:ext>
            </a:extLst>
          </p:cNvPr>
          <p:cNvSpPr>
            <a:spLocks noGrp="1"/>
          </p:cNvSpPr>
          <p:nvPr>
            <p:ph sz="quarter" idx="18" hasCustomPrompt="1"/>
          </p:nvPr>
        </p:nvSpPr>
        <p:spPr>
          <a:xfrm>
            <a:off x="4665726"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0" name="Text Placeholder 5">
            <a:extLst>
              <a:ext uri="{FF2B5EF4-FFF2-40B4-BE49-F238E27FC236}">
                <a16:creationId xmlns:a16="http://schemas.microsoft.com/office/drawing/2014/main" id="{4BE9B31D-8849-47B2-9340-A5762684D692}"/>
              </a:ext>
            </a:extLst>
          </p:cNvPr>
          <p:cNvSpPr>
            <a:spLocks noGrp="1"/>
          </p:cNvSpPr>
          <p:nvPr>
            <p:ph type="body" sz="quarter" idx="15" hasCustomPrompt="1"/>
          </p:nvPr>
        </p:nvSpPr>
        <p:spPr>
          <a:xfrm>
            <a:off x="4665726"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4" name="Text Placeholder 7">
            <a:extLst>
              <a:ext uri="{FF2B5EF4-FFF2-40B4-BE49-F238E27FC236}">
                <a16:creationId xmlns:a16="http://schemas.microsoft.com/office/drawing/2014/main" id="{384A94C5-EE80-43AC-81DD-5ABA2FFC6E3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17" name="Title 1">
            <a:extLst>
              <a:ext uri="{FF2B5EF4-FFF2-40B4-BE49-F238E27FC236}">
                <a16:creationId xmlns:a16="http://schemas.microsoft.com/office/drawing/2014/main" id="{B38BBC51-B2F9-4E09-9829-FC75AB2B085B}"/>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403537331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E1EBB55A-195B-4571-9D99-7EF1A5A0D464}"/>
              </a:ext>
            </a:extLst>
          </p:cNvPr>
          <p:cNvSpPr>
            <a:spLocks noGrp="1"/>
          </p:cNvSpPr>
          <p:nvPr>
            <p:ph sz="quarter" idx="30" hasCustomPrompt="1"/>
          </p:nvPr>
        </p:nvSpPr>
        <p:spPr>
          <a:xfrm>
            <a:off x="6137013" y="1502473"/>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7" name="Content Placeholder 10">
            <a:extLst>
              <a:ext uri="{FF2B5EF4-FFF2-40B4-BE49-F238E27FC236}">
                <a16:creationId xmlns:a16="http://schemas.microsoft.com/office/drawing/2014/main" id="{3BD52964-8E05-425B-893F-0B4B3EDD9221}"/>
              </a:ext>
            </a:extLst>
          </p:cNvPr>
          <p:cNvSpPr>
            <a:spLocks noGrp="1"/>
          </p:cNvSpPr>
          <p:nvPr>
            <p:ph sz="quarter" idx="31" hasCustomPrompt="1"/>
          </p:nvPr>
        </p:nvSpPr>
        <p:spPr>
          <a:xfrm>
            <a:off x="3248612" y="1502375"/>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8" name="Content Placeholder 10">
            <a:extLst>
              <a:ext uri="{FF2B5EF4-FFF2-40B4-BE49-F238E27FC236}">
                <a16:creationId xmlns:a16="http://schemas.microsoft.com/office/drawing/2014/main" id="{C745C101-F1C9-41D6-8517-E4DC3F30EC9E}"/>
              </a:ext>
            </a:extLst>
          </p:cNvPr>
          <p:cNvSpPr>
            <a:spLocks noGrp="1"/>
          </p:cNvSpPr>
          <p:nvPr>
            <p:ph sz="quarter" idx="32" hasCustomPrompt="1"/>
          </p:nvPr>
        </p:nvSpPr>
        <p:spPr>
          <a:xfrm>
            <a:off x="360210" y="1502474"/>
            <a:ext cx="2664087"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3" name="Title 1">
            <a:extLst>
              <a:ext uri="{FF2B5EF4-FFF2-40B4-BE49-F238E27FC236}">
                <a16:creationId xmlns:a16="http://schemas.microsoft.com/office/drawing/2014/main" id="{530A99F4-489B-4896-A9D3-6BB2474C00F6}"/>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8" name="Text Placeholder 14">
            <a:extLst>
              <a:ext uri="{FF2B5EF4-FFF2-40B4-BE49-F238E27FC236}">
                <a16:creationId xmlns:a16="http://schemas.microsoft.com/office/drawing/2014/main" id="{7652B886-267F-40F1-B08B-C59CA824194A}"/>
              </a:ext>
            </a:extLst>
          </p:cNvPr>
          <p:cNvSpPr>
            <a:spLocks noGrp="1"/>
          </p:cNvSpPr>
          <p:nvPr>
            <p:ph type="body" sz="quarter" idx="33"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0" name="Text Placeholder 7">
            <a:extLst>
              <a:ext uri="{FF2B5EF4-FFF2-40B4-BE49-F238E27FC236}">
                <a16:creationId xmlns:a16="http://schemas.microsoft.com/office/drawing/2014/main" id="{F3A50B51-887D-4CF5-A402-5AD0973E4E0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23029449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Header + Content/Text)">
    <p:spTree>
      <p:nvGrpSpPr>
        <p:cNvPr id="1" name=""/>
        <p:cNvGrpSpPr/>
        <p:nvPr/>
      </p:nvGrpSpPr>
      <p:grpSpPr>
        <a:xfrm>
          <a:off x="0" y="0"/>
          <a:ext cx="0" cy="0"/>
          <a:chOff x="0" y="0"/>
          <a:chExt cx="0" cy="0"/>
        </a:xfrm>
      </p:grpSpPr>
      <p:sp>
        <p:nvSpPr>
          <p:cNvPr id="22" name="Content Placeholder 10">
            <a:extLst>
              <a:ext uri="{FF2B5EF4-FFF2-40B4-BE49-F238E27FC236}">
                <a16:creationId xmlns:a16="http://schemas.microsoft.com/office/drawing/2014/main" id="{50FDBB23-0B16-400B-865A-500D923D15CA}"/>
              </a:ext>
            </a:extLst>
          </p:cNvPr>
          <p:cNvSpPr>
            <a:spLocks noGrp="1"/>
          </p:cNvSpPr>
          <p:nvPr>
            <p:ph sz="quarter" idx="30" hasCustomPrompt="1"/>
          </p:nvPr>
        </p:nvSpPr>
        <p:spPr>
          <a:xfrm>
            <a:off x="6137013" y="2052991"/>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3" name="Content Placeholder 10">
            <a:extLst>
              <a:ext uri="{FF2B5EF4-FFF2-40B4-BE49-F238E27FC236}">
                <a16:creationId xmlns:a16="http://schemas.microsoft.com/office/drawing/2014/main" id="{8B3FA012-8BC4-46AB-96B6-324E99ECF173}"/>
              </a:ext>
            </a:extLst>
          </p:cNvPr>
          <p:cNvSpPr>
            <a:spLocks noGrp="1"/>
          </p:cNvSpPr>
          <p:nvPr>
            <p:ph sz="quarter" idx="31" hasCustomPrompt="1"/>
          </p:nvPr>
        </p:nvSpPr>
        <p:spPr>
          <a:xfrm>
            <a:off x="3248612"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4" name="Content Placeholder 10">
            <a:extLst>
              <a:ext uri="{FF2B5EF4-FFF2-40B4-BE49-F238E27FC236}">
                <a16:creationId xmlns:a16="http://schemas.microsoft.com/office/drawing/2014/main" id="{1CAC31AD-562B-49C2-8679-9F08B18239D1}"/>
              </a:ext>
            </a:extLst>
          </p:cNvPr>
          <p:cNvSpPr>
            <a:spLocks noGrp="1"/>
          </p:cNvSpPr>
          <p:nvPr>
            <p:ph sz="quarter" idx="32" hasCustomPrompt="1"/>
          </p:nvPr>
        </p:nvSpPr>
        <p:spPr>
          <a:xfrm>
            <a:off x="360210"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9" name="Text Placeholder 5">
            <a:extLst>
              <a:ext uri="{FF2B5EF4-FFF2-40B4-BE49-F238E27FC236}">
                <a16:creationId xmlns:a16="http://schemas.microsoft.com/office/drawing/2014/main" id="{05673AF2-4829-4E44-90BE-D70806F546E4}"/>
              </a:ext>
            </a:extLst>
          </p:cNvPr>
          <p:cNvSpPr>
            <a:spLocks noGrp="1"/>
          </p:cNvSpPr>
          <p:nvPr>
            <p:ph type="body" sz="quarter" idx="10" hasCustomPrompt="1"/>
          </p:nvPr>
        </p:nvSpPr>
        <p:spPr>
          <a:xfrm>
            <a:off x="360209"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4" name="Text Placeholder 5">
            <a:extLst>
              <a:ext uri="{FF2B5EF4-FFF2-40B4-BE49-F238E27FC236}">
                <a16:creationId xmlns:a16="http://schemas.microsoft.com/office/drawing/2014/main" id="{BE3D088A-4B53-4576-88B9-95D2A178A8A5}"/>
              </a:ext>
            </a:extLst>
          </p:cNvPr>
          <p:cNvSpPr>
            <a:spLocks noGrp="1"/>
          </p:cNvSpPr>
          <p:nvPr>
            <p:ph type="body" sz="quarter" idx="15" hasCustomPrompt="1"/>
          </p:nvPr>
        </p:nvSpPr>
        <p:spPr>
          <a:xfrm>
            <a:off x="3255465"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6" name="Text Placeholder 5">
            <a:extLst>
              <a:ext uri="{FF2B5EF4-FFF2-40B4-BE49-F238E27FC236}">
                <a16:creationId xmlns:a16="http://schemas.microsoft.com/office/drawing/2014/main" id="{63F0DB93-44C2-47AE-885B-14C8738CBB2E}"/>
              </a:ext>
            </a:extLst>
          </p:cNvPr>
          <p:cNvSpPr>
            <a:spLocks noGrp="1"/>
          </p:cNvSpPr>
          <p:nvPr>
            <p:ph type="body" sz="quarter" idx="17" hasCustomPrompt="1"/>
          </p:nvPr>
        </p:nvSpPr>
        <p:spPr>
          <a:xfrm>
            <a:off x="6155252"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3130762" y="1502472"/>
            <a:ext cx="0" cy="28149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B03B12E-F142-4B4E-8293-12FA52B70030}"/>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3" name="Text Placeholder 14">
            <a:extLst>
              <a:ext uri="{FF2B5EF4-FFF2-40B4-BE49-F238E27FC236}">
                <a16:creationId xmlns:a16="http://schemas.microsoft.com/office/drawing/2014/main" id="{D685F4E5-37A3-4371-A60D-7DAD27B1053D}"/>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cxnSp>
        <p:nvCxnSpPr>
          <p:cNvPr id="20" name="Straight Connector 19">
            <a:extLst>
              <a:ext uri="{FF2B5EF4-FFF2-40B4-BE49-F238E27FC236}">
                <a16:creationId xmlns:a16="http://schemas.microsoft.com/office/drawing/2014/main" id="{CCC998A7-6F33-4483-B388-B7BB5DE989C6}"/>
              </a:ext>
            </a:extLst>
          </p:cNvPr>
          <p:cNvCxnSpPr>
            <a:cxnSpLocks/>
          </p:cNvCxnSpPr>
          <p:nvPr userDrawn="1"/>
        </p:nvCxnSpPr>
        <p:spPr>
          <a:xfrm>
            <a:off x="6021880" y="1502472"/>
            <a:ext cx="0" cy="281480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9EAC6D86-0732-4AFA-B8A5-D4CD28AF1F4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03999951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Content/Text)">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id="{B82DF080-4D8D-43A7-A4B7-A7B734626E74}"/>
              </a:ext>
            </a:extLst>
          </p:cNvPr>
          <p:cNvSpPr>
            <a:spLocks noGrp="1"/>
          </p:cNvSpPr>
          <p:nvPr>
            <p:ph sz="quarter" idx="32" hasCustomPrompt="1"/>
          </p:nvPr>
        </p:nvSpPr>
        <p:spPr>
          <a:xfrm>
            <a:off x="360210"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8" name="Content Placeholder 10">
            <a:extLst>
              <a:ext uri="{FF2B5EF4-FFF2-40B4-BE49-F238E27FC236}">
                <a16:creationId xmlns:a16="http://schemas.microsoft.com/office/drawing/2014/main" id="{E22917DF-1FF4-47DE-B5A4-F3E32B66611A}"/>
              </a:ext>
            </a:extLst>
          </p:cNvPr>
          <p:cNvSpPr>
            <a:spLocks noGrp="1"/>
          </p:cNvSpPr>
          <p:nvPr>
            <p:ph sz="quarter" idx="33" hasCustomPrompt="1"/>
          </p:nvPr>
        </p:nvSpPr>
        <p:spPr>
          <a:xfrm>
            <a:off x="2537771"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9" name="Content Placeholder 10">
            <a:extLst>
              <a:ext uri="{FF2B5EF4-FFF2-40B4-BE49-F238E27FC236}">
                <a16:creationId xmlns:a16="http://schemas.microsoft.com/office/drawing/2014/main" id="{A3491189-B49B-4824-A396-E836974B72B2}"/>
              </a:ext>
            </a:extLst>
          </p:cNvPr>
          <p:cNvSpPr>
            <a:spLocks noGrp="1"/>
          </p:cNvSpPr>
          <p:nvPr>
            <p:ph sz="quarter" idx="34" hasCustomPrompt="1"/>
          </p:nvPr>
        </p:nvSpPr>
        <p:spPr>
          <a:xfrm>
            <a:off x="4715332" y="1502465"/>
            <a:ext cx="1898897" cy="281470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0" name="Text Placeholder 5">
            <a:extLst>
              <a:ext uri="{FF2B5EF4-FFF2-40B4-BE49-F238E27FC236}">
                <a16:creationId xmlns:a16="http://schemas.microsoft.com/office/drawing/2014/main" id="{CE6B1674-0523-4AF5-A552-188021AA101E}"/>
              </a:ext>
            </a:extLst>
          </p:cNvPr>
          <p:cNvSpPr>
            <a:spLocks noGrp="1"/>
          </p:cNvSpPr>
          <p:nvPr>
            <p:ph type="body" sz="quarter" idx="35" hasCustomPrompt="1"/>
          </p:nvPr>
        </p:nvSpPr>
        <p:spPr>
          <a:xfrm>
            <a:off x="6892893" y="1502475"/>
            <a:ext cx="1908207" cy="2814800"/>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a:t>First level Bullet: Arial Bold 18pt, Jefferson Blue</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2563E297-AF96-4588-936D-028F52A72E3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8" name="Text Placeholder 14">
            <a:extLst>
              <a:ext uri="{FF2B5EF4-FFF2-40B4-BE49-F238E27FC236}">
                <a16:creationId xmlns:a16="http://schemas.microsoft.com/office/drawing/2014/main" id="{F318953E-51EB-4C13-8C5D-025192B14E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0" name="Text Placeholder 7">
            <a:extLst>
              <a:ext uri="{FF2B5EF4-FFF2-40B4-BE49-F238E27FC236}">
                <a16:creationId xmlns:a16="http://schemas.microsoft.com/office/drawing/2014/main" id="{C183EDA3-E50A-41DC-869A-65D0F926246F}"/>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74027936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Header + Content/Text)">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id="{EF7E25F5-EE21-4038-9446-C7D227FA8054}"/>
              </a:ext>
            </a:extLst>
          </p:cNvPr>
          <p:cNvSpPr>
            <a:spLocks noGrp="1"/>
          </p:cNvSpPr>
          <p:nvPr>
            <p:ph sz="quarter" idx="32" hasCustomPrompt="1"/>
          </p:nvPr>
        </p:nvSpPr>
        <p:spPr>
          <a:xfrm>
            <a:off x="360210" y="2064584"/>
            <a:ext cx="1898897" cy="2246052"/>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31" name="Content Placeholder 10">
            <a:extLst>
              <a:ext uri="{FF2B5EF4-FFF2-40B4-BE49-F238E27FC236}">
                <a16:creationId xmlns:a16="http://schemas.microsoft.com/office/drawing/2014/main" id="{438C4C4F-AE7C-4BD7-B740-A8933A19D499}"/>
              </a:ext>
            </a:extLst>
          </p:cNvPr>
          <p:cNvSpPr>
            <a:spLocks noGrp="1"/>
          </p:cNvSpPr>
          <p:nvPr>
            <p:ph sz="quarter" idx="33" hasCustomPrompt="1"/>
          </p:nvPr>
        </p:nvSpPr>
        <p:spPr>
          <a:xfrm>
            <a:off x="2537771"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32" name="Content Placeholder 10">
            <a:extLst>
              <a:ext uri="{FF2B5EF4-FFF2-40B4-BE49-F238E27FC236}">
                <a16:creationId xmlns:a16="http://schemas.microsoft.com/office/drawing/2014/main" id="{B1E6C153-DD1A-4E46-BC75-7F0B8D253335}"/>
              </a:ext>
            </a:extLst>
          </p:cNvPr>
          <p:cNvSpPr>
            <a:spLocks noGrp="1"/>
          </p:cNvSpPr>
          <p:nvPr>
            <p:ph sz="quarter" idx="34" hasCustomPrompt="1"/>
          </p:nvPr>
        </p:nvSpPr>
        <p:spPr>
          <a:xfrm>
            <a:off x="4715332"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33" name="Text Placeholder 5">
            <a:extLst>
              <a:ext uri="{FF2B5EF4-FFF2-40B4-BE49-F238E27FC236}">
                <a16:creationId xmlns:a16="http://schemas.microsoft.com/office/drawing/2014/main" id="{2C299F0B-24AE-444F-B1EB-04C86C4DC7EB}"/>
              </a:ext>
            </a:extLst>
          </p:cNvPr>
          <p:cNvSpPr>
            <a:spLocks noGrp="1"/>
          </p:cNvSpPr>
          <p:nvPr>
            <p:ph type="body" sz="quarter" idx="35" hasCustomPrompt="1"/>
          </p:nvPr>
        </p:nvSpPr>
        <p:spPr>
          <a:xfrm>
            <a:off x="6892893" y="2064584"/>
            <a:ext cx="1908207" cy="2246159"/>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a:t>First level Bullet: Arial Bold 18pt, Jefferson Blue</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63960C26-E995-4E4B-9CEF-5E03CF7D107F}"/>
              </a:ext>
            </a:extLst>
          </p:cNvPr>
          <p:cNvCxnSpPr>
            <a:cxnSpLocks/>
          </p:cNvCxnSpPr>
          <p:nvPr userDrawn="1"/>
        </p:nvCxnSpPr>
        <p:spPr>
          <a:xfrm>
            <a:off x="2393848"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5">
            <a:extLst>
              <a:ext uri="{FF2B5EF4-FFF2-40B4-BE49-F238E27FC236}">
                <a16:creationId xmlns:a16="http://schemas.microsoft.com/office/drawing/2014/main" id="{A51CCEBD-9093-4AFA-A6C9-6726C1913B44}"/>
              </a:ext>
            </a:extLst>
          </p:cNvPr>
          <p:cNvSpPr>
            <a:spLocks noGrp="1"/>
          </p:cNvSpPr>
          <p:nvPr>
            <p:ph type="body" sz="quarter" idx="10" hasCustomPrompt="1"/>
          </p:nvPr>
        </p:nvSpPr>
        <p:spPr>
          <a:xfrm>
            <a:off x="350901"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3" name="Text Placeholder 5">
            <a:extLst>
              <a:ext uri="{FF2B5EF4-FFF2-40B4-BE49-F238E27FC236}">
                <a16:creationId xmlns:a16="http://schemas.microsoft.com/office/drawing/2014/main" id="{30B25065-5118-4705-B650-FE45CCE853D9}"/>
              </a:ext>
            </a:extLst>
          </p:cNvPr>
          <p:cNvSpPr>
            <a:spLocks noGrp="1"/>
          </p:cNvSpPr>
          <p:nvPr>
            <p:ph type="body" sz="quarter" idx="17" hasCustomPrompt="1"/>
          </p:nvPr>
        </p:nvSpPr>
        <p:spPr>
          <a:xfrm>
            <a:off x="2528589"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4" name="Text Placeholder 5">
            <a:extLst>
              <a:ext uri="{FF2B5EF4-FFF2-40B4-BE49-F238E27FC236}">
                <a16:creationId xmlns:a16="http://schemas.microsoft.com/office/drawing/2014/main" id="{5FD2A9A5-9167-4AAA-89D6-C292B0FB3E65}"/>
              </a:ext>
            </a:extLst>
          </p:cNvPr>
          <p:cNvSpPr>
            <a:spLocks noGrp="1"/>
          </p:cNvSpPr>
          <p:nvPr>
            <p:ph type="body" sz="quarter" idx="18" hasCustomPrompt="1"/>
          </p:nvPr>
        </p:nvSpPr>
        <p:spPr>
          <a:xfrm>
            <a:off x="4706277"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5" name="Text Placeholder 5">
            <a:extLst>
              <a:ext uri="{FF2B5EF4-FFF2-40B4-BE49-F238E27FC236}">
                <a16:creationId xmlns:a16="http://schemas.microsoft.com/office/drawing/2014/main" id="{3AE26F6D-0FC5-45E0-ABB4-AAD364D83524}"/>
              </a:ext>
            </a:extLst>
          </p:cNvPr>
          <p:cNvSpPr>
            <a:spLocks noGrp="1"/>
          </p:cNvSpPr>
          <p:nvPr>
            <p:ph type="body" sz="quarter" idx="19" hasCustomPrompt="1"/>
          </p:nvPr>
        </p:nvSpPr>
        <p:spPr>
          <a:xfrm>
            <a:off x="6883965"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6" name="Title 1">
            <a:extLst>
              <a:ext uri="{FF2B5EF4-FFF2-40B4-BE49-F238E27FC236}">
                <a16:creationId xmlns:a16="http://schemas.microsoft.com/office/drawing/2014/main" id="{517F4432-8B11-4102-9427-7187B33321D1}"/>
              </a:ext>
            </a:extLst>
          </p:cNvPr>
          <p:cNvSpPr>
            <a:spLocks noGrp="1"/>
          </p:cNvSpPr>
          <p:nvPr>
            <p:ph type="title" hasCustomPrompt="1"/>
          </p:nvPr>
        </p:nvSpPr>
        <p:spPr>
          <a:xfrm>
            <a:off x="360210" y="571078"/>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7" name="Text Placeholder 14">
            <a:extLst>
              <a:ext uri="{FF2B5EF4-FFF2-40B4-BE49-F238E27FC236}">
                <a16:creationId xmlns:a16="http://schemas.microsoft.com/office/drawing/2014/main" id="{D005CF9E-8F32-41EC-82DC-ED725EC3E6B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cxnSp>
        <p:nvCxnSpPr>
          <p:cNvPr id="21" name="Straight Connector 20">
            <a:extLst>
              <a:ext uri="{FF2B5EF4-FFF2-40B4-BE49-F238E27FC236}">
                <a16:creationId xmlns:a16="http://schemas.microsoft.com/office/drawing/2014/main" id="{6249904B-5188-4B18-9CA7-0E344EA1F631}"/>
              </a:ext>
            </a:extLst>
          </p:cNvPr>
          <p:cNvCxnSpPr>
            <a:cxnSpLocks/>
          </p:cNvCxnSpPr>
          <p:nvPr userDrawn="1"/>
        </p:nvCxnSpPr>
        <p:spPr>
          <a:xfrm>
            <a:off x="4575344"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E8768C-925F-473E-BC00-D8A2D1C0F71A}"/>
              </a:ext>
            </a:extLst>
          </p:cNvPr>
          <p:cNvCxnSpPr>
            <a:cxnSpLocks/>
          </p:cNvCxnSpPr>
          <p:nvPr userDrawn="1"/>
        </p:nvCxnSpPr>
        <p:spPr>
          <a:xfrm>
            <a:off x="6750311" y="1510266"/>
            <a:ext cx="0" cy="280047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D4009B35-12BD-4422-9F0F-2AD03EDE4D34}"/>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243580005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Slide (Image - Right + Content)">
    <p:spTree>
      <p:nvGrpSpPr>
        <p:cNvPr id="1" name=""/>
        <p:cNvGrpSpPr/>
        <p:nvPr/>
      </p:nvGrpSpPr>
      <p:grpSpPr>
        <a:xfrm>
          <a:off x="0" y="0"/>
          <a:ext cx="0" cy="0"/>
          <a:chOff x="0" y="0"/>
          <a:chExt cx="0" cy="0"/>
        </a:xfrm>
      </p:grpSpPr>
      <p:sp>
        <p:nvSpPr>
          <p:cNvPr id="9" name="Content Placeholder 10">
            <a:extLst>
              <a:ext uri="{FF2B5EF4-FFF2-40B4-BE49-F238E27FC236}">
                <a16:creationId xmlns:a16="http://schemas.microsoft.com/office/drawing/2014/main" id="{F49162AF-0CF5-4A7B-9DCE-A11AEB11E4F6}"/>
              </a:ext>
            </a:extLst>
          </p:cNvPr>
          <p:cNvSpPr>
            <a:spLocks noGrp="1"/>
          </p:cNvSpPr>
          <p:nvPr>
            <p:ph sz="quarter" idx="17" hasCustomPrompt="1"/>
          </p:nvPr>
        </p:nvSpPr>
        <p:spPr>
          <a:xfrm>
            <a:off x="360210" y="1502374"/>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4666060" y="1502472"/>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a:t>Insert Image</a:t>
            </a:r>
          </a:p>
        </p:txBody>
      </p:sp>
      <p:sp>
        <p:nvSpPr>
          <p:cNvPr id="10" name="Title 1">
            <a:extLst>
              <a:ext uri="{FF2B5EF4-FFF2-40B4-BE49-F238E27FC236}">
                <a16:creationId xmlns:a16="http://schemas.microsoft.com/office/drawing/2014/main" id="{E61E2425-CA04-4698-91A0-8B04E7847888}"/>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8" name="Text Placeholder 14">
            <a:extLst>
              <a:ext uri="{FF2B5EF4-FFF2-40B4-BE49-F238E27FC236}">
                <a16:creationId xmlns:a16="http://schemas.microsoft.com/office/drawing/2014/main" id="{7E2D2518-5A06-40D2-952F-1C119EEFE6A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1" name="Text Placeholder 7">
            <a:extLst>
              <a:ext uri="{FF2B5EF4-FFF2-40B4-BE49-F238E27FC236}">
                <a16:creationId xmlns:a16="http://schemas.microsoft.com/office/drawing/2014/main" id="{FDFE61E1-A0AF-4615-9E56-CE8A9098076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0622446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Slide (Image - Left + Content)">
    <p:spTree>
      <p:nvGrpSpPr>
        <p:cNvPr id="1" name=""/>
        <p:cNvGrpSpPr/>
        <p:nvPr/>
      </p:nvGrpSpPr>
      <p:grpSpPr>
        <a:xfrm>
          <a:off x="0" y="0"/>
          <a:ext cx="0" cy="0"/>
          <a:chOff x="0" y="0"/>
          <a:chExt cx="0" cy="0"/>
        </a:xfrm>
      </p:grpSpPr>
      <p:sp>
        <p:nvSpPr>
          <p:cNvPr id="10" name="Content Placeholder 10">
            <a:extLst>
              <a:ext uri="{FF2B5EF4-FFF2-40B4-BE49-F238E27FC236}">
                <a16:creationId xmlns:a16="http://schemas.microsoft.com/office/drawing/2014/main" id="{391345A8-5BD4-421A-8DF8-EF0F6C9B07F0}"/>
              </a:ext>
            </a:extLst>
          </p:cNvPr>
          <p:cNvSpPr>
            <a:spLocks noGrp="1"/>
          </p:cNvSpPr>
          <p:nvPr>
            <p:ph sz="quarter" idx="17" hasCustomPrompt="1"/>
          </p:nvPr>
        </p:nvSpPr>
        <p:spPr>
          <a:xfrm>
            <a:off x="4665726" y="1502472"/>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360211" y="1502569"/>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a:t>Insert Image</a:t>
            </a:r>
          </a:p>
        </p:txBody>
      </p:sp>
      <p:sp>
        <p:nvSpPr>
          <p:cNvPr id="6" name="Title 1">
            <a:extLst>
              <a:ext uri="{FF2B5EF4-FFF2-40B4-BE49-F238E27FC236}">
                <a16:creationId xmlns:a16="http://schemas.microsoft.com/office/drawing/2014/main" id="{B11E5C80-586E-4086-82CE-BB9B42332A43}"/>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9" name="Text Placeholder 14">
            <a:extLst>
              <a:ext uri="{FF2B5EF4-FFF2-40B4-BE49-F238E27FC236}">
                <a16:creationId xmlns:a16="http://schemas.microsoft.com/office/drawing/2014/main" id="{B0C7E61C-B93D-4DBD-9D53-471F58E09FF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8" name="Text Placeholder 7">
            <a:extLst>
              <a:ext uri="{FF2B5EF4-FFF2-40B4-BE49-F238E27FC236}">
                <a16:creationId xmlns:a16="http://schemas.microsoft.com/office/drawing/2014/main" id="{F1492B3C-0D0F-4575-9321-7C3A120E2AB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27174522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42C4DE-E7BC-4D93-A4F3-BA7EAF45AE43}"/>
              </a:ext>
            </a:extLst>
          </p:cNvPr>
          <p:cNvSpPr/>
          <p:nvPr userDrawn="1"/>
        </p:nvSpPr>
        <p:spPr>
          <a:xfrm>
            <a:off x="6604981" y="0"/>
            <a:ext cx="253901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20" name="Text Placeholder 19">
            <a:extLst>
              <a:ext uri="{FF2B5EF4-FFF2-40B4-BE49-F238E27FC236}">
                <a16:creationId xmlns:a16="http://schemas.microsoft.com/office/drawing/2014/main" id="{8FB626A8-3E58-4DE7-B4DF-DBE03BAB5780}"/>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a:t>Subtitle: Times New Roman 24pt, Rotunda Orange</a:t>
            </a:r>
          </a:p>
        </p:txBody>
      </p:sp>
      <p:cxnSp>
        <p:nvCxnSpPr>
          <p:cNvPr id="4" name="Straight Connector 3">
            <a:extLst>
              <a:ext uri="{FF2B5EF4-FFF2-40B4-BE49-F238E27FC236}">
                <a16:creationId xmlns:a16="http://schemas.microsoft.com/office/drawing/2014/main" id="{AC2F3113-C9F5-4CFC-8102-0B4EF122CD46}"/>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F422F8-1635-44A9-B254-7747991105CE}"/>
              </a:ext>
            </a:extLst>
          </p:cNvPr>
          <p:cNvSpPr txBox="1"/>
          <p:nvPr userDrawn="1"/>
        </p:nvSpPr>
        <p:spPr>
          <a:xfrm>
            <a:off x="8712546" y="4795857"/>
            <a:ext cx="395840" cy="230832"/>
          </a:xfrm>
          <a:prstGeom prst="rect">
            <a:avLst/>
          </a:prstGeom>
          <a:noFill/>
        </p:spPr>
        <p:txBody>
          <a:bodyPr wrap="square" rtlCol="0">
            <a:spAutoFit/>
          </a:bodyPr>
          <a:lstStyle/>
          <a:p>
            <a:pPr algn="ctr"/>
            <a:fld id="{9FC1F18A-2504-464E-BC8E-062F35221589}" type="slidenum">
              <a:rPr lang="en-US" sz="900" b="1" smtClean="0">
                <a:solidFill>
                  <a:schemeClr val="bg1"/>
                </a:solidFill>
                <a:latin typeface="Arial" charset="0"/>
                <a:ea typeface="Arial" charset="0"/>
                <a:cs typeface="Arial" charset="0"/>
              </a:rPr>
              <a:pPr algn="ctr"/>
              <a:t>‹#›</a:t>
            </a:fld>
            <a:endParaRPr lang="en-US" sz="1050" b="1">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id="{6FF0C764-1D98-40E3-A111-DE5522034615}"/>
              </a:ext>
            </a:extLst>
          </p:cNvPr>
          <p:cNvCxnSpPr/>
          <p:nvPr userDrawn="1"/>
        </p:nvCxnSpPr>
        <p:spPr>
          <a:xfrm flipH="1">
            <a:off x="6604981" y="4911985"/>
            <a:ext cx="2107037"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4">
            <a:extLst>
              <a:ext uri="{FF2B5EF4-FFF2-40B4-BE49-F238E27FC236}">
                <a16:creationId xmlns:a16="http://schemas.microsoft.com/office/drawing/2014/main" id="{0F449DD3-4B7D-4D13-A4F0-8C3B89BC2570}"/>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9" name="Title 1">
            <a:extLst>
              <a:ext uri="{FF2B5EF4-FFF2-40B4-BE49-F238E27FC236}">
                <a16:creationId xmlns:a16="http://schemas.microsoft.com/office/drawing/2014/main" id="{8290CA12-E134-4761-B69E-19950E6291F3}"/>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1" name="Text Placeholder 10">
            <a:extLst>
              <a:ext uri="{FF2B5EF4-FFF2-40B4-BE49-F238E27FC236}">
                <a16:creationId xmlns:a16="http://schemas.microsoft.com/office/drawing/2014/main" id="{BCDC64CD-58DD-4B30-96BA-C2969D64D08F}"/>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rgbClr val="232D4B"/>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a:t>Text: Arial Bold 16pt, Jefferson Blue</a:t>
            </a:r>
          </a:p>
        </p:txBody>
      </p:sp>
      <p:sp>
        <p:nvSpPr>
          <p:cNvPr id="21" name="Text Placeholder 17">
            <a:extLst>
              <a:ext uri="{FF2B5EF4-FFF2-40B4-BE49-F238E27FC236}">
                <a16:creationId xmlns:a16="http://schemas.microsoft.com/office/drawing/2014/main" id="{33C34FF2-DB43-45F6-99EE-4FF60CE03A0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a:t>CAPTION:</a:t>
            </a:r>
            <a:br>
              <a:rPr lang="en-US"/>
            </a:br>
            <a:r>
              <a:rPr lang="en-US"/>
              <a:t>ARIAL BOLD 16PT, WHITE</a:t>
            </a:r>
          </a:p>
        </p:txBody>
      </p:sp>
      <p:pic>
        <p:nvPicPr>
          <p:cNvPr id="12" name="Picture 11">
            <a:extLst>
              <a:ext uri="{FF2B5EF4-FFF2-40B4-BE49-F238E27FC236}">
                <a16:creationId xmlns:a16="http://schemas.microsoft.com/office/drawing/2014/main" id="{E157FD7D-78F9-4192-99FF-2ACA81B47ED6}"/>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278876166"/>
      </p:ext>
    </p:extLst>
  </p:cSld>
  <p:clrMapOvr>
    <a:masterClrMapping/>
  </p:clrMapOvr>
  <p:transition spd="med"/>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66C0C-FC0F-D150-29A6-71246BE949EA}"/>
              </a:ext>
            </a:extLst>
          </p:cNvPr>
          <p:cNvSpPr/>
          <p:nvPr userDrawn="1"/>
        </p:nvSpPr>
        <p:spPr>
          <a:xfrm>
            <a:off x="0" y="2460181"/>
            <a:ext cx="6465094" cy="22313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0" marR="0" indent="0" algn="ctr" defTabSz="309563"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9D42C4DE-E7BC-4D93-A4F3-BA7EAF45AE43}"/>
              </a:ext>
            </a:extLst>
          </p:cNvPr>
          <p:cNvSpPr/>
          <p:nvPr userDrawn="1"/>
        </p:nvSpPr>
        <p:spPr>
          <a:xfrm>
            <a:off x="6604981" y="0"/>
            <a:ext cx="253901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6" name="TextBox 5">
            <a:extLst>
              <a:ext uri="{FF2B5EF4-FFF2-40B4-BE49-F238E27FC236}">
                <a16:creationId xmlns:a16="http://schemas.microsoft.com/office/drawing/2014/main" id="{BAF422F8-1635-44A9-B254-7747991105CE}"/>
              </a:ext>
            </a:extLst>
          </p:cNvPr>
          <p:cNvSpPr txBox="1"/>
          <p:nvPr userDrawn="1"/>
        </p:nvSpPr>
        <p:spPr>
          <a:xfrm>
            <a:off x="8712546" y="4795857"/>
            <a:ext cx="395840" cy="230832"/>
          </a:xfrm>
          <a:prstGeom prst="rect">
            <a:avLst/>
          </a:prstGeom>
          <a:noFill/>
        </p:spPr>
        <p:txBody>
          <a:bodyPr wrap="square" rtlCol="0">
            <a:spAutoFit/>
          </a:bodyPr>
          <a:lstStyle/>
          <a:p>
            <a:pPr algn="ctr"/>
            <a:fld id="{9FC1F18A-2504-464E-BC8E-062F35221589}" type="slidenum">
              <a:rPr lang="en-US" sz="900" b="1" smtClean="0">
                <a:solidFill>
                  <a:schemeClr val="bg1"/>
                </a:solidFill>
                <a:latin typeface="Arial" charset="0"/>
                <a:ea typeface="Arial" charset="0"/>
                <a:cs typeface="Arial" charset="0"/>
              </a:rPr>
              <a:pPr algn="ctr"/>
              <a:t>‹#›</a:t>
            </a:fld>
            <a:endParaRPr lang="en-US" sz="1050" b="1">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id="{6FF0C764-1D98-40E3-A111-DE5522034615}"/>
              </a:ext>
            </a:extLst>
          </p:cNvPr>
          <p:cNvCxnSpPr/>
          <p:nvPr userDrawn="1"/>
        </p:nvCxnSpPr>
        <p:spPr>
          <a:xfrm flipH="1">
            <a:off x="6604981" y="4911985"/>
            <a:ext cx="2107037"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290CA12-E134-4761-B69E-19950E6291F3}"/>
              </a:ext>
            </a:extLst>
          </p:cNvPr>
          <p:cNvSpPr>
            <a:spLocks noGrp="1"/>
          </p:cNvSpPr>
          <p:nvPr>
            <p:ph type="title" hasCustomPrompt="1"/>
          </p:nvPr>
        </p:nvSpPr>
        <p:spPr>
          <a:xfrm>
            <a:off x="351142" y="238524"/>
            <a:ext cx="5864561" cy="1185587"/>
          </a:xfrm>
          <a:prstGeom prst="rect">
            <a:avLst/>
          </a:prstGeom>
        </p:spPr>
        <p:txBody>
          <a:bodyPr lIns="0" rIns="0">
            <a:noAutofit/>
          </a:bodyPr>
          <a:lstStyle>
            <a:lvl1pPr>
              <a:lnSpc>
                <a:spcPct val="100000"/>
              </a:lnSpc>
              <a:defRPr sz="2400" b="0" i="0" cap="all" spc="225" baseline="0">
                <a:solidFill>
                  <a:schemeClr val="accent1"/>
                </a:solidFill>
                <a:latin typeface="+mj-lt"/>
                <a:ea typeface="Arial" charset="0"/>
                <a:cs typeface="Arial" charset="0"/>
              </a:defRPr>
            </a:lvl1pPr>
          </a:lstStyle>
          <a:p>
            <a:r>
              <a:rPr lang="en-US"/>
              <a:t>TITLE: ARIAL BOLD 32PT, ROTUNDA ORANGE</a:t>
            </a:r>
          </a:p>
        </p:txBody>
      </p:sp>
      <p:sp>
        <p:nvSpPr>
          <p:cNvPr id="11" name="Text Placeholder 10">
            <a:extLst>
              <a:ext uri="{FF2B5EF4-FFF2-40B4-BE49-F238E27FC236}">
                <a16:creationId xmlns:a16="http://schemas.microsoft.com/office/drawing/2014/main" id="{BCDC64CD-58DD-4B30-96BA-C2969D64D08F}"/>
              </a:ext>
            </a:extLst>
          </p:cNvPr>
          <p:cNvSpPr>
            <a:spLocks noGrp="1"/>
          </p:cNvSpPr>
          <p:nvPr>
            <p:ph type="body" sz="quarter" idx="15" hasCustomPrompt="1"/>
          </p:nvPr>
        </p:nvSpPr>
        <p:spPr>
          <a:xfrm>
            <a:off x="351142" y="1671612"/>
            <a:ext cx="5864561" cy="1682227"/>
          </a:xfrm>
          <a:prstGeom prst="rect">
            <a:avLst/>
          </a:prstGeom>
        </p:spPr>
        <p:txBody>
          <a:bodyPr lIns="0" rIns="0">
            <a:noAutofit/>
          </a:bodyPr>
          <a:lstStyle>
            <a:lvl1pPr marL="0" indent="0">
              <a:lnSpc>
                <a:spcPct val="100000"/>
              </a:lnSpc>
              <a:buNone/>
              <a:defRPr sz="1200" b="0" baseline="0">
                <a:solidFill>
                  <a:srgbClr val="232D4B"/>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a:t>Text: Arial Bold 16pt, Jefferson Blue</a:t>
            </a:r>
          </a:p>
        </p:txBody>
      </p:sp>
      <p:sp>
        <p:nvSpPr>
          <p:cNvPr id="21" name="Text Placeholder 17">
            <a:extLst>
              <a:ext uri="{FF2B5EF4-FFF2-40B4-BE49-F238E27FC236}">
                <a16:creationId xmlns:a16="http://schemas.microsoft.com/office/drawing/2014/main" id="{33C34FF2-DB43-45F6-99EE-4FF60CE03A0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a:t>CAPTION:</a:t>
            </a:r>
            <a:br>
              <a:rPr lang="en-US"/>
            </a:br>
            <a:r>
              <a:rPr lang="en-US"/>
              <a:t>ARIAL BOLD 16PT, WHITE</a:t>
            </a:r>
          </a:p>
        </p:txBody>
      </p:sp>
    </p:spTree>
    <p:extLst>
      <p:ext uri="{BB962C8B-B14F-4D97-AF65-F5344CB8AC3E}">
        <p14:creationId xmlns:p14="http://schemas.microsoft.com/office/powerpoint/2010/main" val="1674503083"/>
      </p:ext>
    </p:extLst>
  </p:cSld>
  <p:clrMapOvr>
    <a:masterClrMapping/>
  </p:clrMapOvr>
  <p:transition spd="med"/>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6604981" y="0"/>
            <a:ext cx="2539019" cy="5143500"/>
          </a:xfrm>
          <a:prstGeom prst="rect">
            <a:avLst/>
          </a:prstGeom>
          <a:solidFill>
            <a:srgbClr val="23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solidFill>
                <a:schemeClr val="accent1"/>
              </a:solidFill>
            </a:endParaRPr>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8712546" y="4795857"/>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id="{82123647-D293-4871-B258-B3C557B5000E}"/>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a:t>Subtitle: Times New Roman 24pt, Rotunda Orange</a:t>
            </a:r>
          </a:p>
        </p:txBody>
      </p:sp>
      <p:sp>
        <p:nvSpPr>
          <p:cNvPr id="23" name="Text Placeholder 14">
            <a:extLst>
              <a:ext uri="{FF2B5EF4-FFF2-40B4-BE49-F238E27FC236}">
                <a16:creationId xmlns:a16="http://schemas.microsoft.com/office/drawing/2014/main" id="{79A776A1-0A26-45B0-8942-A9158345888B}"/>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25" name="Text Placeholder 10">
            <a:extLst>
              <a:ext uri="{FF2B5EF4-FFF2-40B4-BE49-F238E27FC236}">
                <a16:creationId xmlns:a16="http://schemas.microsoft.com/office/drawing/2014/main" id="{57220FDE-52E1-4318-B138-0CD09D573E03}"/>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rgbClr val="232D4B"/>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a:t>Text: Arial Bold 16pt, Jefferson Blue</a:t>
            </a:r>
          </a:p>
        </p:txBody>
      </p:sp>
      <p:sp>
        <p:nvSpPr>
          <p:cNvPr id="27" name="Text Placeholder 17">
            <a:extLst>
              <a:ext uri="{FF2B5EF4-FFF2-40B4-BE49-F238E27FC236}">
                <a16:creationId xmlns:a16="http://schemas.microsoft.com/office/drawing/2014/main" id="{6E9C218E-8B98-4FA8-9356-86D384D19F6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a:t>CAPTION:</a:t>
            </a:r>
            <a:br>
              <a:rPr lang="en-US"/>
            </a:br>
            <a:r>
              <a:rPr lang="en-US"/>
              <a:t>ARIAL BOLD 16PT, WHITE</a:t>
            </a:r>
          </a:p>
        </p:txBody>
      </p:sp>
      <p:sp>
        <p:nvSpPr>
          <p:cNvPr id="28" name="Title 1">
            <a:extLst>
              <a:ext uri="{FF2B5EF4-FFF2-40B4-BE49-F238E27FC236}">
                <a16:creationId xmlns:a16="http://schemas.microsoft.com/office/drawing/2014/main" id="{6FB88F06-BA5C-4680-BC9A-3F2C8DB821E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 </a:t>
            </a:r>
            <a:br>
              <a:rPr lang="en-US"/>
            </a:br>
            <a:endParaRPr lang="en-US"/>
          </a:p>
        </p:txBody>
      </p:sp>
      <p:pic>
        <p:nvPicPr>
          <p:cNvPr id="12" name="Picture 11">
            <a:extLst>
              <a:ext uri="{FF2B5EF4-FFF2-40B4-BE49-F238E27FC236}">
                <a16:creationId xmlns:a16="http://schemas.microsoft.com/office/drawing/2014/main" id="{BF5BF6D1-4FCD-4C6D-A852-54B92566B383}"/>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47545369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6604981" y="0"/>
            <a:ext cx="2539019" cy="5143500"/>
          </a:xfrm>
          <a:prstGeom prst="rect">
            <a:avLst/>
          </a:prstGeom>
          <a:solidFill>
            <a:srgbClr val="23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8712546" y="4795857"/>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6" name="Text Placeholder 19">
            <a:extLst>
              <a:ext uri="{FF2B5EF4-FFF2-40B4-BE49-F238E27FC236}">
                <a16:creationId xmlns:a16="http://schemas.microsoft.com/office/drawing/2014/main" id="{66CDD921-1E04-4CEA-A9BA-889246A111EB}"/>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a:t>Subtitle: Times New Roman 24pt, Rotunda Orange</a:t>
            </a:r>
          </a:p>
        </p:txBody>
      </p:sp>
      <p:sp>
        <p:nvSpPr>
          <p:cNvPr id="27" name="Text Placeholder 14">
            <a:extLst>
              <a:ext uri="{FF2B5EF4-FFF2-40B4-BE49-F238E27FC236}">
                <a16:creationId xmlns:a16="http://schemas.microsoft.com/office/drawing/2014/main" id="{BF14F8D2-169F-45EE-81E1-1579186FF3DD}"/>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31" name="Text Placeholder 17">
            <a:extLst>
              <a:ext uri="{FF2B5EF4-FFF2-40B4-BE49-F238E27FC236}">
                <a16:creationId xmlns:a16="http://schemas.microsoft.com/office/drawing/2014/main" id="{CD86F0D2-9080-4AFD-9F05-996384B48118}"/>
              </a:ext>
            </a:extLst>
          </p:cNvPr>
          <p:cNvSpPr>
            <a:spLocks noGrp="1"/>
          </p:cNvSpPr>
          <p:nvPr>
            <p:ph type="body" sz="quarter" idx="13" hasCustomPrompt="1"/>
          </p:nvPr>
        </p:nvSpPr>
        <p:spPr>
          <a:xfrm>
            <a:off x="6954441" y="238523"/>
            <a:ext cx="1846660" cy="4275851"/>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a:t>CAPTION:</a:t>
            </a:r>
            <a:br>
              <a:rPr lang="en-US"/>
            </a:br>
            <a:r>
              <a:rPr lang="en-US"/>
              <a:t>ARIAL BOLD 16PT, WHITE</a:t>
            </a:r>
          </a:p>
        </p:txBody>
      </p:sp>
      <p:sp>
        <p:nvSpPr>
          <p:cNvPr id="32" name="Text Placeholder 10">
            <a:extLst>
              <a:ext uri="{FF2B5EF4-FFF2-40B4-BE49-F238E27FC236}">
                <a16:creationId xmlns:a16="http://schemas.microsoft.com/office/drawing/2014/main" id="{9BE5C64D-EF94-449B-AB4B-F9543A7B3688}"/>
              </a:ext>
            </a:extLst>
          </p:cNvPr>
          <p:cNvSpPr>
            <a:spLocks noGrp="1"/>
          </p:cNvSpPr>
          <p:nvPr>
            <p:ph type="body" sz="quarter" idx="14" hasCustomPrompt="1"/>
          </p:nvPr>
        </p:nvSpPr>
        <p:spPr>
          <a:xfrm>
            <a:off x="351142" y="2832147"/>
            <a:ext cx="5864562" cy="1682227"/>
          </a:xfrm>
          <a:prstGeom prst="rect">
            <a:avLst/>
          </a:prstGeom>
        </p:spPr>
        <p:txBody>
          <a:bodyPr lIns="0" rIns="0">
            <a:noAutofit/>
          </a:bodyPr>
          <a:lstStyle>
            <a:lvl1pPr marL="214313" indent="-214313">
              <a:lnSpc>
                <a:spcPct val="100000"/>
              </a:lnSpc>
              <a:buClr>
                <a:schemeClr val="accent1"/>
              </a:buClr>
              <a:buFont typeface="Arial" charset="0"/>
              <a:buChar char="•"/>
              <a:defRPr sz="1350" b="0" baseline="0">
                <a:solidFill>
                  <a:srgbClr val="232D4B"/>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a:t>Bullet 1: Arial Bold 18pt, Jefferson Blue</a:t>
            </a:r>
          </a:p>
          <a:p>
            <a:pPr lvl="0"/>
            <a:r>
              <a:rPr lang="en-US"/>
              <a:t>Bullet 2</a:t>
            </a:r>
          </a:p>
          <a:p>
            <a:pPr lvl="0"/>
            <a:r>
              <a:rPr lang="en-US"/>
              <a:t>Bullet 3</a:t>
            </a:r>
          </a:p>
        </p:txBody>
      </p:sp>
      <p:sp>
        <p:nvSpPr>
          <p:cNvPr id="33" name="Title 1">
            <a:extLst>
              <a:ext uri="{FF2B5EF4-FFF2-40B4-BE49-F238E27FC236}">
                <a16:creationId xmlns:a16="http://schemas.microsoft.com/office/drawing/2014/main" id="{1DE7E869-44E1-4AE6-A166-F6CCA2275AC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pic>
        <p:nvPicPr>
          <p:cNvPr id="12" name="Picture 11">
            <a:extLst>
              <a:ext uri="{FF2B5EF4-FFF2-40B4-BE49-F238E27FC236}">
                <a16:creationId xmlns:a16="http://schemas.microsoft.com/office/drawing/2014/main" id="{301528B2-5F79-46DB-BAC5-5F3D3B48DA9C}"/>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351464243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18FDC5B-0376-402B-80DD-1DBEF1B20C90}"/>
              </a:ext>
            </a:extLst>
          </p:cNvPr>
          <p:cNvSpPr>
            <a:spLocks noGrp="1"/>
          </p:cNvSpPr>
          <p:nvPr>
            <p:ph type="title" hasCustomPrompt="1"/>
          </p:nvPr>
        </p:nvSpPr>
        <p:spPr>
          <a:xfrm>
            <a:off x="360210" y="57054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4" name="Content Placeholder 10">
            <a:extLst>
              <a:ext uri="{FF2B5EF4-FFF2-40B4-BE49-F238E27FC236}">
                <a16:creationId xmlns:a16="http://schemas.microsoft.com/office/drawing/2014/main" id="{E884EA84-D9CC-4410-88D0-2C404167362D}"/>
              </a:ext>
            </a:extLst>
          </p:cNvPr>
          <p:cNvSpPr>
            <a:spLocks noGrp="1"/>
          </p:cNvSpPr>
          <p:nvPr>
            <p:ph sz="quarter" idx="21" hasCustomPrompt="1"/>
          </p:nvPr>
        </p:nvSpPr>
        <p:spPr>
          <a:xfrm>
            <a:off x="4665726" y="2945675"/>
            <a:ext cx="4126445" cy="1365068"/>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7" name="Content Placeholder 10">
            <a:extLst>
              <a:ext uri="{FF2B5EF4-FFF2-40B4-BE49-F238E27FC236}">
                <a16:creationId xmlns:a16="http://schemas.microsoft.com/office/drawing/2014/main" id="{BFE5C024-47EE-4923-91BB-48521FE5EFFB}"/>
              </a:ext>
            </a:extLst>
          </p:cNvPr>
          <p:cNvSpPr>
            <a:spLocks noGrp="1"/>
          </p:cNvSpPr>
          <p:nvPr>
            <p:ph sz="quarter" idx="15" hasCustomPrompt="1"/>
          </p:nvPr>
        </p:nvSpPr>
        <p:spPr>
          <a:xfrm>
            <a:off x="4665726" y="1509631"/>
            <a:ext cx="4126445" cy="1365069"/>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047C116B-FEE0-4168-B6D1-6B56AD77E32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17094042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2">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id="{6FDA6119-0E8B-40BA-B011-0B5C245140EE}"/>
              </a:ext>
            </a:extLst>
          </p:cNvPr>
          <p:cNvSpPr>
            <a:spLocks noGrp="1"/>
          </p:cNvSpPr>
          <p:nvPr>
            <p:ph sz="quarter" idx="15" hasCustomPrompt="1"/>
          </p:nvPr>
        </p:nvSpPr>
        <p:spPr>
          <a:xfrm>
            <a:off x="4665726" y="1506100"/>
            <a:ext cx="4126445" cy="2811175"/>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15" name="Text Placeholder 5">
            <a:extLst>
              <a:ext uri="{FF2B5EF4-FFF2-40B4-BE49-F238E27FC236}">
                <a16:creationId xmlns:a16="http://schemas.microsoft.com/office/drawing/2014/main" id="{70B3B89A-F141-4B0A-957E-508C148925FD}"/>
              </a:ext>
            </a:extLst>
          </p:cNvPr>
          <p:cNvSpPr>
            <a:spLocks noGrp="1"/>
          </p:cNvSpPr>
          <p:nvPr>
            <p:ph type="body" sz="quarter" idx="20" hasCustomPrompt="1"/>
          </p:nvPr>
        </p:nvSpPr>
        <p:spPr>
          <a:xfrm>
            <a:off x="350901" y="1977674"/>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360210" y="1506100"/>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506100"/>
            <a:ext cx="0" cy="281526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360210" y="3000034"/>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4" name="Title 1">
            <a:extLst>
              <a:ext uri="{FF2B5EF4-FFF2-40B4-BE49-F238E27FC236}">
                <a16:creationId xmlns:a16="http://schemas.microsoft.com/office/drawing/2014/main" id="{7D0FB048-6124-4260-8CDD-ED63BC192C2F}"/>
              </a:ext>
            </a:extLst>
          </p:cNvPr>
          <p:cNvSpPr>
            <a:spLocks noGrp="1"/>
          </p:cNvSpPr>
          <p:nvPr>
            <p:ph type="title" hasCustomPrompt="1"/>
          </p:nvPr>
        </p:nvSpPr>
        <p:spPr>
          <a:xfrm>
            <a:off x="360210" y="568995"/>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6" name="Text Placeholder 5">
            <a:extLst>
              <a:ext uri="{FF2B5EF4-FFF2-40B4-BE49-F238E27FC236}">
                <a16:creationId xmlns:a16="http://schemas.microsoft.com/office/drawing/2014/main" id="{1FFC376D-4095-4DEB-82B8-6AA45A91F46C}"/>
              </a:ext>
            </a:extLst>
          </p:cNvPr>
          <p:cNvSpPr>
            <a:spLocks noGrp="1"/>
          </p:cNvSpPr>
          <p:nvPr>
            <p:ph type="body" sz="quarter" idx="21" hasCustomPrompt="1"/>
          </p:nvPr>
        </p:nvSpPr>
        <p:spPr>
          <a:xfrm>
            <a:off x="360210" y="3471608"/>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p:txBody>
      </p:sp>
      <p:sp>
        <p:nvSpPr>
          <p:cNvPr id="12" name="Text Placeholder 14">
            <a:extLst>
              <a:ext uri="{FF2B5EF4-FFF2-40B4-BE49-F238E27FC236}">
                <a16:creationId xmlns:a16="http://schemas.microsoft.com/office/drawing/2014/main" id="{C35C8D2E-1C91-4855-BF47-40BCF17D9454}"/>
              </a:ext>
            </a:extLst>
          </p:cNvPr>
          <p:cNvSpPr>
            <a:spLocks noGrp="1"/>
          </p:cNvSpPr>
          <p:nvPr>
            <p:ph type="body" sz="quarter" idx="2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8" name="Text Placeholder 7">
            <a:extLst>
              <a:ext uri="{FF2B5EF4-FFF2-40B4-BE49-F238E27FC236}">
                <a16:creationId xmlns:a16="http://schemas.microsoft.com/office/drawing/2014/main" id="{172582A4-A838-4551-AB9C-DC40EA2E1A2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60684387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s (Content + Tex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0E99266-89CD-42E1-AED5-1CAA39605982}"/>
              </a:ext>
            </a:extLst>
          </p:cNvPr>
          <p:cNvSpPr>
            <a:spLocks noGrp="1"/>
          </p:cNvSpPr>
          <p:nvPr>
            <p:ph sz="quarter" idx="15" hasCustomPrompt="1"/>
          </p:nvPr>
        </p:nvSpPr>
        <p:spPr>
          <a:xfrm>
            <a:off x="4665726" y="1496990"/>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3" name="Content Placeholder 10">
            <a:extLst>
              <a:ext uri="{FF2B5EF4-FFF2-40B4-BE49-F238E27FC236}">
                <a16:creationId xmlns:a16="http://schemas.microsoft.com/office/drawing/2014/main" id="{6DA12905-9F29-45AE-89B8-901E59B5B7D8}"/>
              </a:ext>
            </a:extLst>
          </p:cNvPr>
          <p:cNvSpPr>
            <a:spLocks noGrp="1"/>
          </p:cNvSpPr>
          <p:nvPr>
            <p:ph sz="quarter" idx="25" hasCustomPrompt="1"/>
          </p:nvPr>
        </p:nvSpPr>
        <p:spPr>
          <a:xfrm>
            <a:off x="360210" y="1497088"/>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496991"/>
            <a:ext cx="0" cy="282028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3602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5" name="Text Placeholder 5">
            <a:extLst>
              <a:ext uri="{FF2B5EF4-FFF2-40B4-BE49-F238E27FC236}">
                <a16:creationId xmlns:a16="http://schemas.microsoft.com/office/drawing/2014/main" id="{42259392-4D6A-4A66-AE71-BE095F50B918}"/>
              </a:ext>
            </a:extLst>
          </p:cNvPr>
          <p:cNvSpPr>
            <a:spLocks noGrp="1"/>
          </p:cNvSpPr>
          <p:nvPr>
            <p:ph type="body" sz="quarter" idx="21" hasCustomPrompt="1"/>
          </p:nvPr>
        </p:nvSpPr>
        <p:spPr>
          <a:xfrm>
            <a:off x="46684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9" name="Title 1">
            <a:extLst>
              <a:ext uri="{FF2B5EF4-FFF2-40B4-BE49-F238E27FC236}">
                <a16:creationId xmlns:a16="http://schemas.microsoft.com/office/drawing/2014/main" id="{BAFD8115-39F6-46CE-B8C0-E0954652138F}"/>
              </a:ext>
            </a:extLst>
          </p:cNvPr>
          <p:cNvSpPr>
            <a:spLocks noGrp="1"/>
          </p:cNvSpPr>
          <p:nvPr>
            <p:ph type="title" hasCustomPrompt="1"/>
          </p:nvPr>
        </p:nvSpPr>
        <p:spPr>
          <a:xfrm>
            <a:off x="360210" y="564440"/>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6" name="Text Placeholder 14">
            <a:extLst>
              <a:ext uri="{FF2B5EF4-FFF2-40B4-BE49-F238E27FC236}">
                <a16:creationId xmlns:a16="http://schemas.microsoft.com/office/drawing/2014/main" id="{2175E500-C6C4-4766-B9C6-8E6D570E0A68}"/>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8" name="Text Placeholder 5">
            <a:extLst>
              <a:ext uri="{FF2B5EF4-FFF2-40B4-BE49-F238E27FC236}">
                <a16:creationId xmlns:a16="http://schemas.microsoft.com/office/drawing/2014/main" id="{E0572641-1645-4E24-AB9B-46CC5A46C799}"/>
              </a:ext>
            </a:extLst>
          </p:cNvPr>
          <p:cNvSpPr>
            <a:spLocks noGrp="1"/>
          </p:cNvSpPr>
          <p:nvPr>
            <p:ph type="body" sz="quarter" idx="27" hasCustomPrompt="1"/>
          </p:nvPr>
        </p:nvSpPr>
        <p:spPr>
          <a:xfrm>
            <a:off x="360210"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p:txBody>
      </p:sp>
      <p:sp>
        <p:nvSpPr>
          <p:cNvPr id="20" name="Text Placeholder 5">
            <a:extLst>
              <a:ext uri="{FF2B5EF4-FFF2-40B4-BE49-F238E27FC236}">
                <a16:creationId xmlns:a16="http://schemas.microsoft.com/office/drawing/2014/main" id="{A0C43664-BD02-411E-8039-767099D1D2D0}"/>
              </a:ext>
            </a:extLst>
          </p:cNvPr>
          <p:cNvSpPr>
            <a:spLocks noGrp="1"/>
          </p:cNvSpPr>
          <p:nvPr>
            <p:ph type="body" sz="quarter" idx="28" hasCustomPrompt="1"/>
          </p:nvPr>
        </p:nvSpPr>
        <p:spPr>
          <a:xfrm>
            <a:off x="4665726"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p:txBody>
      </p:sp>
      <p:sp>
        <p:nvSpPr>
          <p:cNvPr id="21" name="Text Placeholder 7">
            <a:extLst>
              <a:ext uri="{FF2B5EF4-FFF2-40B4-BE49-F238E27FC236}">
                <a16:creationId xmlns:a16="http://schemas.microsoft.com/office/drawing/2014/main" id="{545599B9-C44F-46F7-AAF7-2BDC471501E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148674748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Content, Header + Text)">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4876CA2E-4D4F-480E-A677-4EFFBF55DD6B}"/>
              </a:ext>
            </a:extLst>
          </p:cNvPr>
          <p:cNvSpPr>
            <a:spLocks noGrp="1"/>
          </p:cNvSpPr>
          <p:nvPr>
            <p:ph sz="quarter" idx="30" hasCustomPrompt="1"/>
          </p:nvPr>
        </p:nvSpPr>
        <p:spPr>
          <a:xfrm>
            <a:off x="36021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6" name="Content Placeholder 10">
            <a:extLst>
              <a:ext uri="{FF2B5EF4-FFF2-40B4-BE49-F238E27FC236}">
                <a16:creationId xmlns:a16="http://schemas.microsoft.com/office/drawing/2014/main" id="{49A4B1D0-B7EB-419C-8DA0-A96D943A2E64}"/>
              </a:ext>
            </a:extLst>
          </p:cNvPr>
          <p:cNvSpPr>
            <a:spLocks noGrp="1"/>
          </p:cNvSpPr>
          <p:nvPr>
            <p:ph sz="quarter" idx="31" hasCustomPrompt="1"/>
          </p:nvPr>
        </p:nvSpPr>
        <p:spPr>
          <a:xfrm>
            <a:off x="325250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1" name="Content Placeholder 10">
            <a:extLst>
              <a:ext uri="{FF2B5EF4-FFF2-40B4-BE49-F238E27FC236}">
                <a16:creationId xmlns:a16="http://schemas.microsoft.com/office/drawing/2014/main" id="{D04609A6-2572-42DB-A206-7801CD0AA93E}"/>
              </a:ext>
            </a:extLst>
          </p:cNvPr>
          <p:cNvSpPr>
            <a:spLocks noGrp="1"/>
          </p:cNvSpPr>
          <p:nvPr>
            <p:ph sz="quarter" idx="32" hasCustomPrompt="1"/>
          </p:nvPr>
        </p:nvSpPr>
        <p:spPr>
          <a:xfrm>
            <a:off x="6147054"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3130762"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p:ph type="body" sz="quarter" idx="18" hasCustomPrompt="1"/>
          </p:nvPr>
        </p:nvSpPr>
        <p:spPr>
          <a:xfrm>
            <a:off x="36021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p:ph type="body" sz="quarter" idx="19" hasCustomPrompt="1"/>
          </p:nvPr>
        </p:nvSpPr>
        <p:spPr>
          <a:xfrm>
            <a:off x="36021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p:ph type="body" sz="quarter" idx="21" hasCustomPrompt="1"/>
          </p:nvPr>
        </p:nvSpPr>
        <p:spPr>
          <a:xfrm>
            <a:off x="325250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p:ph type="body" sz="quarter" idx="22" hasCustomPrompt="1"/>
          </p:nvPr>
        </p:nvSpPr>
        <p:spPr>
          <a:xfrm>
            <a:off x="325250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p:ph type="body" sz="quarter" idx="24" hasCustomPrompt="1"/>
          </p:nvPr>
        </p:nvSpPr>
        <p:spPr>
          <a:xfrm>
            <a:off x="6147054"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p:ph type="body" sz="quarter" idx="25" hasCustomPrompt="1"/>
          </p:nvPr>
        </p:nvSpPr>
        <p:spPr>
          <a:xfrm>
            <a:off x="6147054"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35" name="Title 1">
            <a:extLst>
              <a:ext uri="{FF2B5EF4-FFF2-40B4-BE49-F238E27FC236}">
                <a16:creationId xmlns:a16="http://schemas.microsoft.com/office/drawing/2014/main" id="{DD18E6E3-6DD2-4367-86D8-F58334139ADB}"/>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23" name="Text Placeholder 14">
            <a:extLst>
              <a:ext uri="{FF2B5EF4-FFF2-40B4-BE49-F238E27FC236}">
                <a16:creationId xmlns:a16="http://schemas.microsoft.com/office/drawing/2014/main" id="{524F1C73-DA80-4EC1-B03C-E9538556DEEE}"/>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cxnSp>
        <p:nvCxnSpPr>
          <p:cNvPr id="24" name="Straight Connector 23">
            <a:extLst>
              <a:ext uri="{FF2B5EF4-FFF2-40B4-BE49-F238E27FC236}">
                <a16:creationId xmlns:a16="http://schemas.microsoft.com/office/drawing/2014/main" id="{D6750F7F-1F5A-4CA1-AFFA-636557E949C4}"/>
              </a:ext>
            </a:extLst>
          </p:cNvPr>
          <p:cNvCxnSpPr>
            <a:cxnSpLocks/>
          </p:cNvCxnSpPr>
          <p:nvPr userDrawn="1"/>
        </p:nvCxnSpPr>
        <p:spPr>
          <a:xfrm>
            <a:off x="6030716"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id="{2BF87821-E5D5-4430-BACF-2DD42F89AE25}"/>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151298564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Text + Header,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id="{6A835EC0-BDEE-41B7-A3BC-021A50435144}"/>
              </a:ext>
            </a:extLst>
          </p:cNvPr>
          <p:cNvSpPr>
            <a:spLocks noGrp="1"/>
          </p:cNvSpPr>
          <p:nvPr>
            <p:ph sz="quarter" idx="28" hasCustomPrompt="1"/>
          </p:nvPr>
        </p:nvSpPr>
        <p:spPr>
          <a:xfrm>
            <a:off x="360210" y="1491504"/>
            <a:ext cx="8440890" cy="142573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3130762"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D92F8C-D5F2-41AB-869D-75D5D30BD5AB}"/>
              </a:ext>
            </a:extLst>
          </p:cNvPr>
          <p:cNvCxnSpPr>
            <a:cxnSpLocks/>
          </p:cNvCxnSpPr>
          <p:nvPr userDrawn="1"/>
        </p:nvCxnSpPr>
        <p:spPr>
          <a:xfrm>
            <a:off x="6028283"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userDrawn="1">
            <p:ph type="body" sz="quarter" idx="18" hasCustomPrompt="1"/>
          </p:nvPr>
        </p:nvSpPr>
        <p:spPr>
          <a:xfrm>
            <a:off x="360210" y="3510792"/>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userDrawn="1">
            <p:ph type="body" sz="quarter" idx="19" hasCustomPrompt="1"/>
          </p:nvPr>
        </p:nvSpPr>
        <p:spPr>
          <a:xfrm>
            <a:off x="36021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userDrawn="1">
            <p:ph type="body" sz="quarter" idx="21" hasCustomPrompt="1"/>
          </p:nvPr>
        </p:nvSpPr>
        <p:spPr>
          <a:xfrm>
            <a:off x="3252500"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userDrawn="1">
            <p:ph type="body" sz="quarter" idx="22" hasCustomPrompt="1"/>
          </p:nvPr>
        </p:nvSpPr>
        <p:spPr>
          <a:xfrm>
            <a:off x="325250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userDrawn="1">
            <p:ph type="body" sz="quarter" idx="24" hasCustomPrompt="1"/>
          </p:nvPr>
        </p:nvSpPr>
        <p:spPr>
          <a:xfrm>
            <a:off x="6147054"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userDrawn="1">
            <p:ph type="body" sz="quarter" idx="25" hasCustomPrompt="1"/>
          </p:nvPr>
        </p:nvSpPr>
        <p:spPr>
          <a:xfrm>
            <a:off x="6147054"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22" name="Title 1">
            <a:extLst>
              <a:ext uri="{FF2B5EF4-FFF2-40B4-BE49-F238E27FC236}">
                <a16:creationId xmlns:a16="http://schemas.microsoft.com/office/drawing/2014/main" id="{327A8961-1679-4AA9-8033-E5CF8D162B25}"/>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15" name="Text Placeholder 14">
            <a:extLst>
              <a:ext uri="{FF2B5EF4-FFF2-40B4-BE49-F238E27FC236}">
                <a16:creationId xmlns:a16="http://schemas.microsoft.com/office/drawing/2014/main" id="{8D3950B3-BD6B-431F-85C0-0838ADECC2F4}"/>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21" name="Text Placeholder 7">
            <a:extLst>
              <a:ext uri="{FF2B5EF4-FFF2-40B4-BE49-F238E27FC236}">
                <a16:creationId xmlns:a16="http://schemas.microsoft.com/office/drawing/2014/main" id="{F7503B1E-14B9-49C5-9BCE-CD593B6B3317}"/>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112253888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Quadrants (Header + Content/Text)">
    <p:spTree>
      <p:nvGrpSpPr>
        <p:cNvPr id="1" name=""/>
        <p:cNvGrpSpPr/>
        <p:nvPr/>
      </p:nvGrpSpPr>
      <p:grpSpPr>
        <a:xfrm>
          <a:off x="0" y="0"/>
          <a:ext cx="0" cy="0"/>
          <a:chOff x="0" y="0"/>
          <a:chExt cx="0" cy="0"/>
        </a:xfrm>
      </p:grpSpPr>
      <p:sp>
        <p:nvSpPr>
          <p:cNvPr id="23" name="Content Placeholder 10">
            <a:extLst>
              <a:ext uri="{FF2B5EF4-FFF2-40B4-BE49-F238E27FC236}">
                <a16:creationId xmlns:a16="http://schemas.microsoft.com/office/drawing/2014/main" id="{F15F3BA2-45C7-4A36-B221-1B7F1E77894A}"/>
              </a:ext>
            </a:extLst>
          </p:cNvPr>
          <p:cNvSpPr>
            <a:spLocks noGrp="1"/>
          </p:cNvSpPr>
          <p:nvPr>
            <p:ph sz="quarter" idx="26" hasCustomPrompt="1"/>
          </p:nvPr>
        </p:nvSpPr>
        <p:spPr>
          <a:xfrm>
            <a:off x="360211"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1" name="Content Placeholder 10">
            <a:extLst>
              <a:ext uri="{FF2B5EF4-FFF2-40B4-BE49-F238E27FC236}">
                <a16:creationId xmlns:a16="http://schemas.microsoft.com/office/drawing/2014/main" id="{88C74319-CC34-4337-825A-92E302E23EEA}"/>
              </a:ext>
            </a:extLst>
          </p:cNvPr>
          <p:cNvSpPr>
            <a:spLocks noGrp="1"/>
          </p:cNvSpPr>
          <p:nvPr>
            <p:ph sz="quarter" idx="24" hasCustomPrompt="1"/>
          </p:nvPr>
        </p:nvSpPr>
        <p:spPr>
          <a:xfrm>
            <a:off x="4665727"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2" name="Content Placeholder 10">
            <a:extLst>
              <a:ext uri="{FF2B5EF4-FFF2-40B4-BE49-F238E27FC236}">
                <a16:creationId xmlns:a16="http://schemas.microsoft.com/office/drawing/2014/main" id="{FD2D1F9E-F0F7-465A-A0E0-F15675F3BB55}"/>
              </a:ext>
            </a:extLst>
          </p:cNvPr>
          <p:cNvSpPr>
            <a:spLocks noGrp="1"/>
          </p:cNvSpPr>
          <p:nvPr>
            <p:ph sz="quarter" idx="25" hasCustomPrompt="1"/>
          </p:nvPr>
        </p:nvSpPr>
        <p:spPr>
          <a:xfrm>
            <a:off x="360211"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20" name="Content Placeholder 10">
            <a:extLst>
              <a:ext uri="{FF2B5EF4-FFF2-40B4-BE49-F238E27FC236}">
                <a16:creationId xmlns:a16="http://schemas.microsoft.com/office/drawing/2014/main" id="{5B0610DC-F651-4E9D-AA58-C4D972CDAE40}"/>
              </a:ext>
            </a:extLst>
          </p:cNvPr>
          <p:cNvSpPr>
            <a:spLocks noGrp="1"/>
          </p:cNvSpPr>
          <p:nvPr>
            <p:ph sz="quarter" idx="17" hasCustomPrompt="1"/>
          </p:nvPr>
        </p:nvSpPr>
        <p:spPr>
          <a:xfrm>
            <a:off x="4665726"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4665726" y="1485812"/>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476103"/>
            <a:ext cx="0" cy="284524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14201F-C377-42D3-BE03-33D9A9D07A39}"/>
              </a:ext>
            </a:extLst>
          </p:cNvPr>
          <p:cNvSpPr>
            <a:spLocks noGrp="1"/>
          </p:cNvSpPr>
          <p:nvPr>
            <p:ph type="body" sz="quarter" idx="19" hasCustomPrompt="1"/>
          </p:nvPr>
        </p:nvSpPr>
        <p:spPr>
          <a:xfrm>
            <a:off x="4665726"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4" name="Text Placeholder 5">
            <a:extLst>
              <a:ext uri="{FF2B5EF4-FFF2-40B4-BE49-F238E27FC236}">
                <a16:creationId xmlns:a16="http://schemas.microsoft.com/office/drawing/2014/main" id="{F49691C3-F909-4CAD-9D25-24FBA60D0830}"/>
              </a:ext>
            </a:extLst>
          </p:cNvPr>
          <p:cNvSpPr>
            <a:spLocks noGrp="1"/>
          </p:cNvSpPr>
          <p:nvPr>
            <p:ph type="body" sz="quarter" idx="21" hasCustomPrompt="1"/>
          </p:nvPr>
        </p:nvSpPr>
        <p:spPr>
          <a:xfrm>
            <a:off x="360210" y="1484003"/>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sp>
        <p:nvSpPr>
          <p:cNvPr id="16" name="Text Placeholder 5">
            <a:extLst>
              <a:ext uri="{FF2B5EF4-FFF2-40B4-BE49-F238E27FC236}">
                <a16:creationId xmlns:a16="http://schemas.microsoft.com/office/drawing/2014/main" id="{514077EF-A09B-45FF-8C0D-AB9F1216B683}"/>
              </a:ext>
            </a:extLst>
          </p:cNvPr>
          <p:cNvSpPr>
            <a:spLocks noGrp="1"/>
          </p:cNvSpPr>
          <p:nvPr>
            <p:ph type="body" sz="quarter" idx="23" hasCustomPrompt="1"/>
          </p:nvPr>
        </p:nvSpPr>
        <p:spPr>
          <a:xfrm>
            <a:off x="360210"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7" name="Straight Connector 16">
            <a:extLst>
              <a:ext uri="{FF2B5EF4-FFF2-40B4-BE49-F238E27FC236}">
                <a16:creationId xmlns:a16="http://schemas.microsoft.com/office/drawing/2014/main" id="{636213F6-782F-4970-9F30-BE64B146D6CE}"/>
              </a:ext>
            </a:extLst>
          </p:cNvPr>
          <p:cNvCxnSpPr>
            <a:cxnSpLocks/>
          </p:cNvCxnSpPr>
          <p:nvPr userDrawn="1"/>
        </p:nvCxnSpPr>
        <p:spPr>
          <a:xfrm flipV="1">
            <a:off x="351831"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62B0-BF76-483D-A5D5-A008865B5897}"/>
              </a:ext>
            </a:extLst>
          </p:cNvPr>
          <p:cNvCxnSpPr>
            <a:cxnSpLocks/>
          </p:cNvCxnSpPr>
          <p:nvPr userDrawn="1"/>
        </p:nvCxnSpPr>
        <p:spPr>
          <a:xfrm flipV="1">
            <a:off x="4665727"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5EBC670E-2C84-403A-9A13-3E1469B79F8B}"/>
              </a:ext>
            </a:extLst>
          </p:cNvPr>
          <p:cNvSpPr>
            <a:spLocks noGrp="1"/>
          </p:cNvSpPr>
          <p:nvPr>
            <p:ph type="body" sz="quarter" idx="27"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27" name="Text Placeholder 7">
            <a:extLst>
              <a:ext uri="{FF2B5EF4-FFF2-40B4-BE49-F238E27FC236}">
                <a16:creationId xmlns:a16="http://schemas.microsoft.com/office/drawing/2014/main" id="{9DF60AE1-AA6F-4E1C-AAF2-6A6AAFE2CD4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25" name="Title 1">
            <a:extLst>
              <a:ext uri="{FF2B5EF4-FFF2-40B4-BE49-F238E27FC236}">
                <a16:creationId xmlns:a16="http://schemas.microsoft.com/office/drawing/2014/main" id="{C4DD34F1-6DC7-4211-8A90-141EE6DE8B8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372465950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ntent (Header + 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56596E42-0C9D-4BD6-8095-E6FB5AE023D0}"/>
              </a:ext>
            </a:extLst>
          </p:cNvPr>
          <p:cNvSpPr>
            <a:spLocks noGrp="1"/>
          </p:cNvSpPr>
          <p:nvPr>
            <p:ph sz="quarter" idx="30" hasCustomPrompt="1"/>
          </p:nvPr>
        </p:nvSpPr>
        <p:spPr>
          <a:xfrm>
            <a:off x="4665726" y="2055057"/>
            <a:ext cx="4126445" cy="2262218"/>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4pPr>
            <a:lvl5pPr marL="1028700" indent="-212598">
              <a:lnSpc>
                <a:spcPct val="100000"/>
              </a:lnSpc>
              <a:spcBef>
                <a:spcPts val="0"/>
              </a:spcBef>
              <a:spcAft>
                <a:spcPts val="750"/>
              </a:spcAft>
              <a:buClr>
                <a:schemeClr val="accent1"/>
              </a:buClr>
              <a:defRPr sz="1350">
                <a:solidFill>
                  <a:srgbClr val="232D4B"/>
                </a:solidFill>
                <a:latin typeface="+mn-lt"/>
              </a:defRPr>
            </a:lvl5pPr>
          </a:lstStyle>
          <a:p>
            <a:pPr lvl="0"/>
            <a:r>
              <a:rPr lang="en-US"/>
              <a:t>First level Bullet: Arial Bold 18pt, Jefferson Blue</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EA9C62EE-F93C-488D-8A08-6D139EEBB72B}"/>
              </a:ext>
            </a:extLst>
          </p:cNvPr>
          <p:cNvSpPr>
            <a:spLocks noGrp="1"/>
          </p:cNvSpPr>
          <p:nvPr>
            <p:ph sz="quarter" idx="25" hasCustomPrompt="1"/>
          </p:nvPr>
        </p:nvSpPr>
        <p:spPr>
          <a:xfrm>
            <a:off x="360210" y="149309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5" name="Content Placeholder 10">
            <a:extLst>
              <a:ext uri="{FF2B5EF4-FFF2-40B4-BE49-F238E27FC236}">
                <a16:creationId xmlns:a16="http://schemas.microsoft.com/office/drawing/2014/main" id="{9AF39B24-9328-4566-9B3E-6374B1EDA347}"/>
              </a:ext>
            </a:extLst>
          </p:cNvPr>
          <p:cNvSpPr>
            <a:spLocks noGrp="1"/>
          </p:cNvSpPr>
          <p:nvPr>
            <p:ph sz="quarter" idx="29" hasCustomPrompt="1"/>
          </p:nvPr>
        </p:nvSpPr>
        <p:spPr>
          <a:xfrm>
            <a:off x="360210" y="294567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4665726" y="1503555"/>
            <a:ext cx="4135374"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20 </a:t>
            </a:r>
            <a:r>
              <a:rPr lang="en-US" err="1"/>
              <a:t>pt</a:t>
            </a:r>
            <a:r>
              <a:rPr lang="en-US"/>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4577342" y="1503555"/>
            <a:ext cx="0" cy="281372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C43F45F-DA69-418D-BC8D-3A85AB0BC060}"/>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9" name="Text Placeholder 14">
            <a:extLst>
              <a:ext uri="{FF2B5EF4-FFF2-40B4-BE49-F238E27FC236}">
                <a16:creationId xmlns:a16="http://schemas.microsoft.com/office/drawing/2014/main" id="{E0A17331-6959-4C20-B15C-D2E6B452F479}"/>
              </a:ext>
            </a:extLst>
          </p:cNvPr>
          <p:cNvSpPr>
            <a:spLocks noGrp="1"/>
          </p:cNvSpPr>
          <p:nvPr>
            <p:ph type="body" sz="quarter" idx="31"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2" name="Text Placeholder 7">
            <a:extLst>
              <a:ext uri="{FF2B5EF4-FFF2-40B4-BE49-F238E27FC236}">
                <a16:creationId xmlns:a16="http://schemas.microsoft.com/office/drawing/2014/main" id="{DDF8DEC1-B180-45C0-9543-B9D51141156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45879050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Quadrants (Content/Tex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E2AA2A0-E7EA-4FD5-962D-056C08E8EEE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 </a:t>
            </a:r>
          </a:p>
        </p:txBody>
      </p:sp>
      <p:sp>
        <p:nvSpPr>
          <p:cNvPr id="9" name="Content Placeholder 10">
            <a:extLst>
              <a:ext uri="{FF2B5EF4-FFF2-40B4-BE49-F238E27FC236}">
                <a16:creationId xmlns:a16="http://schemas.microsoft.com/office/drawing/2014/main" id="{70A66B1A-F970-4C95-B2BD-75B3213A7C24}"/>
              </a:ext>
            </a:extLst>
          </p:cNvPr>
          <p:cNvSpPr>
            <a:spLocks noGrp="1"/>
          </p:cNvSpPr>
          <p:nvPr>
            <p:ph sz="quarter" idx="25" hasCustomPrompt="1"/>
          </p:nvPr>
        </p:nvSpPr>
        <p:spPr>
          <a:xfrm>
            <a:off x="360210"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0" name="Content Placeholder 10">
            <a:extLst>
              <a:ext uri="{FF2B5EF4-FFF2-40B4-BE49-F238E27FC236}">
                <a16:creationId xmlns:a16="http://schemas.microsoft.com/office/drawing/2014/main" id="{C4064E3E-B847-438E-9DFD-3EB7351E6041}"/>
              </a:ext>
            </a:extLst>
          </p:cNvPr>
          <p:cNvSpPr>
            <a:spLocks noGrp="1"/>
          </p:cNvSpPr>
          <p:nvPr>
            <p:ph sz="quarter" idx="29" hasCustomPrompt="1"/>
          </p:nvPr>
        </p:nvSpPr>
        <p:spPr>
          <a:xfrm>
            <a:off x="360210"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1" name="Content Placeholder 10">
            <a:extLst>
              <a:ext uri="{FF2B5EF4-FFF2-40B4-BE49-F238E27FC236}">
                <a16:creationId xmlns:a16="http://schemas.microsoft.com/office/drawing/2014/main" id="{DA58FEC7-9835-43A3-A8DC-EE105A02AF8D}"/>
              </a:ext>
            </a:extLst>
          </p:cNvPr>
          <p:cNvSpPr>
            <a:spLocks noGrp="1"/>
          </p:cNvSpPr>
          <p:nvPr>
            <p:ph sz="quarter" idx="30" hasCustomPrompt="1"/>
          </p:nvPr>
        </p:nvSpPr>
        <p:spPr>
          <a:xfrm>
            <a:off x="4674655"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2" name="Content Placeholder 10">
            <a:extLst>
              <a:ext uri="{FF2B5EF4-FFF2-40B4-BE49-F238E27FC236}">
                <a16:creationId xmlns:a16="http://schemas.microsoft.com/office/drawing/2014/main" id="{F7BCD53A-2FC5-4E20-BDD8-A69107CF47F9}"/>
              </a:ext>
            </a:extLst>
          </p:cNvPr>
          <p:cNvSpPr>
            <a:spLocks noGrp="1"/>
          </p:cNvSpPr>
          <p:nvPr>
            <p:ph sz="quarter" idx="31" hasCustomPrompt="1"/>
          </p:nvPr>
        </p:nvSpPr>
        <p:spPr>
          <a:xfrm>
            <a:off x="4674655"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rgbClr val="232D4B"/>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 Arial Bold 18pt, Jefferson Blue</a:t>
            </a:r>
          </a:p>
          <a:p>
            <a:pPr lvl="1"/>
            <a:r>
              <a:rPr lang="en-US"/>
              <a:t>Second level</a:t>
            </a:r>
          </a:p>
          <a:p>
            <a:pPr lvl="2"/>
            <a:r>
              <a:rPr lang="en-US"/>
              <a:t>Third level</a:t>
            </a:r>
          </a:p>
        </p:txBody>
      </p:sp>
      <p:sp>
        <p:nvSpPr>
          <p:cNvPr id="13" name="Text Placeholder 14">
            <a:extLst>
              <a:ext uri="{FF2B5EF4-FFF2-40B4-BE49-F238E27FC236}">
                <a16:creationId xmlns:a16="http://schemas.microsoft.com/office/drawing/2014/main" id="{F9972BD0-28CC-4121-9A6E-B96D8B6A563D}"/>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5" name="Text Placeholder 7">
            <a:extLst>
              <a:ext uri="{FF2B5EF4-FFF2-40B4-BE49-F238E27FC236}">
                <a16:creationId xmlns:a16="http://schemas.microsoft.com/office/drawing/2014/main" id="{A537F157-30DA-4BDA-88E4-BE827BD168A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59660506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4B30AFFB-80E2-48A3-81FD-04E98C123756}"/>
              </a:ext>
            </a:extLst>
          </p:cNvPr>
          <p:cNvSpPr>
            <a:spLocks noGrp="1"/>
          </p:cNvSpPr>
          <p:nvPr>
            <p:ph type="body" sz="quarter" idx="33"/>
          </p:nvPr>
        </p:nvSpPr>
        <p:spPr>
          <a:xfrm>
            <a:off x="352425" y="2671763"/>
            <a:ext cx="1496175" cy="476250"/>
          </a:xfrm>
          <a:prstGeom prst="homePlate">
            <a:avLst/>
          </a:prstGeom>
          <a:solidFill>
            <a:schemeClr val="accent1"/>
          </a:solidFill>
        </p:spPr>
        <p:txBody>
          <a:bodyPr anchor="ctr"/>
          <a:lstStyle>
            <a:lvl1pPr marL="0" indent="0" algn="ctr">
              <a:buNone/>
              <a:defRPr sz="1350" b="1">
                <a:solidFill>
                  <a:schemeClr val="bg1"/>
                </a:solidFill>
              </a:defRPr>
            </a:lvl1pPr>
          </a:lstStyle>
          <a:p>
            <a:pPr lvl="0"/>
            <a:endParaRPr lang="en-US"/>
          </a:p>
        </p:txBody>
      </p:sp>
      <p:sp>
        <p:nvSpPr>
          <p:cNvPr id="15" name="Text Placeholder 13">
            <a:extLst>
              <a:ext uri="{FF2B5EF4-FFF2-40B4-BE49-F238E27FC236}">
                <a16:creationId xmlns:a16="http://schemas.microsoft.com/office/drawing/2014/main" id="{13CD70DA-C059-4221-AF4D-FAA1ABA5C862}"/>
              </a:ext>
            </a:extLst>
          </p:cNvPr>
          <p:cNvSpPr>
            <a:spLocks noGrp="1"/>
          </p:cNvSpPr>
          <p:nvPr>
            <p:ph type="body" sz="quarter" idx="34"/>
          </p:nvPr>
        </p:nvSpPr>
        <p:spPr>
          <a:xfrm>
            <a:off x="1740576" y="2671763"/>
            <a:ext cx="1491020" cy="476250"/>
          </a:xfrm>
          <a:prstGeom prst="chevron">
            <a:avLst/>
          </a:prstGeom>
          <a:solidFill>
            <a:srgbClr val="232D4B"/>
          </a:solidFill>
        </p:spPr>
        <p:txBody>
          <a:bodyPr anchor="ctr"/>
          <a:lstStyle>
            <a:lvl1pPr marL="0" indent="0" algn="ctr">
              <a:buNone/>
              <a:defRPr sz="1350" b="1">
                <a:solidFill>
                  <a:schemeClr val="bg1"/>
                </a:solidFill>
              </a:defRPr>
            </a:lvl1pPr>
          </a:lstStyle>
          <a:p>
            <a:pPr lvl="0"/>
            <a:endParaRPr lang="en-US"/>
          </a:p>
        </p:txBody>
      </p:sp>
      <p:sp>
        <p:nvSpPr>
          <p:cNvPr id="17" name="Text Placeholder 13">
            <a:extLst>
              <a:ext uri="{FF2B5EF4-FFF2-40B4-BE49-F238E27FC236}">
                <a16:creationId xmlns:a16="http://schemas.microsoft.com/office/drawing/2014/main" id="{1A454E0B-6573-4B07-979D-E4C0555B2AA1}"/>
              </a:ext>
            </a:extLst>
          </p:cNvPr>
          <p:cNvSpPr>
            <a:spLocks noGrp="1"/>
          </p:cNvSpPr>
          <p:nvPr>
            <p:ph type="body" sz="quarter" idx="35"/>
          </p:nvPr>
        </p:nvSpPr>
        <p:spPr>
          <a:xfrm>
            <a:off x="3128727" y="2671763"/>
            <a:ext cx="1491020" cy="476250"/>
          </a:xfrm>
          <a:prstGeom prst="chevron">
            <a:avLst/>
          </a:prstGeom>
          <a:solidFill>
            <a:schemeClr val="accent3"/>
          </a:solidFill>
        </p:spPr>
        <p:txBody>
          <a:bodyPr anchor="ctr"/>
          <a:lstStyle>
            <a:lvl1pPr marL="0" indent="0" algn="ctr">
              <a:buNone/>
              <a:defRPr sz="1350" b="1">
                <a:solidFill>
                  <a:schemeClr val="bg1"/>
                </a:solidFill>
              </a:defRPr>
            </a:lvl1pPr>
          </a:lstStyle>
          <a:p>
            <a:pPr lvl="0"/>
            <a:endParaRPr lang="en-US"/>
          </a:p>
        </p:txBody>
      </p:sp>
      <p:sp>
        <p:nvSpPr>
          <p:cNvPr id="18" name="Text Placeholder 13">
            <a:extLst>
              <a:ext uri="{FF2B5EF4-FFF2-40B4-BE49-F238E27FC236}">
                <a16:creationId xmlns:a16="http://schemas.microsoft.com/office/drawing/2014/main" id="{F6A2E6FF-3C5F-4CD7-A73E-F9B428C22CAB}"/>
              </a:ext>
            </a:extLst>
          </p:cNvPr>
          <p:cNvSpPr>
            <a:spLocks noGrp="1"/>
          </p:cNvSpPr>
          <p:nvPr>
            <p:ph type="body" sz="quarter" idx="36"/>
          </p:nvPr>
        </p:nvSpPr>
        <p:spPr>
          <a:xfrm>
            <a:off x="4532590" y="2671763"/>
            <a:ext cx="1491020" cy="476250"/>
          </a:xfrm>
          <a:prstGeom prst="chevron">
            <a:avLst/>
          </a:prstGeom>
          <a:solidFill>
            <a:schemeClr val="accent4"/>
          </a:solidFill>
        </p:spPr>
        <p:txBody>
          <a:bodyPr anchor="ctr"/>
          <a:lstStyle>
            <a:lvl1pPr marL="0" indent="0" algn="ctr">
              <a:buNone/>
              <a:defRPr sz="1350" b="1">
                <a:solidFill>
                  <a:schemeClr val="bg1"/>
                </a:solidFill>
              </a:defRPr>
            </a:lvl1pPr>
          </a:lstStyle>
          <a:p>
            <a:pPr lvl="0"/>
            <a:endParaRPr lang="en-US"/>
          </a:p>
        </p:txBody>
      </p:sp>
      <p:sp>
        <p:nvSpPr>
          <p:cNvPr id="19" name="Text Placeholder 13">
            <a:extLst>
              <a:ext uri="{FF2B5EF4-FFF2-40B4-BE49-F238E27FC236}">
                <a16:creationId xmlns:a16="http://schemas.microsoft.com/office/drawing/2014/main" id="{B1E4774E-D358-4C16-BC12-D14B08CD7D50}"/>
              </a:ext>
            </a:extLst>
          </p:cNvPr>
          <p:cNvSpPr>
            <a:spLocks noGrp="1"/>
          </p:cNvSpPr>
          <p:nvPr>
            <p:ph type="body" sz="quarter" idx="37"/>
          </p:nvPr>
        </p:nvSpPr>
        <p:spPr>
          <a:xfrm>
            <a:off x="5914072" y="2671763"/>
            <a:ext cx="1491020" cy="476250"/>
          </a:xfrm>
          <a:prstGeom prst="chevron">
            <a:avLst/>
          </a:prstGeom>
          <a:solidFill>
            <a:schemeClr val="accent5"/>
          </a:solidFill>
        </p:spPr>
        <p:txBody>
          <a:bodyPr anchor="ctr"/>
          <a:lstStyle>
            <a:lvl1pPr marL="0" indent="0" algn="ctr">
              <a:buNone/>
              <a:defRPr sz="1350" b="1">
                <a:solidFill>
                  <a:schemeClr val="bg1"/>
                </a:solidFill>
              </a:defRPr>
            </a:lvl1pPr>
          </a:lstStyle>
          <a:p>
            <a:pPr lvl="0"/>
            <a:endParaRPr lang="en-US"/>
          </a:p>
        </p:txBody>
      </p:sp>
      <p:sp>
        <p:nvSpPr>
          <p:cNvPr id="20" name="Text Placeholder 13">
            <a:extLst>
              <a:ext uri="{FF2B5EF4-FFF2-40B4-BE49-F238E27FC236}">
                <a16:creationId xmlns:a16="http://schemas.microsoft.com/office/drawing/2014/main" id="{B2969F00-7D70-467D-A015-3AC758D38224}"/>
              </a:ext>
            </a:extLst>
          </p:cNvPr>
          <p:cNvSpPr>
            <a:spLocks noGrp="1"/>
          </p:cNvSpPr>
          <p:nvPr>
            <p:ph type="body" sz="quarter" idx="38"/>
          </p:nvPr>
        </p:nvSpPr>
        <p:spPr>
          <a:xfrm>
            <a:off x="7296633" y="2671763"/>
            <a:ext cx="1491020" cy="476250"/>
          </a:xfrm>
          <a:prstGeom prst="chevron">
            <a:avLst/>
          </a:prstGeom>
          <a:solidFill>
            <a:schemeClr val="accent6"/>
          </a:solidFill>
        </p:spPr>
        <p:txBody>
          <a:bodyPr anchor="ctr"/>
          <a:lstStyle>
            <a:lvl1pPr marL="0" indent="0" algn="ctr">
              <a:buNone/>
              <a:defRPr sz="1350" b="1">
                <a:solidFill>
                  <a:schemeClr val="bg1"/>
                </a:solidFill>
              </a:defRPr>
            </a:lvl1pPr>
          </a:lstStyle>
          <a:p>
            <a:pPr lvl="0"/>
            <a:endParaRPr lang="en-US"/>
          </a:p>
        </p:txBody>
      </p:sp>
      <p:sp>
        <p:nvSpPr>
          <p:cNvPr id="3" name="Title 1">
            <a:extLst>
              <a:ext uri="{FF2B5EF4-FFF2-40B4-BE49-F238E27FC236}">
                <a16:creationId xmlns:a16="http://schemas.microsoft.com/office/drawing/2014/main" id="{2FDED25F-2678-4866-B2AA-36CB7264A85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4" name="Text Placeholder 14">
            <a:extLst>
              <a:ext uri="{FF2B5EF4-FFF2-40B4-BE49-F238E27FC236}">
                <a16:creationId xmlns:a16="http://schemas.microsoft.com/office/drawing/2014/main" id="{A80BE552-DFD1-4828-8A45-C9B9EDE107E9}"/>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5" name="Text Placeholder 7">
            <a:extLst>
              <a:ext uri="{FF2B5EF4-FFF2-40B4-BE49-F238E27FC236}">
                <a16:creationId xmlns:a16="http://schemas.microsoft.com/office/drawing/2014/main" id="{03CEBE07-B170-4797-98D0-C4E83393940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24" name="Text Placeholder 5">
            <a:extLst>
              <a:ext uri="{FF2B5EF4-FFF2-40B4-BE49-F238E27FC236}">
                <a16:creationId xmlns:a16="http://schemas.microsoft.com/office/drawing/2014/main" id="{65C0B353-2EBA-458B-83BD-C2E71A37675D}"/>
              </a:ext>
            </a:extLst>
          </p:cNvPr>
          <p:cNvSpPr>
            <a:spLocks noGrp="1"/>
          </p:cNvSpPr>
          <p:nvPr>
            <p:ph type="body" sz="quarter" idx="18" hasCustomPrompt="1"/>
          </p:nvPr>
        </p:nvSpPr>
        <p:spPr>
          <a:xfrm>
            <a:off x="1198779"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26" name="Text Placeholder 5">
            <a:extLst>
              <a:ext uri="{FF2B5EF4-FFF2-40B4-BE49-F238E27FC236}">
                <a16:creationId xmlns:a16="http://schemas.microsoft.com/office/drawing/2014/main" id="{13149D84-5DD3-45AB-A726-54BE2A6E7110}"/>
              </a:ext>
            </a:extLst>
          </p:cNvPr>
          <p:cNvSpPr>
            <a:spLocks noGrp="1"/>
          </p:cNvSpPr>
          <p:nvPr>
            <p:ph type="body" sz="quarter" idx="39" hasCustomPrompt="1"/>
          </p:nvPr>
        </p:nvSpPr>
        <p:spPr>
          <a:xfrm>
            <a:off x="481009" y="1936649"/>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27" name="Text Placeholder 5">
            <a:extLst>
              <a:ext uri="{FF2B5EF4-FFF2-40B4-BE49-F238E27FC236}">
                <a16:creationId xmlns:a16="http://schemas.microsoft.com/office/drawing/2014/main" id="{30CCA8FF-F4C5-499C-9490-DF423538C9E1}"/>
              </a:ext>
            </a:extLst>
          </p:cNvPr>
          <p:cNvSpPr>
            <a:spLocks noGrp="1"/>
          </p:cNvSpPr>
          <p:nvPr>
            <p:ph type="body" sz="quarter" idx="40" hasCustomPrompt="1"/>
          </p:nvPr>
        </p:nvSpPr>
        <p:spPr>
          <a:xfrm>
            <a:off x="3970296"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28" name="Text Placeholder 5">
            <a:extLst>
              <a:ext uri="{FF2B5EF4-FFF2-40B4-BE49-F238E27FC236}">
                <a16:creationId xmlns:a16="http://schemas.microsoft.com/office/drawing/2014/main" id="{E173BAE8-891C-4FF3-8118-159796EB0A37}"/>
              </a:ext>
            </a:extLst>
          </p:cNvPr>
          <p:cNvSpPr>
            <a:spLocks noGrp="1"/>
          </p:cNvSpPr>
          <p:nvPr>
            <p:ph type="body" sz="quarter" idx="41" hasCustomPrompt="1"/>
          </p:nvPr>
        </p:nvSpPr>
        <p:spPr>
          <a:xfrm>
            <a:off x="3273023"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29" name="Text Placeholder 5">
            <a:extLst>
              <a:ext uri="{FF2B5EF4-FFF2-40B4-BE49-F238E27FC236}">
                <a16:creationId xmlns:a16="http://schemas.microsoft.com/office/drawing/2014/main" id="{AA985E0E-685A-4A9A-99BF-B28F106769D8}"/>
              </a:ext>
            </a:extLst>
          </p:cNvPr>
          <p:cNvSpPr>
            <a:spLocks noGrp="1"/>
          </p:cNvSpPr>
          <p:nvPr>
            <p:ph type="body" sz="quarter" idx="42" hasCustomPrompt="1"/>
          </p:nvPr>
        </p:nvSpPr>
        <p:spPr>
          <a:xfrm>
            <a:off x="6755641"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30" name="Text Placeholder 5">
            <a:extLst>
              <a:ext uri="{FF2B5EF4-FFF2-40B4-BE49-F238E27FC236}">
                <a16:creationId xmlns:a16="http://schemas.microsoft.com/office/drawing/2014/main" id="{A3523ECA-B71B-4D04-98C6-2B1E396B94F5}"/>
              </a:ext>
            </a:extLst>
          </p:cNvPr>
          <p:cNvSpPr>
            <a:spLocks noGrp="1"/>
          </p:cNvSpPr>
          <p:nvPr>
            <p:ph type="body" sz="quarter" idx="43" hasCustomPrompt="1"/>
          </p:nvPr>
        </p:nvSpPr>
        <p:spPr>
          <a:xfrm>
            <a:off x="6037065"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rgbClr val="232D4B"/>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a:t>First level Bullet: Arial Bold 14pt, Jefferson Blue</a:t>
            </a:r>
          </a:p>
        </p:txBody>
      </p:sp>
      <p:sp>
        <p:nvSpPr>
          <p:cNvPr id="31" name="Text Placeholder 5">
            <a:extLst>
              <a:ext uri="{FF2B5EF4-FFF2-40B4-BE49-F238E27FC236}">
                <a16:creationId xmlns:a16="http://schemas.microsoft.com/office/drawing/2014/main" id="{A6F0F4B7-4518-4C2B-8344-559079CBD639}"/>
              </a:ext>
            </a:extLst>
          </p:cNvPr>
          <p:cNvSpPr>
            <a:spLocks noGrp="1"/>
          </p:cNvSpPr>
          <p:nvPr>
            <p:ph type="body" sz="quarter" idx="10" hasCustomPrompt="1"/>
          </p:nvPr>
        </p:nvSpPr>
        <p:spPr>
          <a:xfrm>
            <a:off x="481009" y="1544483"/>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
        <p:nvSpPr>
          <p:cNvPr id="32" name="Text Placeholder 5">
            <a:extLst>
              <a:ext uri="{FF2B5EF4-FFF2-40B4-BE49-F238E27FC236}">
                <a16:creationId xmlns:a16="http://schemas.microsoft.com/office/drawing/2014/main" id="{6208C104-61B6-40AC-B506-FB3360F829BE}"/>
              </a:ext>
            </a:extLst>
          </p:cNvPr>
          <p:cNvSpPr>
            <a:spLocks noGrp="1"/>
          </p:cNvSpPr>
          <p:nvPr>
            <p:ph type="body" sz="quarter" idx="44" hasCustomPrompt="1"/>
          </p:nvPr>
        </p:nvSpPr>
        <p:spPr>
          <a:xfrm>
            <a:off x="3273023"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
        <p:nvSpPr>
          <p:cNvPr id="33" name="Text Placeholder 5">
            <a:extLst>
              <a:ext uri="{FF2B5EF4-FFF2-40B4-BE49-F238E27FC236}">
                <a16:creationId xmlns:a16="http://schemas.microsoft.com/office/drawing/2014/main" id="{6D5F362E-CFE7-407A-AAEE-EA86818FBCA6}"/>
              </a:ext>
            </a:extLst>
          </p:cNvPr>
          <p:cNvSpPr>
            <a:spLocks noGrp="1"/>
          </p:cNvSpPr>
          <p:nvPr>
            <p:ph type="body" sz="quarter" idx="45" hasCustomPrompt="1"/>
          </p:nvPr>
        </p:nvSpPr>
        <p:spPr>
          <a:xfrm>
            <a:off x="6037065"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
        <p:nvSpPr>
          <p:cNvPr id="34" name="Text Placeholder 5">
            <a:extLst>
              <a:ext uri="{FF2B5EF4-FFF2-40B4-BE49-F238E27FC236}">
                <a16:creationId xmlns:a16="http://schemas.microsoft.com/office/drawing/2014/main" id="{145C47A2-C08C-415C-9883-2CC4626ABB45}"/>
              </a:ext>
            </a:extLst>
          </p:cNvPr>
          <p:cNvSpPr>
            <a:spLocks noGrp="1"/>
          </p:cNvSpPr>
          <p:nvPr>
            <p:ph type="body" sz="quarter" idx="46" hasCustomPrompt="1"/>
          </p:nvPr>
        </p:nvSpPr>
        <p:spPr>
          <a:xfrm>
            <a:off x="1198779"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
        <p:nvSpPr>
          <p:cNvPr id="35" name="Text Placeholder 5">
            <a:extLst>
              <a:ext uri="{FF2B5EF4-FFF2-40B4-BE49-F238E27FC236}">
                <a16:creationId xmlns:a16="http://schemas.microsoft.com/office/drawing/2014/main" id="{391802F6-9C5C-4A7C-9FA7-1F0ECCF77A1C}"/>
              </a:ext>
            </a:extLst>
          </p:cNvPr>
          <p:cNvSpPr>
            <a:spLocks noGrp="1"/>
          </p:cNvSpPr>
          <p:nvPr>
            <p:ph type="body" sz="quarter" idx="47" hasCustomPrompt="1"/>
          </p:nvPr>
        </p:nvSpPr>
        <p:spPr>
          <a:xfrm>
            <a:off x="3972502"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
        <p:nvSpPr>
          <p:cNvPr id="36" name="Text Placeholder 5">
            <a:extLst>
              <a:ext uri="{FF2B5EF4-FFF2-40B4-BE49-F238E27FC236}">
                <a16:creationId xmlns:a16="http://schemas.microsoft.com/office/drawing/2014/main" id="{9E72A73A-1330-4857-A7D9-F47CA88C59A0}"/>
              </a:ext>
            </a:extLst>
          </p:cNvPr>
          <p:cNvSpPr>
            <a:spLocks noGrp="1"/>
          </p:cNvSpPr>
          <p:nvPr>
            <p:ph type="body" sz="quarter" idx="48" hasCustomPrompt="1"/>
          </p:nvPr>
        </p:nvSpPr>
        <p:spPr>
          <a:xfrm>
            <a:off x="6754146"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rgbClr val="232D4B"/>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a:t>Header: Times New Roman Bold 16 </a:t>
            </a:r>
            <a:r>
              <a:rPr lang="en-US" err="1"/>
              <a:t>pt</a:t>
            </a:r>
            <a:r>
              <a:rPr lang="en-US"/>
              <a:t>, Jefferson Blue</a:t>
            </a:r>
          </a:p>
        </p:txBody>
      </p:sp>
    </p:spTree>
    <p:extLst>
      <p:ext uri="{BB962C8B-B14F-4D97-AF65-F5344CB8AC3E}">
        <p14:creationId xmlns:p14="http://schemas.microsoft.com/office/powerpoint/2010/main" val="361105820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ored Textbox">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5676694-07D0-42B7-BF97-A01B10802386}"/>
              </a:ext>
            </a:extLst>
          </p:cNvPr>
          <p:cNvSpPr>
            <a:spLocks noGrp="1"/>
          </p:cNvSpPr>
          <p:nvPr>
            <p:ph type="body" sz="quarter" idx="13"/>
          </p:nvPr>
        </p:nvSpPr>
        <p:spPr>
          <a:xfrm>
            <a:off x="360210" y="2160300"/>
            <a:ext cx="2655157" cy="150069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1" name="Text Placeholder 5">
            <a:extLst>
              <a:ext uri="{FF2B5EF4-FFF2-40B4-BE49-F238E27FC236}">
                <a16:creationId xmlns:a16="http://schemas.microsoft.com/office/drawing/2014/main" id="{DE325565-578F-4AAC-BE7A-199ECCB0391C}"/>
              </a:ext>
            </a:extLst>
          </p:cNvPr>
          <p:cNvSpPr>
            <a:spLocks noGrp="1"/>
          </p:cNvSpPr>
          <p:nvPr>
            <p:ph type="body" sz="quarter" idx="14"/>
          </p:nvPr>
        </p:nvSpPr>
        <p:spPr>
          <a:xfrm>
            <a:off x="3253267" y="2160300"/>
            <a:ext cx="2655157" cy="1500691"/>
          </a:xfrm>
          <a:prstGeom prst="rect">
            <a:avLst/>
          </a:prstGeom>
          <a:solidFill>
            <a:srgbClr val="232D4B"/>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2" name="Text Placeholder 5">
            <a:extLst>
              <a:ext uri="{FF2B5EF4-FFF2-40B4-BE49-F238E27FC236}">
                <a16:creationId xmlns:a16="http://schemas.microsoft.com/office/drawing/2014/main" id="{78D5E1EF-5C58-41B3-BAE3-5918B052D03F}"/>
              </a:ext>
            </a:extLst>
          </p:cNvPr>
          <p:cNvSpPr>
            <a:spLocks noGrp="1"/>
          </p:cNvSpPr>
          <p:nvPr>
            <p:ph type="body" sz="quarter" idx="15"/>
          </p:nvPr>
        </p:nvSpPr>
        <p:spPr>
          <a:xfrm>
            <a:off x="6146323" y="2160299"/>
            <a:ext cx="2655157" cy="150069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3" name="Text Placeholder 14">
            <a:extLst>
              <a:ext uri="{FF2B5EF4-FFF2-40B4-BE49-F238E27FC236}">
                <a16:creationId xmlns:a16="http://schemas.microsoft.com/office/drawing/2014/main" id="{48AC104B-D1BF-41F6-9DCA-B3A6FD7BCBA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4" name="Text Placeholder 7">
            <a:extLst>
              <a:ext uri="{FF2B5EF4-FFF2-40B4-BE49-F238E27FC236}">
                <a16:creationId xmlns:a16="http://schemas.microsoft.com/office/drawing/2014/main" id="{5D39CEFA-D72D-46C0-8B74-42AEB23DC3A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15" name="Title 1">
            <a:extLst>
              <a:ext uri="{FF2B5EF4-FFF2-40B4-BE49-F238E27FC236}">
                <a16:creationId xmlns:a16="http://schemas.microsoft.com/office/drawing/2014/main" id="{90200662-B38E-4D16-B422-6C88C77CAB3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30876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Colored Textbox">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20FF5820-35BD-42DC-B117-54E4ED595762}"/>
              </a:ext>
            </a:extLst>
          </p:cNvPr>
          <p:cNvSpPr>
            <a:spLocks noGrp="1"/>
          </p:cNvSpPr>
          <p:nvPr>
            <p:ph type="body" sz="quarter" idx="13"/>
          </p:nvPr>
        </p:nvSpPr>
        <p:spPr>
          <a:xfrm>
            <a:off x="360210" y="1510267"/>
            <a:ext cx="2655157" cy="133714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0" name="Text Placeholder 5">
            <a:extLst>
              <a:ext uri="{FF2B5EF4-FFF2-40B4-BE49-F238E27FC236}">
                <a16:creationId xmlns:a16="http://schemas.microsoft.com/office/drawing/2014/main" id="{1B49EB0F-A677-49BC-9FD5-114DB20B1401}"/>
              </a:ext>
            </a:extLst>
          </p:cNvPr>
          <p:cNvSpPr>
            <a:spLocks noGrp="1"/>
          </p:cNvSpPr>
          <p:nvPr>
            <p:ph type="body" sz="quarter" idx="14"/>
          </p:nvPr>
        </p:nvSpPr>
        <p:spPr>
          <a:xfrm>
            <a:off x="3253267" y="1510267"/>
            <a:ext cx="2655157" cy="1337141"/>
          </a:xfrm>
          <a:prstGeom prst="rect">
            <a:avLst/>
          </a:prstGeom>
          <a:solidFill>
            <a:srgbClr val="232D4B"/>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3" name="Text Placeholder 5">
            <a:extLst>
              <a:ext uri="{FF2B5EF4-FFF2-40B4-BE49-F238E27FC236}">
                <a16:creationId xmlns:a16="http://schemas.microsoft.com/office/drawing/2014/main" id="{479D6308-A9C2-4AED-A34F-697C74C0FF95}"/>
              </a:ext>
            </a:extLst>
          </p:cNvPr>
          <p:cNvSpPr>
            <a:spLocks noGrp="1"/>
          </p:cNvSpPr>
          <p:nvPr>
            <p:ph type="body" sz="quarter" idx="15"/>
          </p:nvPr>
        </p:nvSpPr>
        <p:spPr>
          <a:xfrm>
            <a:off x="6146323" y="1510266"/>
            <a:ext cx="2655157" cy="133714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20" name="Text Placeholder 5">
            <a:extLst>
              <a:ext uri="{FF2B5EF4-FFF2-40B4-BE49-F238E27FC236}">
                <a16:creationId xmlns:a16="http://schemas.microsoft.com/office/drawing/2014/main" id="{F91F0B20-C5A3-4496-89D8-D84E5AC63648}"/>
              </a:ext>
            </a:extLst>
          </p:cNvPr>
          <p:cNvSpPr>
            <a:spLocks noGrp="1"/>
          </p:cNvSpPr>
          <p:nvPr>
            <p:ph type="body" sz="quarter" idx="16"/>
          </p:nvPr>
        </p:nvSpPr>
        <p:spPr>
          <a:xfrm>
            <a:off x="360210" y="2977144"/>
            <a:ext cx="2655157" cy="1337141"/>
          </a:xfrm>
          <a:prstGeom prst="rect">
            <a:avLst/>
          </a:prstGeom>
          <a:solidFill>
            <a:schemeClr val="accent4"/>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21" name="Text Placeholder 5">
            <a:extLst>
              <a:ext uri="{FF2B5EF4-FFF2-40B4-BE49-F238E27FC236}">
                <a16:creationId xmlns:a16="http://schemas.microsoft.com/office/drawing/2014/main" id="{C6B08FA4-0994-4BD2-BCC3-3C22B0975299}"/>
              </a:ext>
            </a:extLst>
          </p:cNvPr>
          <p:cNvSpPr>
            <a:spLocks noGrp="1"/>
          </p:cNvSpPr>
          <p:nvPr>
            <p:ph type="body" sz="quarter" idx="17"/>
          </p:nvPr>
        </p:nvSpPr>
        <p:spPr>
          <a:xfrm>
            <a:off x="3253267" y="2977144"/>
            <a:ext cx="2655157" cy="1337141"/>
          </a:xfrm>
          <a:prstGeom prst="rect">
            <a:avLst/>
          </a:prstGeom>
          <a:solidFill>
            <a:schemeClr val="accent5"/>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22" name="Text Placeholder 5">
            <a:extLst>
              <a:ext uri="{FF2B5EF4-FFF2-40B4-BE49-F238E27FC236}">
                <a16:creationId xmlns:a16="http://schemas.microsoft.com/office/drawing/2014/main" id="{8B60B3AD-3E15-4EA6-943B-DC5B32728911}"/>
              </a:ext>
            </a:extLst>
          </p:cNvPr>
          <p:cNvSpPr>
            <a:spLocks noGrp="1"/>
          </p:cNvSpPr>
          <p:nvPr>
            <p:ph type="body" sz="quarter" idx="18"/>
          </p:nvPr>
        </p:nvSpPr>
        <p:spPr>
          <a:xfrm>
            <a:off x="6146323" y="2977143"/>
            <a:ext cx="2655157" cy="1337141"/>
          </a:xfrm>
          <a:prstGeom prst="rect">
            <a:avLst/>
          </a:prstGeom>
          <a:solidFill>
            <a:schemeClr val="accent6"/>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a:p>
        </p:txBody>
      </p:sp>
      <p:sp>
        <p:nvSpPr>
          <p:cNvPr id="12" name="Text Placeholder 14">
            <a:extLst>
              <a:ext uri="{FF2B5EF4-FFF2-40B4-BE49-F238E27FC236}">
                <a16:creationId xmlns:a16="http://schemas.microsoft.com/office/drawing/2014/main" id="{00A3DEF2-2650-4F37-AAA6-64CE655C0340}"/>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4" name="Text Placeholder 7">
            <a:extLst>
              <a:ext uri="{FF2B5EF4-FFF2-40B4-BE49-F238E27FC236}">
                <a16:creationId xmlns:a16="http://schemas.microsoft.com/office/drawing/2014/main" id="{462C40F8-27C4-46D8-8EE7-A4D48C0A0E4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11" name="Title 1">
            <a:extLst>
              <a:ext uri="{FF2B5EF4-FFF2-40B4-BE49-F238E27FC236}">
                <a16:creationId xmlns:a16="http://schemas.microsoft.com/office/drawing/2014/main" id="{948C5106-27C9-4883-AFEC-A990365EC54F}"/>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179314770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id="{5EB8183A-D7F0-42E9-B20A-10F69D794D8E}"/>
              </a:ext>
            </a:extLst>
          </p:cNvPr>
          <p:cNvSpPr/>
          <p:nvPr userDrawn="1"/>
        </p:nvSpPr>
        <p:spPr>
          <a:xfrm>
            <a:off x="3785457" y="1584718"/>
            <a:ext cx="1582018" cy="872769"/>
          </a:xfrm>
          <a:custGeom>
            <a:avLst/>
            <a:gdLst>
              <a:gd name="connsiteX0" fmla="*/ 0 w 2098523"/>
              <a:gd name="connsiteY0" fmla="*/ 1786466 h 1786466"/>
              <a:gd name="connsiteX1" fmla="*/ 1049262 w 2098523"/>
              <a:gd name="connsiteY1" fmla="*/ 0 h 1786466"/>
              <a:gd name="connsiteX2" fmla="*/ 1049262 w 2098523"/>
              <a:gd name="connsiteY2" fmla="*/ 0 h 1786466"/>
              <a:gd name="connsiteX3" fmla="*/ 2098523 w 2098523"/>
              <a:gd name="connsiteY3" fmla="*/ 1786466 h 1786466"/>
              <a:gd name="connsiteX4" fmla="*/ 0 w 2098523"/>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523" h="1786466">
                <a:moveTo>
                  <a:pt x="0" y="1786466"/>
                </a:moveTo>
                <a:lnTo>
                  <a:pt x="1049262" y="0"/>
                </a:lnTo>
                <a:lnTo>
                  <a:pt x="1049262" y="0"/>
                </a:lnTo>
                <a:lnTo>
                  <a:pt x="2098523" y="1786466"/>
                </a:lnTo>
                <a:lnTo>
                  <a:pt x="0" y="1786466"/>
                </a:ln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008" tIns="60008" rIns="60008" bIns="60008" numCol="1" spcCol="1270" anchor="ctr" anchorCtr="0">
            <a:noAutofit/>
          </a:bodyPr>
          <a:lstStyle/>
          <a:p>
            <a:pPr marL="0" lvl="0" indent="0" algn="ctr" defTabSz="2100263">
              <a:lnSpc>
                <a:spcPct val="100000"/>
              </a:lnSpc>
              <a:spcBef>
                <a:spcPct val="0"/>
              </a:spcBef>
              <a:spcAft>
                <a:spcPts val="0"/>
              </a:spcAft>
              <a:buNone/>
            </a:pPr>
            <a:endParaRPr lang="en-US" sz="4950" kern="1200">
              <a:latin typeface="+mn-lt"/>
            </a:endParaRPr>
          </a:p>
        </p:txBody>
      </p:sp>
      <p:sp>
        <p:nvSpPr>
          <p:cNvPr id="14" name="Freeform 4">
            <a:extLst>
              <a:ext uri="{FF2B5EF4-FFF2-40B4-BE49-F238E27FC236}">
                <a16:creationId xmlns:a16="http://schemas.microsoft.com/office/drawing/2014/main" id="{5F5B2345-FEEE-4EC1-8585-C97CDFA84E88}"/>
              </a:ext>
            </a:extLst>
          </p:cNvPr>
          <p:cNvSpPr/>
          <p:nvPr userDrawn="1"/>
        </p:nvSpPr>
        <p:spPr>
          <a:xfrm>
            <a:off x="2994447" y="2492643"/>
            <a:ext cx="3164036" cy="872769"/>
          </a:xfrm>
          <a:custGeom>
            <a:avLst/>
            <a:gdLst>
              <a:gd name="connsiteX0" fmla="*/ 0 w 4197047"/>
              <a:gd name="connsiteY0" fmla="*/ 1786466 h 1786466"/>
              <a:gd name="connsiteX1" fmla="*/ 1049263 w 4197047"/>
              <a:gd name="connsiteY1" fmla="*/ 0 h 1786466"/>
              <a:gd name="connsiteX2" fmla="*/ 3147784 w 4197047"/>
              <a:gd name="connsiteY2" fmla="*/ 0 h 1786466"/>
              <a:gd name="connsiteX3" fmla="*/ 4197047 w 4197047"/>
              <a:gd name="connsiteY3" fmla="*/ 1786466 h 1786466"/>
              <a:gd name="connsiteX4" fmla="*/ 0 w 4197047"/>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047" h="1786466">
                <a:moveTo>
                  <a:pt x="0" y="1786466"/>
                </a:moveTo>
                <a:lnTo>
                  <a:pt x="1049263" y="0"/>
                </a:lnTo>
                <a:lnTo>
                  <a:pt x="3147784" y="0"/>
                </a:lnTo>
                <a:lnTo>
                  <a:pt x="4197047" y="1786466"/>
                </a:lnTo>
                <a:lnTo>
                  <a:pt x="0" y="1786466"/>
                </a:lnTo>
                <a:close/>
              </a:path>
            </a:pathLst>
          </a:custGeom>
          <a:solidFill>
            <a:srgbClr val="232D4B"/>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2776" tIns="61913" rIns="612775"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15" name="Freeform 5">
            <a:extLst>
              <a:ext uri="{FF2B5EF4-FFF2-40B4-BE49-F238E27FC236}">
                <a16:creationId xmlns:a16="http://schemas.microsoft.com/office/drawing/2014/main" id="{7A03E5DC-0664-402B-8509-75F2FBC8FF90}"/>
              </a:ext>
            </a:extLst>
          </p:cNvPr>
          <p:cNvSpPr/>
          <p:nvPr userDrawn="1"/>
        </p:nvSpPr>
        <p:spPr>
          <a:xfrm>
            <a:off x="2203438" y="3400568"/>
            <a:ext cx="4746054" cy="824028"/>
          </a:xfrm>
          <a:custGeom>
            <a:avLst/>
            <a:gdLst>
              <a:gd name="connsiteX0" fmla="*/ 0 w 6295571"/>
              <a:gd name="connsiteY0" fmla="*/ 1786466 h 1786466"/>
              <a:gd name="connsiteX1" fmla="*/ 1049263 w 6295571"/>
              <a:gd name="connsiteY1" fmla="*/ 0 h 1786466"/>
              <a:gd name="connsiteX2" fmla="*/ 5246308 w 6295571"/>
              <a:gd name="connsiteY2" fmla="*/ 0 h 1786466"/>
              <a:gd name="connsiteX3" fmla="*/ 6295571 w 6295571"/>
              <a:gd name="connsiteY3" fmla="*/ 1786466 h 1786466"/>
              <a:gd name="connsiteX4" fmla="*/ 0 w 6295571"/>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5571" h="1786466">
                <a:moveTo>
                  <a:pt x="0" y="1786466"/>
                </a:moveTo>
                <a:lnTo>
                  <a:pt x="1049263" y="0"/>
                </a:lnTo>
                <a:lnTo>
                  <a:pt x="5246308" y="0"/>
                </a:lnTo>
                <a:lnTo>
                  <a:pt x="6295571" y="1786466"/>
                </a:lnTo>
                <a:lnTo>
                  <a:pt x="0" y="1786466"/>
                </a:ln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206" tIns="61913" rIns="888207"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5" name="Text Placeholder 4">
            <a:extLst>
              <a:ext uri="{FF2B5EF4-FFF2-40B4-BE49-F238E27FC236}">
                <a16:creationId xmlns:a16="http://schemas.microsoft.com/office/drawing/2014/main" id="{C80DD9E1-E605-4835-8FCC-EA4080C2F34A}"/>
              </a:ext>
            </a:extLst>
          </p:cNvPr>
          <p:cNvSpPr>
            <a:spLocks noGrp="1"/>
          </p:cNvSpPr>
          <p:nvPr>
            <p:ph type="body" sz="quarter" idx="13"/>
          </p:nvPr>
        </p:nvSpPr>
        <p:spPr>
          <a:xfrm>
            <a:off x="4068069" y="1909053"/>
            <a:ext cx="1016794" cy="465010"/>
          </a:xfrm>
          <a:prstGeom prst="rect">
            <a:avLst/>
          </a:prstGeom>
        </p:spPr>
        <p:txBody>
          <a:bodyPr anchor="ctr"/>
          <a:lstStyle>
            <a:lvl1pPr marL="0" indent="0" algn="ctr">
              <a:buNone/>
              <a:defRPr sz="1050" b="1">
                <a:solidFill>
                  <a:schemeClr val="bg1"/>
                </a:solidFill>
                <a:latin typeface="+mn-lt"/>
              </a:defRPr>
            </a:lvl1pPr>
          </a:lstStyle>
          <a:p>
            <a:pPr lvl="0"/>
            <a:endParaRPr lang="en-US"/>
          </a:p>
        </p:txBody>
      </p:sp>
      <p:sp>
        <p:nvSpPr>
          <p:cNvPr id="18" name="Text Placeholder 4">
            <a:extLst>
              <a:ext uri="{FF2B5EF4-FFF2-40B4-BE49-F238E27FC236}">
                <a16:creationId xmlns:a16="http://schemas.microsoft.com/office/drawing/2014/main" id="{18C1E420-30E8-4DE7-A977-12BC63D31DD5}"/>
              </a:ext>
            </a:extLst>
          </p:cNvPr>
          <p:cNvSpPr>
            <a:spLocks noGrp="1"/>
          </p:cNvSpPr>
          <p:nvPr>
            <p:ph type="body" sz="quarter" idx="14"/>
          </p:nvPr>
        </p:nvSpPr>
        <p:spPr>
          <a:xfrm>
            <a:off x="3500145" y="2651027"/>
            <a:ext cx="2152640" cy="544288"/>
          </a:xfrm>
          <a:prstGeom prst="rect">
            <a:avLst/>
          </a:prstGeom>
        </p:spPr>
        <p:txBody>
          <a:bodyPr anchor="ctr"/>
          <a:lstStyle>
            <a:lvl1pPr marL="0" indent="0" algn="ctr">
              <a:buNone/>
              <a:defRPr sz="1050" b="1">
                <a:solidFill>
                  <a:schemeClr val="bg1"/>
                </a:solidFill>
                <a:latin typeface="+mn-lt"/>
              </a:defRPr>
            </a:lvl1pPr>
          </a:lstStyle>
          <a:p>
            <a:pPr lvl="0"/>
            <a:endParaRPr lang="en-US"/>
          </a:p>
        </p:txBody>
      </p:sp>
      <p:sp>
        <p:nvSpPr>
          <p:cNvPr id="19" name="Text Placeholder 4">
            <a:extLst>
              <a:ext uri="{FF2B5EF4-FFF2-40B4-BE49-F238E27FC236}">
                <a16:creationId xmlns:a16="http://schemas.microsoft.com/office/drawing/2014/main" id="{DB153F79-ED92-48DC-91FB-99C343144769}"/>
              </a:ext>
            </a:extLst>
          </p:cNvPr>
          <p:cNvSpPr>
            <a:spLocks noGrp="1"/>
          </p:cNvSpPr>
          <p:nvPr>
            <p:ph type="body" sz="quarter" idx="15"/>
          </p:nvPr>
        </p:nvSpPr>
        <p:spPr>
          <a:xfrm>
            <a:off x="2752310" y="3527388"/>
            <a:ext cx="3648311" cy="544288"/>
          </a:xfrm>
          <a:prstGeom prst="rect">
            <a:avLst/>
          </a:prstGeom>
        </p:spPr>
        <p:txBody>
          <a:bodyPr anchor="ctr"/>
          <a:lstStyle>
            <a:lvl1pPr marL="0" indent="0" algn="ctr">
              <a:buNone/>
              <a:defRPr sz="1050" b="1">
                <a:solidFill>
                  <a:schemeClr val="bg1"/>
                </a:solidFill>
                <a:latin typeface="+mn-lt"/>
              </a:defRPr>
            </a:lvl1pPr>
          </a:lstStyle>
          <a:p>
            <a:pPr lvl="0"/>
            <a:endParaRPr lang="en-US"/>
          </a:p>
        </p:txBody>
      </p:sp>
      <p:sp>
        <p:nvSpPr>
          <p:cNvPr id="13" name="Text Placeholder 14">
            <a:extLst>
              <a:ext uri="{FF2B5EF4-FFF2-40B4-BE49-F238E27FC236}">
                <a16:creationId xmlns:a16="http://schemas.microsoft.com/office/drawing/2014/main" id="{9BBA021D-74E4-4C6D-9936-764C9EF71B7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6" name="Text Placeholder 7">
            <a:extLst>
              <a:ext uri="{FF2B5EF4-FFF2-40B4-BE49-F238E27FC236}">
                <a16:creationId xmlns:a16="http://schemas.microsoft.com/office/drawing/2014/main" id="{F435007C-4D28-4E5E-9B6C-DBA98BA628F0}"/>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11" name="Title 1">
            <a:extLst>
              <a:ext uri="{FF2B5EF4-FFF2-40B4-BE49-F238E27FC236}">
                <a16:creationId xmlns:a16="http://schemas.microsoft.com/office/drawing/2014/main" id="{699F68E9-DBC1-43BA-90C7-E09934B8FCE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147407528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2A725D3-68FA-491A-98C4-E8796FB99726}"/>
              </a:ext>
            </a:extLst>
          </p:cNvPr>
          <p:cNvSpPr/>
          <p:nvPr userDrawn="1"/>
        </p:nvSpPr>
        <p:spPr>
          <a:xfrm>
            <a:off x="2889711" y="2208600"/>
            <a:ext cx="1410788" cy="1410788"/>
          </a:xfrm>
          <a:prstGeom prst="ellipse">
            <a:avLst/>
          </a:prstGeom>
          <a:solidFill>
            <a:schemeClr val="accent4"/>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sz="3750"/>
          </a:p>
        </p:txBody>
      </p:sp>
      <p:sp>
        <p:nvSpPr>
          <p:cNvPr id="11" name="Oval 10">
            <a:extLst>
              <a:ext uri="{FF2B5EF4-FFF2-40B4-BE49-F238E27FC236}">
                <a16:creationId xmlns:a16="http://schemas.microsoft.com/office/drawing/2014/main" id="{2B52771F-9A79-4B62-941E-BB368889CAA2}"/>
              </a:ext>
            </a:extLst>
          </p:cNvPr>
          <p:cNvSpPr/>
          <p:nvPr userDrawn="1"/>
        </p:nvSpPr>
        <p:spPr>
          <a:xfrm>
            <a:off x="4843502" y="2208600"/>
            <a:ext cx="1410788" cy="1410788"/>
          </a:xfrm>
          <a:prstGeom prst="ellipse">
            <a:avLst/>
          </a:prstGeom>
          <a:solidFill>
            <a:srgbClr val="232D4B">
              <a:alpha val="9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sz="3750"/>
          </a:p>
        </p:txBody>
      </p:sp>
      <p:sp>
        <p:nvSpPr>
          <p:cNvPr id="13" name="Oval 12">
            <a:extLst>
              <a:ext uri="{FF2B5EF4-FFF2-40B4-BE49-F238E27FC236}">
                <a16:creationId xmlns:a16="http://schemas.microsoft.com/office/drawing/2014/main" id="{B9AE001B-1EDA-4386-8A35-1DDDA4E7C19B}"/>
              </a:ext>
            </a:extLst>
          </p:cNvPr>
          <p:cNvSpPr/>
          <p:nvPr userDrawn="1"/>
        </p:nvSpPr>
        <p:spPr>
          <a:xfrm>
            <a:off x="3866607" y="2941464"/>
            <a:ext cx="1410788" cy="1410788"/>
          </a:xfrm>
          <a:prstGeom prst="ellipse">
            <a:avLst/>
          </a:prstGeom>
          <a:solidFill>
            <a:schemeClr val="accent3">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sz="3750"/>
          </a:p>
        </p:txBody>
      </p:sp>
      <p:sp>
        <p:nvSpPr>
          <p:cNvPr id="16" name="Oval 15">
            <a:extLst>
              <a:ext uri="{FF2B5EF4-FFF2-40B4-BE49-F238E27FC236}">
                <a16:creationId xmlns:a16="http://schemas.microsoft.com/office/drawing/2014/main" id="{E9B8175B-2811-406E-8F31-8E4CEE9DE3ED}"/>
              </a:ext>
            </a:extLst>
          </p:cNvPr>
          <p:cNvSpPr/>
          <p:nvPr userDrawn="1"/>
        </p:nvSpPr>
        <p:spPr>
          <a:xfrm>
            <a:off x="3866607" y="1475735"/>
            <a:ext cx="1410788" cy="1410788"/>
          </a:xfrm>
          <a:prstGeom prst="ellipse">
            <a:avLst/>
          </a:prstGeom>
          <a:solidFill>
            <a:schemeClr val="accent6">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GB" sz="3750">
              <a:latin typeface="+mn-lt"/>
            </a:endParaRPr>
          </a:p>
        </p:txBody>
      </p:sp>
      <p:sp>
        <p:nvSpPr>
          <p:cNvPr id="20" name="Oval 19">
            <a:extLst>
              <a:ext uri="{FF2B5EF4-FFF2-40B4-BE49-F238E27FC236}">
                <a16:creationId xmlns:a16="http://schemas.microsoft.com/office/drawing/2014/main" id="{76AE90D1-6E48-4889-977A-59841FC33F0C}"/>
              </a:ext>
            </a:extLst>
          </p:cNvPr>
          <p:cNvSpPr/>
          <p:nvPr/>
        </p:nvSpPr>
        <p:spPr>
          <a:xfrm>
            <a:off x="4088680" y="2410767"/>
            <a:ext cx="966641" cy="966639"/>
          </a:xfrm>
          <a:prstGeom prst="ellipse">
            <a:avLst/>
          </a:prstGeom>
          <a:solidFill>
            <a:schemeClr val="accent1"/>
          </a:solidFill>
          <a:ln>
            <a:prstDash val="sys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sz="3750"/>
          </a:p>
        </p:txBody>
      </p:sp>
      <p:sp>
        <p:nvSpPr>
          <p:cNvPr id="21" name="Oval 4">
            <a:extLst>
              <a:ext uri="{FF2B5EF4-FFF2-40B4-BE49-F238E27FC236}">
                <a16:creationId xmlns:a16="http://schemas.microsoft.com/office/drawing/2014/main" id="{99D03806-1089-4550-BABA-9EB2CA15ED9D}"/>
              </a:ext>
            </a:extLst>
          </p:cNvPr>
          <p:cNvSpPr/>
          <p:nvPr/>
        </p:nvSpPr>
        <p:spPr>
          <a:xfrm>
            <a:off x="4156562" y="2502878"/>
            <a:ext cx="371785" cy="743569"/>
          </a:xfrm>
          <a:prstGeom prst="rect">
            <a:avLst/>
          </a:prstGeom>
          <a:ln>
            <a:prstDash val="sysDash"/>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366713">
              <a:lnSpc>
                <a:spcPct val="90000"/>
              </a:lnSpc>
              <a:spcBef>
                <a:spcPct val="0"/>
              </a:spcBef>
              <a:spcAft>
                <a:spcPct val="35000"/>
              </a:spcAft>
            </a:pPr>
            <a:r>
              <a:rPr lang="en-US" sz="825" kern="1200">
                <a:latin typeface="+mn-lt"/>
              </a:rPr>
              <a:t>       </a:t>
            </a:r>
          </a:p>
        </p:txBody>
      </p:sp>
      <p:sp>
        <p:nvSpPr>
          <p:cNvPr id="23" name="Text Placeholder 25">
            <a:extLst>
              <a:ext uri="{FF2B5EF4-FFF2-40B4-BE49-F238E27FC236}">
                <a16:creationId xmlns:a16="http://schemas.microsoft.com/office/drawing/2014/main" id="{50DDFADD-526E-4FA8-A247-7D797190F13D}"/>
              </a:ext>
            </a:extLst>
          </p:cNvPr>
          <p:cNvSpPr>
            <a:spLocks noGrp="1"/>
          </p:cNvSpPr>
          <p:nvPr userDrawn="1">
            <p:ph type="body" sz="quarter" idx="13" hasCustomPrompt="1"/>
          </p:nvPr>
        </p:nvSpPr>
        <p:spPr>
          <a:xfrm>
            <a:off x="4013259" y="1869491"/>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a:t>Click to add text</a:t>
            </a:r>
          </a:p>
        </p:txBody>
      </p:sp>
      <p:sp>
        <p:nvSpPr>
          <p:cNvPr id="26" name="Text Placeholder 31">
            <a:extLst>
              <a:ext uri="{FF2B5EF4-FFF2-40B4-BE49-F238E27FC236}">
                <a16:creationId xmlns:a16="http://schemas.microsoft.com/office/drawing/2014/main" id="{5C31FEF3-AABA-4F16-9070-E492B9E7474F}"/>
              </a:ext>
            </a:extLst>
          </p:cNvPr>
          <p:cNvSpPr>
            <a:spLocks noGrp="1"/>
          </p:cNvSpPr>
          <p:nvPr userDrawn="1">
            <p:ph type="body" sz="quarter" idx="16" hasCustomPrompt="1"/>
          </p:nvPr>
        </p:nvSpPr>
        <p:spPr>
          <a:xfrm>
            <a:off x="4114849" y="2729519"/>
            <a:ext cx="914304" cy="329135"/>
          </a:xfrm>
          <a:prstGeom prst="rect">
            <a:avLst/>
          </a:prstGeom>
        </p:spPr>
        <p:txBody>
          <a:bodyPr lIns="0" tIns="0" rIns="0" bIns="0" anchor="ctr"/>
          <a:lstStyle>
            <a:lvl1pPr marL="0" indent="0" algn="ctr">
              <a:lnSpc>
                <a:spcPct val="100000"/>
              </a:lnSpc>
              <a:spcBef>
                <a:spcPts val="0"/>
              </a:spcBef>
              <a:buNone/>
              <a:defRPr sz="1350" b="1" cap="all" baseline="0">
                <a:solidFill>
                  <a:schemeClr val="bg1"/>
                </a:solidFill>
                <a:latin typeface="+mn-lt"/>
              </a:defRPr>
            </a:lvl1pPr>
            <a:lvl2pPr>
              <a:defRPr sz="1350"/>
            </a:lvl2pPr>
            <a:lvl3pPr>
              <a:defRPr sz="1350"/>
            </a:lvl3pPr>
            <a:lvl4pPr>
              <a:defRPr sz="1350"/>
            </a:lvl4pPr>
            <a:lvl5pPr>
              <a:defRPr sz="1350"/>
            </a:lvl5pPr>
          </a:lstStyle>
          <a:p>
            <a:pPr lvl="0"/>
            <a:r>
              <a:rPr lang="en-US"/>
              <a:t>EDIT TEXT</a:t>
            </a:r>
          </a:p>
        </p:txBody>
      </p:sp>
      <p:sp>
        <p:nvSpPr>
          <p:cNvPr id="27" name="Text Placeholder 25">
            <a:extLst>
              <a:ext uri="{FF2B5EF4-FFF2-40B4-BE49-F238E27FC236}">
                <a16:creationId xmlns:a16="http://schemas.microsoft.com/office/drawing/2014/main" id="{CD686EF8-DE8E-4535-9A77-2E52F547DA30}"/>
              </a:ext>
            </a:extLst>
          </p:cNvPr>
          <p:cNvSpPr>
            <a:spLocks noGrp="1"/>
          </p:cNvSpPr>
          <p:nvPr>
            <p:ph type="body" sz="quarter" idx="17" hasCustomPrompt="1"/>
          </p:nvPr>
        </p:nvSpPr>
        <p:spPr>
          <a:xfrm>
            <a:off x="5081489" y="2735924"/>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a:t>Click to add text</a:t>
            </a:r>
          </a:p>
        </p:txBody>
      </p:sp>
      <p:sp>
        <p:nvSpPr>
          <p:cNvPr id="28" name="Text Placeholder 25">
            <a:extLst>
              <a:ext uri="{FF2B5EF4-FFF2-40B4-BE49-F238E27FC236}">
                <a16:creationId xmlns:a16="http://schemas.microsoft.com/office/drawing/2014/main" id="{71F37308-A632-4381-BBE8-68B11C163BC0}"/>
              </a:ext>
            </a:extLst>
          </p:cNvPr>
          <p:cNvSpPr>
            <a:spLocks noGrp="1"/>
          </p:cNvSpPr>
          <p:nvPr>
            <p:ph type="body" sz="quarter" idx="18" hasCustomPrompt="1"/>
          </p:nvPr>
        </p:nvSpPr>
        <p:spPr>
          <a:xfrm>
            <a:off x="2971197" y="2729146"/>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a:t>Click to add text</a:t>
            </a:r>
          </a:p>
        </p:txBody>
      </p:sp>
      <p:sp>
        <p:nvSpPr>
          <p:cNvPr id="29" name="Text Placeholder 25">
            <a:extLst>
              <a:ext uri="{FF2B5EF4-FFF2-40B4-BE49-F238E27FC236}">
                <a16:creationId xmlns:a16="http://schemas.microsoft.com/office/drawing/2014/main" id="{2F0C2502-174B-4C13-BAA3-0E0821139A75}"/>
              </a:ext>
            </a:extLst>
          </p:cNvPr>
          <p:cNvSpPr>
            <a:spLocks noGrp="1"/>
          </p:cNvSpPr>
          <p:nvPr>
            <p:ph type="body" sz="quarter" idx="19" hasCustomPrompt="1"/>
          </p:nvPr>
        </p:nvSpPr>
        <p:spPr>
          <a:xfrm>
            <a:off x="4013259" y="3640943"/>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DFD212E6-EC93-485E-BD3E-E19D568BAEF4}"/>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8" name="Text Placeholder 7">
            <a:extLst>
              <a:ext uri="{FF2B5EF4-FFF2-40B4-BE49-F238E27FC236}">
                <a16:creationId xmlns:a16="http://schemas.microsoft.com/office/drawing/2014/main" id="{E0CFC8AA-5428-4F74-87CF-4CB6D015A1B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
        <p:nvSpPr>
          <p:cNvPr id="19" name="Title 1">
            <a:extLst>
              <a:ext uri="{FF2B5EF4-FFF2-40B4-BE49-F238E27FC236}">
                <a16:creationId xmlns:a16="http://schemas.microsoft.com/office/drawing/2014/main" id="{4B4377B7-186F-4DDA-B083-DBE6112DF55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Tree>
    <p:extLst>
      <p:ext uri="{BB962C8B-B14F-4D97-AF65-F5344CB8AC3E}">
        <p14:creationId xmlns:p14="http://schemas.microsoft.com/office/powerpoint/2010/main" val="253952683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8" name="Text Placeholder 5">
            <a:extLst>
              <a:ext uri="{FF2B5EF4-FFF2-40B4-BE49-F238E27FC236}">
                <a16:creationId xmlns:a16="http://schemas.microsoft.com/office/drawing/2014/main" id="{EED3DEFA-1F09-4627-8C1A-4FCC72543CA9}"/>
              </a:ext>
            </a:extLst>
          </p:cNvPr>
          <p:cNvSpPr>
            <a:spLocks noGrp="1"/>
          </p:cNvSpPr>
          <p:nvPr>
            <p:ph type="body" sz="quarter" idx="31" hasCustomPrompt="1"/>
          </p:nvPr>
        </p:nvSpPr>
        <p:spPr>
          <a:xfrm>
            <a:off x="5951730"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a:t>
            </a:r>
          </a:p>
          <a:p>
            <a:pPr lvl="1"/>
            <a:r>
              <a:rPr lang="en-US"/>
              <a:t>Second level</a:t>
            </a:r>
          </a:p>
        </p:txBody>
      </p:sp>
      <p:sp>
        <p:nvSpPr>
          <p:cNvPr id="16" name="Text Placeholder 5">
            <a:extLst>
              <a:ext uri="{FF2B5EF4-FFF2-40B4-BE49-F238E27FC236}">
                <a16:creationId xmlns:a16="http://schemas.microsoft.com/office/drawing/2014/main" id="{62101355-23B2-4624-B4D9-B0558E997CD9}"/>
              </a:ext>
            </a:extLst>
          </p:cNvPr>
          <p:cNvSpPr>
            <a:spLocks noGrp="1"/>
          </p:cNvSpPr>
          <p:nvPr>
            <p:ph type="body" sz="quarter" idx="30" hasCustomPrompt="1"/>
          </p:nvPr>
        </p:nvSpPr>
        <p:spPr>
          <a:xfrm>
            <a:off x="5951730"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a:t>
            </a:r>
          </a:p>
          <a:p>
            <a:pPr lvl="1"/>
            <a:r>
              <a:rPr lang="en-US"/>
              <a:t>Second level</a:t>
            </a:r>
          </a:p>
        </p:txBody>
      </p:sp>
      <p:sp>
        <p:nvSpPr>
          <p:cNvPr id="19" name="Text Placeholder 5">
            <a:extLst>
              <a:ext uri="{FF2B5EF4-FFF2-40B4-BE49-F238E27FC236}">
                <a16:creationId xmlns:a16="http://schemas.microsoft.com/office/drawing/2014/main" id="{EF383ADF-9C58-4AD7-8314-7E7F0A2E20BC}"/>
              </a:ext>
            </a:extLst>
          </p:cNvPr>
          <p:cNvSpPr>
            <a:spLocks noGrp="1"/>
          </p:cNvSpPr>
          <p:nvPr>
            <p:ph type="body" sz="quarter" idx="32" hasCustomPrompt="1"/>
          </p:nvPr>
        </p:nvSpPr>
        <p:spPr>
          <a:xfrm>
            <a:off x="1573969"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a:t>
            </a:r>
          </a:p>
          <a:p>
            <a:pPr lvl="1"/>
            <a:r>
              <a:rPr lang="en-US"/>
              <a:t>Second level</a:t>
            </a:r>
          </a:p>
        </p:txBody>
      </p:sp>
      <p:sp>
        <p:nvSpPr>
          <p:cNvPr id="20" name="Text Placeholder 5">
            <a:extLst>
              <a:ext uri="{FF2B5EF4-FFF2-40B4-BE49-F238E27FC236}">
                <a16:creationId xmlns:a16="http://schemas.microsoft.com/office/drawing/2014/main" id="{178A9A2D-3C84-4B27-9B3F-114D7AC12AB4}"/>
              </a:ext>
            </a:extLst>
          </p:cNvPr>
          <p:cNvSpPr>
            <a:spLocks noGrp="1"/>
          </p:cNvSpPr>
          <p:nvPr>
            <p:ph type="body" sz="quarter" idx="33" hasCustomPrompt="1"/>
          </p:nvPr>
        </p:nvSpPr>
        <p:spPr>
          <a:xfrm>
            <a:off x="1573969"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rgbClr val="232D4B"/>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rgbClr val="232D4B"/>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a:t>First level Bullet</a:t>
            </a:r>
          </a:p>
          <a:p>
            <a:pPr lvl="1"/>
            <a:r>
              <a:rPr lang="en-US"/>
              <a:t>Second level</a:t>
            </a:r>
          </a:p>
        </p:txBody>
      </p:sp>
      <p:sp>
        <p:nvSpPr>
          <p:cNvPr id="15" name="Text Placeholder 42">
            <a:extLst>
              <a:ext uri="{FF2B5EF4-FFF2-40B4-BE49-F238E27FC236}">
                <a16:creationId xmlns:a16="http://schemas.microsoft.com/office/drawing/2014/main" id="{680BF721-DE48-4EC3-AFCA-A3E0F2456AB4}"/>
              </a:ext>
            </a:extLst>
          </p:cNvPr>
          <p:cNvSpPr>
            <a:spLocks noGrp="1"/>
          </p:cNvSpPr>
          <p:nvPr>
            <p:ph type="body" sz="quarter" idx="15" hasCustomPrompt="1"/>
          </p:nvPr>
        </p:nvSpPr>
        <p:spPr>
          <a:xfrm>
            <a:off x="1573355" y="1512278"/>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232D4B"/>
                </a:solidFill>
                <a:latin typeface="+mj-lt"/>
              </a:defRPr>
            </a:lvl1pPr>
          </a:lstStyle>
          <a:p>
            <a:pPr lvl="0"/>
            <a:r>
              <a:rPr lang="en-US"/>
              <a:t>Name</a:t>
            </a:r>
          </a:p>
        </p:txBody>
      </p:sp>
      <p:sp>
        <p:nvSpPr>
          <p:cNvPr id="22" name="Text Placeholder 42">
            <a:extLst>
              <a:ext uri="{FF2B5EF4-FFF2-40B4-BE49-F238E27FC236}">
                <a16:creationId xmlns:a16="http://schemas.microsoft.com/office/drawing/2014/main" id="{D06874A9-B315-4E8C-A13B-CC9E02E8D812}"/>
              </a:ext>
            </a:extLst>
          </p:cNvPr>
          <p:cNvSpPr>
            <a:spLocks noGrp="1"/>
          </p:cNvSpPr>
          <p:nvPr>
            <p:ph type="body" sz="quarter" idx="21" hasCustomPrompt="1"/>
          </p:nvPr>
        </p:nvSpPr>
        <p:spPr>
          <a:xfrm>
            <a:off x="1573969" y="3266944"/>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232D4B"/>
                </a:solidFill>
                <a:latin typeface="+mj-lt"/>
              </a:defRPr>
            </a:lvl1pPr>
          </a:lstStyle>
          <a:p>
            <a:pPr lvl="0"/>
            <a:r>
              <a:rPr lang="en-US"/>
              <a:t>Name</a:t>
            </a:r>
          </a:p>
        </p:txBody>
      </p:sp>
      <p:sp>
        <p:nvSpPr>
          <p:cNvPr id="31" name="Picture Placeholder 6">
            <a:extLst>
              <a:ext uri="{FF2B5EF4-FFF2-40B4-BE49-F238E27FC236}">
                <a16:creationId xmlns:a16="http://schemas.microsoft.com/office/drawing/2014/main" id="{376A74F3-2FE5-4E4C-8193-E1430E78642F}"/>
              </a:ext>
            </a:extLst>
          </p:cNvPr>
          <p:cNvSpPr>
            <a:spLocks noGrp="1"/>
          </p:cNvSpPr>
          <p:nvPr>
            <p:ph type="pic" sz="quarter" idx="11"/>
          </p:nvPr>
        </p:nvSpPr>
        <p:spPr>
          <a:xfrm>
            <a:off x="35602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2" name="Picture Placeholder 6">
            <a:extLst>
              <a:ext uri="{FF2B5EF4-FFF2-40B4-BE49-F238E27FC236}">
                <a16:creationId xmlns:a16="http://schemas.microsoft.com/office/drawing/2014/main" id="{1EB4CD19-8D63-4D92-9E63-4202C5CC2A38}"/>
              </a:ext>
            </a:extLst>
          </p:cNvPr>
          <p:cNvSpPr>
            <a:spLocks noGrp="1"/>
          </p:cNvSpPr>
          <p:nvPr>
            <p:ph type="pic" sz="quarter" idx="25"/>
          </p:nvPr>
        </p:nvSpPr>
        <p:spPr>
          <a:xfrm>
            <a:off x="473771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3" name="Picture Placeholder 6">
            <a:extLst>
              <a:ext uri="{FF2B5EF4-FFF2-40B4-BE49-F238E27FC236}">
                <a16:creationId xmlns:a16="http://schemas.microsoft.com/office/drawing/2014/main" id="{226059DE-B225-4A5B-BA9F-A88A9AE31D89}"/>
              </a:ext>
            </a:extLst>
          </p:cNvPr>
          <p:cNvSpPr>
            <a:spLocks noGrp="1"/>
          </p:cNvSpPr>
          <p:nvPr>
            <p:ph type="pic" sz="quarter" idx="19"/>
          </p:nvPr>
        </p:nvSpPr>
        <p:spPr>
          <a:xfrm>
            <a:off x="35602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4" name="Picture Placeholder 6">
            <a:extLst>
              <a:ext uri="{FF2B5EF4-FFF2-40B4-BE49-F238E27FC236}">
                <a16:creationId xmlns:a16="http://schemas.microsoft.com/office/drawing/2014/main" id="{36C85B2A-53AE-4FB0-AE7B-1F628A3FD541}"/>
              </a:ext>
            </a:extLst>
          </p:cNvPr>
          <p:cNvSpPr>
            <a:spLocks noGrp="1"/>
          </p:cNvSpPr>
          <p:nvPr>
            <p:ph type="pic" sz="quarter" idx="20"/>
          </p:nvPr>
        </p:nvSpPr>
        <p:spPr>
          <a:xfrm>
            <a:off x="473771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5" name="Text Placeholder 42">
            <a:extLst>
              <a:ext uri="{FF2B5EF4-FFF2-40B4-BE49-F238E27FC236}">
                <a16:creationId xmlns:a16="http://schemas.microsoft.com/office/drawing/2014/main" id="{4D93FF38-B037-490C-846A-3B66BC205089}"/>
              </a:ext>
            </a:extLst>
          </p:cNvPr>
          <p:cNvSpPr>
            <a:spLocks noGrp="1"/>
          </p:cNvSpPr>
          <p:nvPr>
            <p:ph type="body" sz="quarter" idx="26" hasCustomPrompt="1"/>
          </p:nvPr>
        </p:nvSpPr>
        <p:spPr>
          <a:xfrm>
            <a:off x="5952345" y="1508057"/>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232D4B"/>
                </a:solidFill>
                <a:latin typeface="+mj-lt"/>
              </a:defRPr>
            </a:lvl1pPr>
          </a:lstStyle>
          <a:p>
            <a:pPr lvl="0"/>
            <a:r>
              <a:rPr lang="en-US"/>
              <a:t>Name</a:t>
            </a:r>
          </a:p>
        </p:txBody>
      </p:sp>
      <p:sp>
        <p:nvSpPr>
          <p:cNvPr id="37" name="Text Placeholder 42">
            <a:extLst>
              <a:ext uri="{FF2B5EF4-FFF2-40B4-BE49-F238E27FC236}">
                <a16:creationId xmlns:a16="http://schemas.microsoft.com/office/drawing/2014/main" id="{2C6F3BBC-003C-4DBF-A805-08222F1FE674}"/>
              </a:ext>
            </a:extLst>
          </p:cNvPr>
          <p:cNvSpPr>
            <a:spLocks noGrp="1"/>
          </p:cNvSpPr>
          <p:nvPr>
            <p:ph type="body" sz="quarter" idx="28" hasCustomPrompt="1"/>
          </p:nvPr>
        </p:nvSpPr>
        <p:spPr>
          <a:xfrm>
            <a:off x="5952960" y="3262723"/>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232D4B"/>
                </a:solidFill>
                <a:latin typeface="+mj-lt"/>
              </a:defRPr>
            </a:lvl1pPr>
          </a:lstStyle>
          <a:p>
            <a:pPr lvl="0"/>
            <a:r>
              <a:rPr lang="en-US"/>
              <a:t>Name</a:t>
            </a:r>
          </a:p>
        </p:txBody>
      </p:sp>
      <p:sp>
        <p:nvSpPr>
          <p:cNvPr id="39" name="Title 1">
            <a:extLst>
              <a:ext uri="{FF2B5EF4-FFF2-40B4-BE49-F238E27FC236}">
                <a16:creationId xmlns:a16="http://schemas.microsoft.com/office/drawing/2014/main" id="{8329BD31-94AD-42B1-AFF8-D7AA5FED07E1}"/>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21" name="Text Placeholder 14">
            <a:extLst>
              <a:ext uri="{FF2B5EF4-FFF2-40B4-BE49-F238E27FC236}">
                <a16:creationId xmlns:a16="http://schemas.microsoft.com/office/drawing/2014/main" id="{BAA51CAE-7C75-4495-B6AC-C9A74ED17A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23" name="Text Placeholder 7">
            <a:extLst>
              <a:ext uri="{FF2B5EF4-FFF2-40B4-BE49-F238E27FC236}">
                <a16:creationId xmlns:a16="http://schemas.microsoft.com/office/drawing/2014/main" id="{A28CBDBA-BADB-4BCD-B7AF-6836DCEFA750}"/>
              </a:ext>
            </a:extLst>
          </p:cNvPr>
          <p:cNvSpPr>
            <a:spLocks noGrp="1"/>
          </p:cNvSpPr>
          <p:nvPr>
            <p:ph type="body" sz="quarter" idx="37"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48109090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Monitor Mock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C70BB2-BE1D-4517-8000-310072D3FD2F}"/>
              </a:ext>
            </a:extLst>
          </p:cNvPr>
          <p:cNvSpPr>
            <a:spLocks noGrp="1"/>
          </p:cNvSpPr>
          <p:nvPr userDrawn="1">
            <p:ph type="pic" sz="quarter" idx="12"/>
          </p:nvPr>
        </p:nvSpPr>
        <p:spPr>
          <a:xfrm>
            <a:off x="4486275" y="0"/>
            <a:ext cx="4657725" cy="5143500"/>
          </a:xfrm>
          <a:prstGeom prst="rect">
            <a:avLst/>
          </a:prstGeom>
        </p:spPr>
        <p:txBody>
          <a:bodyPr anchor="ctr"/>
          <a:lstStyle>
            <a:lvl1pPr marL="0" indent="0" algn="ctr">
              <a:buNone/>
              <a:defRPr b="1">
                <a:solidFill>
                  <a:schemeClr val="accent1"/>
                </a:solidFill>
              </a:defRPr>
            </a:lvl1pPr>
          </a:lstStyle>
          <a:p>
            <a:endParaRPr lang="en-US"/>
          </a:p>
        </p:txBody>
      </p:sp>
      <p:sp>
        <p:nvSpPr>
          <p:cNvPr id="5" name="Text Placeholder 4">
            <a:extLst>
              <a:ext uri="{FF2B5EF4-FFF2-40B4-BE49-F238E27FC236}">
                <a16:creationId xmlns:a16="http://schemas.microsoft.com/office/drawing/2014/main" id="{B1490A31-DAEA-495C-A258-FC8114380870}"/>
              </a:ext>
            </a:extLst>
          </p:cNvPr>
          <p:cNvSpPr>
            <a:spLocks noGrp="1"/>
          </p:cNvSpPr>
          <p:nvPr userDrawn="1">
            <p:ph type="body" sz="quarter" idx="11" hasCustomPrompt="1"/>
          </p:nvPr>
        </p:nvSpPr>
        <p:spPr>
          <a:xfrm>
            <a:off x="533400" y="1106091"/>
            <a:ext cx="3752850" cy="2931318"/>
          </a:xfrm>
          <a:prstGeom prst="rect">
            <a:avLst/>
          </a:prstGeom>
        </p:spPr>
        <p:txBody>
          <a:bodyPr lIns="0" anchor="ctr"/>
          <a:lstStyle>
            <a:lvl1pPr marL="0" indent="0">
              <a:buNone/>
              <a:defRPr sz="1350">
                <a:solidFill>
                  <a:srgbClr val="232D4B"/>
                </a:solidFill>
              </a:defRPr>
            </a:lvl1pPr>
          </a:lstStyle>
          <a:p>
            <a:pPr lvl="0"/>
            <a:r>
              <a:rPr lang="en-US"/>
              <a:t>Arial Regular 18pt, White</a:t>
            </a:r>
          </a:p>
        </p:txBody>
      </p:sp>
      <p:cxnSp>
        <p:nvCxnSpPr>
          <p:cNvPr id="9" name="Straight Connector 8">
            <a:extLst>
              <a:ext uri="{FF2B5EF4-FFF2-40B4-BE49-F238E27FC236}">
                <a16:creationId xmlns:a16="http://schemas.microsoft.com/office/drawing/2014/main" id="{7330F9EF-26CE-4937-970F-97409730DCA7}"/>
              </a:ext>
            </a:extLst>
          </p:cNvPr>
          <p:cNvCxnSpPr>
            <a:cxnSpLocks/>
          </p:cNvCxnSpPr>
          <p:nvPr userDrawn="1"/>
        </p:nvCxnSpPr>
        <p:spPr>
          <a:xfrm>
            <a:off x="438150" y="1111401"/>
            <a:ext cx="0" cy="29207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86627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3E1309-117A-4C0D-9960-DD6EFD5242B9}"/>
              </a:ext>
            </a:extLst>
          </p:cNvPr>
          <p:cNvGrpSpPr>
            <a:grpSpLocks noChangeAspect="1"/>
          </p:cNvGrpSpPr>
          <p:nvPr userDrawn="1"/>
        </p:nvGrpSpPr>
        <p:grpSpPr>
          <a:xfrm>
            <a:off x="1746657" y="1512522"/>
            <a:ext cx="5650688" cy="2787133"/>
            <a:chOff x="2235200" y="1676289"/>
            <a:chExt cx="8248805" cy="4068623"/>
          </a:xfrm>
          <a:solidFill>
            <a:schemeClr val="bg2"/>
          </a:solidFill>
        </p:grpSpPr>
        <p:sp>
          <p:nvSpPr>
            <p:cNvPr id="18" name="Freeform 107">
              <a:extLst>
                <a:ext uri="{FF2B5EF4-FFF2-40B4-BE49-F238E27FC236}">
                  <a16:creationId xmlns:a16="http://schemas.microsoft.com/office/drawing/2014/main" id="{75B769CA-B1A3-43B3-BDCE-C7D3FFBB3189}"/>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 name="Freeform 126">
              <a:extLst>
                <a:ext uri="{FF2B5EF4-FFF2-40B4-BE49-F238E27FC236}">
                  <a16:creationId xmlns:a16="http://schemas.microsoft.com/office/drawing/2014/main" id="{8EE5CE9B-5D15-43B8-88DC-6A099A30E4F2}"/>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 name="Freeform 158">
              <a:extLst>
                <a:ext uri="{FF2B5EF4-FFF2-40B4-BE49-F238E27FC236}">
                  <a16:creationId xmlns:a16="http://schemas.microsoft.com/office/drawing/2014/main" id="{EE44F834-B905-40E8-9998-901300796D67}"/>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1" name="Freeform 164">
              <a:extLst>
                <a:ext uri="{FF2B5EF4-FFF2-40B4-BE49-F238E27FC236}">
                  <a16:creationId xmlns:a16="http://schemas.microsoft.com/office/drawing/2014/main" id="{EFCA5072-EC6D-4592-AE80-E929E60CA39B}"/>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grpSp>
          <p:nvGrpSpPr>
            <p:cNvPr id="23" name="Group 22">
              <a:extLst>
                <a:ext uri="{FF2B5EF4-FFF2-40B4-BE49-F238E27FC236}">
                  <a16:creationId xmlns:a16="http://schemas.microsoft.com/office/drawing/2014/main" id="{B0713583-83C9-4136-9144-0BF04095C385}"/>
                </a:ext>
              </a:extLst>
            </p:cNvPr>
            <p:cNvGrpSpPr/>
            <p:nvPr userDrawn="1"/>
          </p:nvGrpSpPr>
          <p:grpSpPr>
            <a:xfrm>
              <a:off x="2235200" y="1676289"/>
              <a:ext cx="8248805" cy="4068623"/>
              <a:chOff x="1785409" y="1960529"/>
              <a:chExt cx="6680161" cy="3294909"/>
            </a:xfrm>
            <a:grpFill/>
          </p:grpSpPr>
          <p:sp>
            <p:nvSpPr>
              <p:cNvPr id="25" name="Freeform 5">
                <a:extLst>
                  <a:ext uri="{FF2B5EF4-FFF2-40B4-BE49-F238E27FC236}">
                    <a16:creationId xmlns:a16="http://schemas.microsoft.com/office/drawing/2014/main" id="{D3296002-A23A-4929-9E55-65094FEA330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6" name="Freeform 6">
                <a:extLst>
                  <a:ext uri="{FF2B5EF4-FFF2-40B4-BE49-F238E27FC236}">
                    <a16:creationId xmlns:a16="http://schemas.microsoft.com/office/drawing/2014/main" id="{FED8140A-AAC2-4B22-9F99-9A17B2C835E7}"/>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7" name="Freeform 7">
                <a:extLst>
                  <a:ext uri="{FF2B5EF4-FFF2-40B4-BE49-F238E27FC236}">
                    <a16:creationId xmlns:a16="http://schemas.microsoft.com/office/drawing/2014/main" id="{0F9B09F4-2F2F-4665-8570-6FB7085E2701}"/>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8" name="Freeform 8">
                <a:extLst>
                  <a:ext uri="{FF2B5EF4-FFF2-40B4-BE49-F238E27FC236}">
                    <a16:creationId xmlns:a16="http://schemas.microsoft.com/office/drawing/2014/main" id="{D4F8B16E-FD38-45B9-B1C4-1A0BF4291CB3}"/>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9" name="Freeform 9">
                <a:extLst>
                  <a:ext uri="{FF2B5EF4-FFF2-40B4-BE49-F238E27FC236}">
                    <a16:creationId xmlns:a16="http://schemas.microsoft.com/office/drawing/2014/main" id="{96B3A75F-C34D-41E4-ADAA-D65D451855CD}"/>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30" name="Freeform 10">
                <a:extLst>
                  <a:ext uri="{FF2B5EF4-FFF2-40B4-BE49-F238E27FC236}">
                    <a16:creationId xmlns:a16="http://schemas.microsoft.com/office/drawing/2014/main" id="{FB1D35B2-39E6-49D5-B453-558F9406703C}"/>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39" name="Freeform 11">
                <a:extLst>
                  <a:ext uri="{FF2B5EF4-FFF2-40B4-BE49-F238E27FC236}">
                    <a16:creationId xmlns:a16="http://schemas.microsoft.com/office/drawing/2014/main" id="{CBF925C0-B700-4F8D-8095-508CD8C83232}"/>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0" name="Freeform 12">
                <a:extLst>
                  <a:ext uri="{FF2B5EF4-FFF2-40B4-BE49-F238E27FC236}">
                    <a16:creationId xmlns:a16="http://schemas.microsoft.com/office/drawing/2014/main" id="{B34E234E-D639-4582-BCB4-642188160FF5}"/>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1" name="Freeform 13">
                <a:extLst>
                  <a:ext uri="{FF2B5EF4-FFF2-40B4-BE49-F238E27FC236}">
                    <a16:creationId xmlns:a16="http://schemas.microsoft.com/office/drawing/2014/main" id="{1F219739-C54F-4C6E-B4D5-5EFE43831766}"/>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2" name="Freeform 14">
                <a:extLst>
                  <a:ext uri="{FF2B5EF4-FFF2-40B4-BE49-F238E27FC236}">
                    <a16:creationId xmlns:a16="http://schemas.microsoft.com/office/drawing/2014/main" id="{91C30A60-3319-4E53-BDC7-FBAC517D7131}"/>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3" name="Freeform 15">
                <a:extLst>
                  <a:ext uri="{FF2B5EF4-FFF2-40B4-BE49-F238E27FC236}">
                    <a16:creationId xmlns:a16="http://schemas.microsoft.com/office/drawing/2014/main" id="{CD6D3488-30A7-4104-ACBB-27A4144545B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4" name="Freeform 16">
                <a:extLst>
                  <a:ext uri="{FF2B5EF4-FFF2-40B4-BE49-F238E27FC236}">
                    <a16:creationId xmlns:a16="http://schemas.microsoft.com/office/drawing/2014/main" id="{0FDD3F07-6170-4F79-B3F8-F9AD84AD207A}"/>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5" name="Freeform 17">
                <a:extLst>
                  <a:ext uri="{FF2B5EF4-FFF2-40B4-BE49-F238E27FC236}">
                    <a16:creationId xmlns:a16="http://schemas.microsoft.com/office/drawing/2014/main" id="{FA5CA788-6A14-406D-AD0E-F356AA89A7BA}"/>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6" name="Freeform 18">
                <a:extLst>
                  <a:ext uri="{FF2B5EF4-FFF2-40B4-BE49-F238E27FC236}">
                    <a16:creationId xmlns:a16="http://schemas.microsoft.com/office/drawing/2014/main" id="{E7E4EA15-7677-4509-A8FE-0B58D7AFDF71}"/>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7" name="Freeform 19">
                <a:extLst>
                  <a:ext uri="{FF2B5EF4-FFF2-40B4-BE49-F238E27FC236}">
                    <a16:creationId xmlns:a16="http://schemas.microsoft.com/office/drawing/2014/main" id="{D2E91A33-E42D-4F31-B3BE-6D159C903254}"/>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8" name="Freeform 20">
                <a:extLst>
                  <a:ext uri="{FF2B5EF4-FFF2-40B4-BE49-F238E27FC236}">
                    <a16:creationId xmlns:a16="http://schemas.microsoft.com/office/drawing/2014/main" id="{FB38FE85-1472-428C-8D9F-CA1A698B3E49}"/>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49" name="Freeform 21">
                <a:extLst>
                  <a:ext uri="{FF2B5EF4-FFF2-40B4-BE49-F238E27FC236}">
                    <a16:creationId xmlns:a16="http://schemas.microsoft.com/office/drawing/2014/main" id="{103AE938-39D0-47D1-87B7-7B4C598DE49D}"/>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0" name="Freeform 22">
                <a:extLst>
                  <a:ext uri="{FF2B5EF4-FFF2-40B4-BE49-F238E27FC236}">
                    <a16:creationId xmlns:a16="http://schemas.microsoft.com/office/drawing/2014/main" id="{4F4ADBE4-7A34-40AC-8BF6-83FF2984791A}"/>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1" name="Freeform 23">
                <a:extLst>
                  <a:ext uri="{FF2B5EF4-FFF2-40B4-BE49-F238E27FC236}">
                    <a16:creationId xmlns:a16="http://schemas.microsoft.com/office/drawing/2014/main" id="{F70351F7-1D66-4782-8A36-E71F09634688}"/>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2" name="Freeform 24">
                <a:extLst>
                  <a:ext uri="{FF2B5EF4-FFF2-40B4-BE49-F238E27FC236}">
                    <a16:creationId xmlns:a16="http://schemas.microsoft.com/office/drawing/2014/main" id="{33581E5B-E370-4D61-941F-71A2E52A2804}"/>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3" name="Freeform 25">
                <a:extLst>
                  <a:ext uri="{FF2B5EF4-FFF2-40B4-BE49-F238E27FC236}">
                    <a16:creationId xmlns:a16="http://schemas.microsoft.com/office/drawing/2014/main" id="{3C45B1B2-ACE5-441F-82F5-46FA213707A8}"/>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4" name="Freeform 26">
                <a:extLst>
                  <a:ext uri="{FF2B5EF4-FFF2-40B4-BE49-F238E27FC236}">
                    <a16:creationId xmlns:a16="http://schemas.microsoft.com/office/drawing/2014/main" id="{9C9E96F7-D2DB-4848-A4C3-60BE566987CA}"/>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5" name="Freeform 27">
                <a:extLst>
                  <a:ext uri="{FF2B5EF4-FFF2-40B4-BE49-F238E27FC236}">
                    <a16:creationId xmlns:a16="http://schemas.microsoft.com/office/drawing/2014/main" id="{773B0BD8-57F1-4B19-81C1-A342BA4F6217}"/>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6" name="Freeform 28">
                <a:extLst>
                  <a:ext uri="{FF2B5EF4-FFF2-40B4-BE49-F238E27FC236}">
                    <a16:creationId xmlns:a16="http://schemas.microsoft.com/office/drawing/2014/main" id="{2DFA8D16-9238-4E83-A49E-35DF74EC1E5D}"/>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7" name="Freeform 29">
                <a:extLst>
                  <a:ext uri="{FF2B5EF4-FFF2-40B4-BE49-F238E27FC236}">
                    <a16:creationId xmlns:a16="http://schemas.microsoft.com/office/drawing/2014/main" id="{3E531247-02D1-4CA3-99A1-4AE7D02D53E0}"/>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8" name="Freeform 30">
                <a:extLst>
                  <a:ext uri="{FF2B5EF4-FFF2-40B4-BE49-F238E27FC236}">
                    <a16:creationId xmlns:a16="http://schemas.microsoft.com/office/drawing/2014/main" id="{42396486-4D06-409E-8CFD-D69A9DA937AA}"/>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59" name="Freeform 31">
                <a:extLst>
                  <a:ext uri="{FF2B5EF4-FFF2-40B4-BE49-F238E27FC236}">
                    <a16:creationId xmlns:a16="http://schemas.microsoft.com/office/drawing/2014/main" id="{09604288-D42C-4857-BA28-74173FC2D32F}"/>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0" name="Freeform 32">
                <a:extLst>
                  <a:ext uri="{FF2B5EF4-FFF2-40B4-BE49-F238E27FC236}">
                    <a16:creationId xmlns:a16="http://schemas.microsoft.com/office/drawing/2014/main" id="{010410A2-D70D-4FF3-B8BC-12FA02C68C39}"/>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1" name="Freeform 33">
                <a:extLst>
                  <a:ext uri="{FF2B5EF4-FFF2-40B4-BE49-F238E27FC236}">
                    <a16:creationId xmlns:a16="http://schemas.microsoft.com/office/drawing/2014/main" id="{DB9CC3AF-04D6-4558-A7E2-A265166D6B3D}"/>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2" name="Freeform 34">
                <a:extLst>
                  <a:ext uri="{FF2B5EF4-FFF2-40B4-BE49-F238E27FC236}">
                    <a16:creationId xmlns:a16="http://schemas.microsoft.com/office/drawing/2014/main" id="{39C72BDA-0215-472D-A012-C3106BA8B305}"/>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3" name="Freeform 35">
                <a:extLst>
                  <a:ext uri="{FF2B5EF4-FFF2-40B4-BE49-F238E27FC236}">
                    <a16:creationId xmlns:a16="http://schemas.microsoft.com/office/drawing/2014/main" id="{0718D27A-AD1B-4B72-933E-64137AACFEC0}"/>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4" name="Freeform 36">
                <a:extLst>
                  <a:ext uri="{FF2B5EF4-FFF2-40B4-BE49-F238E27FC236}">
                    <a16:creationId xmlns:a16="http://schemas.microsoft.com/office/drawing/2014/main" id="{DAB5F9DE-8BF5-469B-A436-A31846D592A9}"/>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5" name="Freeform 37">
                <a:extLst>
                  <a:ext uri="{FF2B5EF4-FFF2-40B4-BE49-F238E27FC236}">
                    <a16:creationId xmlns:a16="http://schemas.microsoft.com/office/drawing/2014/main" id="{AB627A17-04EE-499D-8BC0-D4DF3C5FC67B}"/>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6" name="Freeform 38">
                <a:extLst>
                  <a:ext uri="{FF2B5EF4-FFF2-40B4-BE49-F238E27FC236}">
                    <a16:creationId xmlns:a16="http://schemas.microsoft.com/office/drawing/2014/main" id="{8344CECB-D3E8-43F5-A3BD-32AC82D7F89C}"/>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7" name="Freeform 39">
                <a:extLst>
                  <a:ext uri="{FF2B5EF4-FFF2-40B4-BE49-F238E27FC236}">
                    <a16:creationId xmlns:a16="http://schemas.microsoft.com/office/drawing/2014/main" id="{66E1376A-B4B3-4685-9A6C-C04A9064F3F4}"/>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8" name="Freeform 40">
                <a:extLst>
                  <a:ext uri="{FF2B5EF4-FFF2-40B4-BE49-F238E27FC236}">
                    <a16:creationId xmlns:a16="http://schemas.microsoft.com/office/drawing/2014/main" id="{20F4D6FE-05D0-49F3-AAC4-99A9A60D432B}"/>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69" name="Freeform 41">
                <a:extLst>
                  <a:ext uri="{FF2B5EF4-FFF2-40B4-BE49-F238E27FC236}">
                    <a16:creationId xmlns:a16="http://schemas.microsoft.com/office/drawing/2014/main" id="{879688A1-7DD6-4013-B2AE-FC5A60E048DB}"/>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0" name="Freeform 42">
                <a:extLst>
                  <a:ext uri="{FF2B5EF4-FFF2-40B4-BE49-F238E27FC236}">
                    <a16:creationId xmlns:a16="http://schemas.microsoft.com/office/drawing/2014/main" id="{62F8FAC2-B223-4C76-864D-351F0E895763}"/>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1" name="Freeform 43">
                <a:extLst>
                  <a:ext uri="{FF2B5EF4-FFF2-40B4-BE49-F238E27FC236}">
                    <a16:creationId xmlns:a16="http://schemas.microsoft.com/office/drawing/2014/main" id="{808D8C37-B876-4375-BD70-8E9EF34D2754}"/>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2" name="Freeform 44">
                <a:extLst>
                  <a:ext uri="{FF2B5EF4-FFF2-40B4-BE49-F238E27FC236}">
                    <a16:creationId xmlns:a16="http://schemas.microsoft.com/office/drawing/2014/main" id="{DA4B656B-1A4B-4E74-83C6-AE84D470D0AA}"/>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3" name="Freeform 45">
                <a:extLst>
                  <a:ext uri="{FF2B5EF4-FFF2-40B4-BE49-F238E27FC236}">
                    <a16:creationId xmlns:a16="http://schemas.microsoft.com/office/drawing/2014/main" id="{1650AC67-2EDE-43CA-A0E8-FF70CA8D28E4}"/>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4" name="Freeform 46">
                <a:extLst>
                  <a:ext uri="{FF2B5EF4-FFF2-40B4-BE49-F238E27FC236}">
                    <a16:creationId xmlns:a16="http://schemas.microsoft.com/office/drawing/2014/main" id="{A0CF96C3-E9EF-4D92-B118-EE90FB2B336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5" name="Freeform 47">
                <a:extLst>
                  <a:ext uri="{FF2B5EF4-FFF2-40B4-BE49-F238E27FC236}">
                    <a16:creationId xmlns:a16="http://schemas.microsoft.com/office/drawing/2014/main" id="{461F8687-EA8B-4389-93CD-6D84D7BABE1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6" name="Freeform 48">
                <a:extLst>
                  <a:ext uri="{FF2B5EF4-FFF2-40B4-BE49-F238E27FC236}">
                    <a16:creationId xmlns:a16="http://schemas.microsoft.com/office/drawing/2014/main" id="{76CA3754-692B-4A82-AD2E-5909FC3C46B6}"/>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7" name="Freeform 49">
                <a:extLst>
                  <a:ext uri="{FF2B5EF4-FFF2-40B4-BE49-F238E27FC236}">
                    <a16:creationId xmlns:a16="http://schemas.microsoft.com/office/drawing/2014/main" id="{3D3A646E-514A-4987-A8C3-E8D36733CDAF}"/>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8" name="Freeform 50">
                <a:extLst>
                  <a:ext uri="{FF2B5EF4-FFF2-40B4-BE49-F238E27FC236}">
                    <a16:creationId xmlns:a16="http://schemas.microsoft.com/office/drawing/2014/main" id="{FFFA6464-E4A4-4677-ABEC-51DAF4363352}"/>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79" name="Freeform 51">
                <a:extLst>
                  <a:ext uri="{FF2B5EF4-FFF2-40B4-BE49-F238E27FC236}">
                    <a16:creationId xmlns:a16="http://schemas.microsoft.com/office/drawing/2014/main" id="{2ED64186-FD6C-4093-BDA2-BEAB38098A3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0" name="Freeform 52">
                <a:extLst>
                  <a:ext uri="{FF2B5EF4-FFF2-40B4-BE49-F238E27FC236}">
                    <a16:creationId xmlns:a16="http://schemas.microsoft.com/office/drawing/2014/main" id="{DB3C8C1E-FC9F-49CD-A077-BC8905FBFEF7}"/>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1" name="Freeform 53">
                <a:extLst>
                  <a:ext uri="{FF2B5EF4-FFF2-40B4-BE49-F238E27FC236}">
                    <a16:creationId xmlns:a16="http://schemas.microsoft.com/office/drawing/2014/main" id="{7DD13C1E-B335-485D-99E3-9023AAD18BE3}"/>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2" name="Freeform 54">
                <a:extLst>
                  <a:ext uri="{FF2B5EF4-FFF2-40B4-BE49-F238E27FC236}">
                    <a16:creationId xmlns:a16="http://schemas.microsoft.com/office/drawing/2014/main" id="{F27FF28E-3D17-44CC-A408-B1802CCD986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3" name="Freeform 55">
                <a:extLst>
                  <a:ext uri="{FF2B5EF4-FFF2-40B4-BE49-F238E27FC236}">
                    <a16:creationId xmlns:a16="http://schemas.microsoft.com/office/drawing/2014/main" id="{9216E07F-B844-425B-A6AC-27CEA554D023}"/>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4" name="Freeform 56">
                <a:extLst>
                  <a:ext uri="{FF2B5EF4-FFF2-40B4-BE49-F238E27FC236}">
                    <a16:creationId xmlns:a16="http://schemas.microsoft.com/office/drawing/2014/main" id="{C2D611B5-FE8A-4AD7-8163-D04F268D09EC}"/>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5" name="Freeform 57">
                <a:extLst>
                  <a:ext uri="{FF2B5EF4-FFF2-40B4-BE49-F238E27FC236}">
                    <a16:creationId xmlns:a16="http://schemas.microsoft.com/office/drawing/2014/main" id="{4545332F-41A5-4948-B6F0-547E31956258}"/>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6" name="Freeform 58">
                <a:extLst>
                  <a:ext uri="{FF2B5EF4-FFF2-40B4-BE49-F238E27FC236}">
                    <a16:creationId xmlns:a16="http://schemas.microsoft.com/office/drawing/2014/main" id="{9986D05E-05AE-442D-A89A-29D7EB8E576E}"/>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7" name="Freeform 59">
                <a:extLst>
                  <a:ext uri="{FF2B5EF4-FFF2-40B4-BE49-F238E27FC236}">
                    <a16:creationId xmlns:a16="http://schemas.microsoft.com/office/drawing/2014/main" id="{965281FD-3016-482D-AAE7-051B9A6AD433}"/>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8" name="Freeform 60">
                <a:extLst>
                  <a:ext uri="{FF2B5EF4-FFF2-40B4-BE49-F238E27FC236}">
                    <a16:creationId xmlns:a16="http://schemas.microsoft.com/office/drawing/2014/main" id="{455D062D-057E-4600-A987-D29130B5597E}"/>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89" name="Freeform 61">
                <a:extLst>
                  <a:ext uri="{FF2B5EF4-FFF2-40B4-BE49-F238E27FC236}">
                    <a16:creationId xmlns:a16="http://schemas.microsoft.com/office/drawing/2014/main" id="{4A8AAB3B-86D0-4860-8E80-AB5134E129C8}"/>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0" name="Freeform 62">
                <a:extLst>
                  <a:ext uri="{FF2B5EF4-FFF2-40B4-BE49-F238E27FC236}">
                    <a16:creationId xmlns:a16="http://schemas.microsoft.com/office/drawing/2014/main" id="{5FCD7370-0FA7-41A2-A83B-D14E59DF452B}"/>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1" name="Freeform 63">
                <a:extLst>
                  <a:ext uri="{FF2B5EF4-FFF2-40B4-BE49-F238E27FC236}">
                    <a16:creationId xmlns:a16="http://schemas.microsoft.com/office/drawing/2014/main" id="{43C5979F-341F-4645-BC01-8302A25503DA}"/>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2" name="Freeform 64">
                <a:extLst>
                  <a:ext uri="{FF2B5EF4-FFF2-40B4-BE49-F238E27FC236}">
                    <a16:creationId xmlns:a16="http://schemas.microsoft.com/office/drawing/2014/main" id="{729B3571-7807-42CF-8784-73555F1465C5}"/>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3" name="Freeform 65">
                <a:extLst>
                  <a:ext uri="{FF2B5EF4-FFF2-40B4-BE49-F238E27FC236}">
                    <a16:creationId xmlns:a16="http://schemas.microsoft.com/office/drawing/2014/main" id="{C34F2873-BDFD-4C4D-AB67-AF767D5951D2}"/>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4" name="Freeform 66">
                <a:extLst>
                  <a:ext uri="{FF2B5EF4-FFF2-40B4-BE49-F238E27FC236}">
                    <a16:creationId xmlns:a16="http://schemas.microsoft.com/office/drawing/2014/main" id="{F88956E0-4BC6-4C59-BBDE-53959937DF12}"/>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5" name="Freeform 67">
                <a:extLst>
                  <a:ext uri="{FF2B5EF4-FFF2-40B4-BE49-F238E27FC236}">
                    <a16:creationId xmlns:a16="http://schemas.microsoft.com/office/drawing/2014/main" id="{C76DDD5C-A587-48E6-8AC8-97521AC5BF90}"/>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6" name="Freeform 68">
                <a:extLst>
                  <a:ext uri="{FF2B5EF4-FFF2-40B4-BE49-F238E27FC236}">
                    <a16:creationId xmlns:a16="http://schemas.microsoft.com/office/drawing/2014/main" id="{614783C4-9365-4E3F-B556-9C22D376AF4E}"/>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7" name="Freeform 69">
                <a:extLst>
                  <a:ext uri="{FF2B5EF4-FFF2-40B4-BE49-F238E27FC236}">
                    <a16:creationId xmlns:a16="http://schemas.microsoft.com/office/drawing/2014/main" id="{FCDDCF65-477E-47F9-ADC0-41DCEF2C1265}"/>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8" name="Freeform 70">
                <a:extLst>
                  <a:ext uri="{FF2B5EF4-FFF2-40B4-BE49-F238E27FC236}">
                    <a16:creationId xmlns:a16="http://schemas.microsoft.com/office/drawing/2014/main" id="{75E5A5C3-A926-487C-B649-1CCB3954B503}"/>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99" name="Freeform 71">
                <a:extLst>
                  <a:ext uri="{FF2B5EF4-FFF2-40B4-BE49-F238E27FC236}">
                    <a16:creationId xmlns:a16="http://schemas.microsoft.com/office/drawing/2014/main" id="{E879E9D2-8851-43B8-A6D9-E854FD2B2B08}"/>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0" name="Freeform 72">
                <a:extLst>
                  <a:ext uri="{FF2B5EF4-FFF2-40B4-BE49-F238E27FC236}">
                    <a16:creationId xmlns:a16="http://schemas.microsoft.com/office/drawing/2014/main" id="{34BF832D-B686-4D28-AB7C-15B5490BEE7E}"/>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1" name="Freeform 73">
                <a:extLst>
                  <a:ext uri="{FF2B5EF4-FFF2-40B4-BE49-F238E27FC236}">
                    <a16:creationId xmlns:a16="http://schemas.microsoft.com/office/drawing/2014/main" id="{9535DD5F-F3A6-4113-8679-A88038B6E503}"/>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2" name="Freeform 74">
                <a:extLst>
                  <a:ext uri="{FF2B5EF4-FFF2-40B4-BE49-F238E27FC236}">
                    <a16:creationId xmlns:a16="http://schemas.microsoft.com/office/drawing/2014/main" id="{D7EC02C0-912F-4C8E-A7D9-4BD099ACD23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3" name="Freeform 75">
                <a:extLst>
                  <a:ext uri="{FF2B5EF4-FFF2-40B4-BE49-F238E27FC236}">
                    <a16:creationId xmlns:a16="http://schemas.microsoft.com/office/drawing/2014/main" id="{980DDFE4-B15E-445B-85CD-1EBBEE597B2A}"/>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4" name="Freeform 76">
                <a:extLst>
                  <a:ext uri="{FF2B5EF4-FFF2-40B4-BE49-F238E27FC236}">
                    <a16:creationId xmlns:a16="http://schemas.microsoft.com/office/drawing/2014/main" id="{5E60AEF0-EDBC-4EC3-AB0F-214C4CA611C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5" name="Freeform 77">
                <a:extLst>
                  <a:ext uri="{FF2B5EF4-FFF2-40B4-BE49-F238E27FC236}">
                    <a16:creationId xmlns:a16="http://schemas.microsoft.com/office/drawing/2014/main" id="{E5B51A1A-F878-45C6-9724-8E834194D9AD}"/>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6" name="Freeform 78">
                <a:extLst>
                  <a:ext uri="{FF2B5EF4-FFF2-40B4-BE49-F238E27FC236}">
                    <a16:creationId xmlns:a16="http://schemas.microsoft.com/office/drawing/2014/main" id="{BCBD1127-67B1-43A2-9B74-D4B2EFAFF50C}"/>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7" name="Freeform 79">
                <a:extLst>
                  <a:ext uri="{FF2B5EF4-FFF2-40B4-BE49-F238E27FC236}">
                    <a16:creationId xmlns:a16="http://schemas.microsoft.com/office/drawing/2014/main" id="{E8060256-E426-4362-9D58-F748DE3F3FE9}"/>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8" name="Freeform 80">
                <a:extLst>
                  <a:ext uri="{FF2B5EF4-FFF2-40B4-BE49-F238E27FC236}">
                    <a16:creationId xmlns:a16="http://schemas.microsoft.com/office/drawing/2014/main" id="{81302BAC-BDD3-406B-B3F4-19430A292F9D}"/>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09" name="Freeform 81">
                <a:extLst>
                  <a:ext uri="{FF2B5EF4-FFF2-40B4-BE49-F238E27FC236}">
                    <a16:creationId xmlns:a16="http://schemas.microsoft.com/office/drawing/2014/main" id="{2AB420C5-BAC5-4E2D-8DC9-A2E2EEE55040}"/>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0" name="Freeform 82">
                <a:extLst>
                  <a:ext uri="{FF2B5EF4-FFF2-40B4-BE49-F238E27FC236}">
                    <a16:creationId xmlns:a16="http://schemas.microsoft.com/office/drawing/2014/main" id="{A0EDB801-0B7E-4544-A9C5-FEAB75611DEA}"/>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1" name="Freeform 83">
                <a:extLst>
                  <a:ext uri="{FF2B5EF4-FFF2-40B4-BE49-F238E27FC236}">
                    <a16:creationId xmlns:a16="http://schemas.microsoft.com/office/drawing/2014/main" id="{66D09031-F43C-4C93-989A-C0CC57C467D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2" name="Freeform 84">
                <a:extLst>
                  <a:ext uri="{FF2B5EF4-FFF2-40B4-BE49-F238E27FC236}">
                    <a16:creationId xmlns:a16="http://schemas.microsoft.com/office/drawing/2014/main" id="{635EA3DA-03D8-4312-9596-FC03DB58B8E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3" name="Freeform 85">
                <a:extLst>
                  <a:ext uri="{FF2B5EF4-FFF2-40B4-BE49-F238E27FC236}">
                    <a16:creationId xmlns:a16="http://schemas.microsoft.com/office/drawing/2014/main" id="{3B66DA0F-C314-4A6C-92F1-E34701BF2267}"/>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4" name="Freeform 86">
                <a:extLst>
                  <a:ext uri="{FF2B5EF4-FFF2-40B4-BE49-F238E27FC236}">
                    <a16:creationId xmlns:a16="http://schemas.microsoft.com/office/drawing/2014/main" id="{F22A9774-A094-4E6E-AABA-9D87745D22D4}"/>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5" name="Freeform 87">
                <a:extLst>
                  <a:ext uri="{FF2B5EF4-FFF2-40B4-BE49-F238E27FC236}">
                    <a16:creationId xmlns:a16="http://schemas.microsoft.com/office/drawing/2014/main" id="{C7D89AEA-B89E-4E16-9AB8-FD5DA7BAD737}"/>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6" name="Freeform 88">
                <a:extLst>
                  <a:ext uri="{FF2B5EF4-FFF2-40B4-BE49-F238E27FC236}">
                    <a16:creationId xmlns:a16="http://schemas.microsoft.com/office/drawing/2014/main" id="{D1558FCB-EE3B-40FC-A140-3AE8F2370D03}"/>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7" name="Freeform 89">
                <a:extLst>
                  <a:ext uri="{FF2B5EF4-FFF2-40B4-BE49-F238E27FC236}">
                    <a16:creationId xmlns:a16="http://schemas.microsoft.com/office/drawing/2014/main" id="{590BAE44-B945-477E-A357-6553FAC7A7C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8" name="Freeform 90">
                <a:extLst>
                  <a:ext uri="{FF2B5EF4-FFF2-40B4-BE49-F238E27FC236}">
                    <a16:creationId xmlns:a16="http://schemas.microsoft.com/office/drawing/2014/main" id="{7772BAEB-D8EF-41AD-AD4E-0E427ABE0949}"/>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19" name="Freeform 91">
                <a:extLst>
                  <a:ext uri="{FF2B5EF4-FFF2-40B4-BE49-F238E27FC236}">
                    <a16:creationId xmlns:a16="http://schemas.microsoft.com/office/drawing/2014/main" id="{4E7B545B-F0F3-46DA-B077-A0FCA57BD5F9}"/>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0" name="Freeform 92">
                <a:extLst>
                  <a:ext uri="{FF2B5EF4-FFF2-40B4-BE49-F238E27FC236}">
                    <a16:creationId xmlns:a16="http://schemas.microsoft.com/office/drawing/2014/main" id="{C58C0223-442F-4D46-B771-1ABC2D10223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1" name="Freeform 93">
                <a:extLst>
                  <a:ext uri="{FF2B5EF4-FFF2-40B4-BE49-F238E27FC236}">
                    <a16:creationId xmlns:a16="http://schemas.microsoft.com/office/drawing/2014/main" id="{E07B8F9C-30BE-4176-A0F1-3DA9F88B79C0}"/>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2" name="Freeform 94">
                <a:extLst>
                  <a:ext uri="{FF2B5EF4-FFF2-40B4-BE49-F238E27FC236}">
                    <a16:creationId xmlns:a16="http://schemas.microsoft.com/office/drawing/2014/main" id="{90A011FA-6DDE-448A-8FC3-7AD30F57B3AB}"/>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3" name="Freeform 95">
                <a:extLst>
                  <a:ext uri="{FF2B5EF4-FFF2-40B4-BE49-F238E27FC236}">
                    <a16:creationId xmlns:a16="http://schemas.microsoft.com/office/drawing/2014/main" id="{3EAC63D5-1105-4DD3-83E9-0218F98E5D4E}"/>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4" name="Freeform 96">
                <a:extLst>
                  <a:ext uri="{FF2B5EF4-FFF2-40B4-BE49-F238E27FC236}">
                    <a16:creationId xmlns:a16="http://schemas.microsoft.com/office/drawing/2014/main" id="{1A73323B-1813-4200-911E-0DA88C51BF28}"/>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5" name="Freeform 97">
                <a:extLst>
                  <a:ext uri="{FF2B5EF4-FFF2-40B4-BE49-F238E27FC236}">
                    <a16:creationId xmlns:a16="http://schemas.microsoft.com/office/drawing/2014/main" id="{A1E16A30-49C6-4795-95E1-27B6122AA6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6" name="Freeform 98">
                <a:extLst>
                  <a:ext uri="{FF2B5EF4-FFF2-40B4-BE49-F238E27FC236}">
                    <a16:creationId xmlns:a16="http://schemas.microsoft.com/office/drawing/2014/main" id="{0C94DFED-6D47-44B0-9BBB-ED8E342038FE}"/>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7" name="Freeform 99">
                <a:extLst>
                  <a:ext uri="{FF2B5EF4-FFF2-40B4-BE49-F238E27FC236}">
                    <a16:creationId xmlns:a16="http://schemas.microsoft.com/office/drawing/2014/main" id="{5F21D749-6219-4185-8BB7-CA3B31D70AE0}"/>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8" name="Freeform 100">
                <a:extLst>
                  <a:ext uri="{FF2B5EF4-FFF2-40B4-BE49-F238E27FC236}">
                    <a16:creationId xmlns:a16="http://schemas.microsoft.com/office/drawing/2014/main" id="{59FE0E6A-0193-4442-A607-602F4D359103}"/>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29" name="Freeform 101">
                <a:extLst>
                  <a:ext uri="{FF2B5EF4-FFF2-40B4-BE49-F238E27FC236}">
                    <a16:creationId xmlns:a16="http://schemas.microsoft.com/office/drawing/2014/main" id="{BB059A86-4851-4435-AFBE-03D13F488CC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0" name="Freeform 102">
                <a:extLst>
                  <a:ext uri="{FF2B5EF4-FFF2-40B4-BE49-F238E27FC236}">
                    <a16:creationId xmlns:a16="http://schemas.microsoft.com/office/drawing/2014/main" id="{A7ADB567-D85E-47D0-8A32-53CF05ECD395}"/>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1" name="Freeform 103">
                <a:extLst>
                  <a:ext uri="{FF2B5EF4-FFF2-40B4-BE49-F238E27FC236}">
                    <a16:creationId xmlns:a16="http://schemas.microsoft.com/office/drawing/2014/main" id="{11BA8FA8-5CC9-4061-879C-2417453EC4CA}"/>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2" name="Freeform 104">
                <a:extLst>
                  <a:ext uri="{FF2B5EF4-FFF2-40B4-BE49-F238E27FC236}">
                    <a16:creationId xmlns:a16="http://schemas.microsoft.com/office/drawing/2014/main" id="{A9898D0B-9E7A-42A1-B6E2-02C5A722A7D2}"/>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3" name="Freeform 105">
                <a:extLst>
                  <a:ext uri="{FF2B5EF4-FFF2-40B4-BE49-F238E27FC236}">
                    <a16:creationId xmlns:a16="http://schemas.microsoft.com/office/drawing/2014/main" id="{A9F76C44-733C-4368-B5F3-BFFABECCF305}"/>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4" name="Freeform 106">
                <a:extLst>
                  <a:ext uri="{FF2B5EF4-FFF2-40B4-BE49-F238E27FC236}">
                    <a16:creationId xmlns:a16="http://schemas.microsoft.com/office/drawing/2014/main" id="{FF8ED26C-58A8-4544-A811-2AEE3A1DFA26}"/>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5" name="Freeform 108">
                <a:extLst>
                  <a:ext uri="{FF2B5EF4-FFF2-40B4-BE49-F238E27FC236}">
                    <a16:creationId xmlns:a16="http://schemas.microsoft.com/office/drawing/2014/main" id="{2167C2D9-57A8-44DD-9160-CECDD75473C8}"/>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6" name="Freeform 109">
                <a:extLst>
                  <a:ext uri="{FF2B5EF4-FFF2-40B4-BE49-F238E27FC236}">
                    <a16:creationId xmlns:a16="http://schemas.microsoft.com/office/drawing/2014/main" id="{B0CCD97E-FBB9-4BA2-A4C9-F44CA783F34A}"/>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7" name="Freeform 110">
                <a:extLst>
                  <a:ext uri="{FF2B5EF4-FFF2-40B4-BE49-F238E27FC236}">
                    <a16:creationId xmlns:a16="http://schemas.microsoft.com/office/drawing/2014/main" id="{C3CF7DDD-A85A-47E2-B187-75BCC184C22C}"/>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8" name="Freeform 111">
                <a:extLst>
                  <a:ext uri="{FF2B5EF4-FFF2-40B4-BE49-F238E27FC236}">
                    <a16:creationId xmlns:a16="http://schemas.microsoft.com/office/drawing/2014/main" id="{5A3B868B-5E39-47F1-8D20-22558C94FF8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39" name="Freeform 112">
                <a:extLst>
                  <a:ext uri="{FF2B5EF4-FFF2-40B4-BE49-F238E27FC236}">
                    <a16:creationId xmlns:a16="http://schemas.microsoft.com/office/drawing/2014/main" id="{14782A59-9FCB-458F-BFE4-49DEAED5F38C}"/>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0" name="Freeform 113">
                <a:extLst>
                  <a:ext uri="{FF2B5EF4-FFF2-40B4-BE49-F238E27FC236}">
                    <a16:creationId xmlns:a16="http://schemas.microsoft.com/office/drawing/2014/main" id="{0EC28739-BBBE-4AA6-9748-6DE7AE8B764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1" name="Freeform 114">
                <a:extLst>
                  <a:ext uri="{FF2B5EF4-FFF2-40B4-BE49-F238E27FC236}">
                    <a16:creationId xmlns:a16="http://schemas.microsoft.com/office/drawing/2014/main" id="{41448CCB-D666-4097-BA88-39AF415F3F4B}"/>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2" name="Freeform 115">
                <a:extLst>
                  <a:ext uri="{FF2B5EF4-FFF2-40B4-BE49-F238E27FC236}">
                    <a16:creationId xmlns:a16="http://schemas.microsoft.com/office/drawing/2014/main" id="{B7B182F3-77F4-4B29-9E21-465B16668358}"/>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3" name="Freeform 116">
                <a:extLst>
                  <a:ext uri="{FF2B5EF4-FFF2-40B4-BE49-F238E27FC236}">
                    <a16:creationId xmlns:a16="http://schemas.microsoft.com/office/drawing/2014/main" id="{B7E42A2E-CADC-4D53-847D-E2603B62D6DA}"/>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4" name="Freeform 117">
                <a:extLst>
                  <a:ext uri="{FF2B5EF4-FFF2-40B4-BE49-F238E27FC236}">
                    <a16:creationId xmlns:a16="http://schemas.microsoft.com/office/drawing/2014/main" id="{C239C1FA-2BB7-4686-B83D-402FA804C70F}"/>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5" name="Freeform 118">
                <a:extLst>
                  <a:ext uri="{FF2B5EF4-FFF2-40B4-BE49-F238E27FC236}">
                    <a16:creationId xmlns:a16="http://schemas.microsoft.com/office/drawing/2014/main" id="{2F716064-8337-4A5F-B5CB-4A17B3B9E50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6" name="Freeform 119">
                <a:extLst>
                  <a:ext uri="{FF2B5EF4-FFF2-40B4-BE49-F238E27FC236}">
                    <a16:creationId xmlns:a16="http://schemas.microsoft.com/office/drawing/2014/main" id="{5BB7F68A-8FC8-4C34-8ADC-585C0866E522}"/>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7" name="Freeform 120">
                <a:extLst>
                  <a:ext uri="{FF2B5EF4-FFF2-40B4-BE49-F238E27FC236}">
                    <a16:creationId xmlns:a16="http://schemas.microsoft.com/office/drawing/2014/main" id="{D3A769B6-F2F7-4309-AE69-256CD8B9B0F3}"/>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8" name="Freeform 121">
                <a:extLst>
                  <a:ext uri="{FF2B5EF4-FFF2-40B4-BE49-F238E27FC236}">
                    <a16:creationId xmlns:a16="http://schemas.microsoft.com/office/drawing/2014/main" id="{D20E26EF-D345-4F2D-BD1F-411700C014BA}"/>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49" name="Freeform 122">
                <a:extLst>
                  <a:ext uri="{FF2B5EF4-FFF2-40B4-BE49-F238E27FC236}">
                    <a16:creationId xmlns:a16="http://schemas.microsoft.com/office/drawing/2014/main" id="{9F971173-E5A1-4CDA-B4E5-700915534A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0" name="Freeform 123">
                <a:extLst>
                  <a:ext uri="{FF2B5EF4-FFF2-40B4-BE49-F238E27FC236}">
                    <a16:creationId xmlns:a16="http://schemas.microsoft.com/office/drawing/2014/main" id="{AB7D340D-7836-44F9-8927-233B03A5443E}"/>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1" name="Freeform 124">
                <a:extLst>
                  <a:ext uri="{FF2B5EF4-FFF2-40B4-BE49-F238E27FC236}">
                    <a16:creationId xmlns:a16="http://schemas.microsoft.com/office/drawing/2014/main" id="{B3FC93D9-9E68-40B1-B9B6-9676B67A188A}"/>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2" name="Freeform 125">
                <a:extLst>
                  <a:ext uri="{FF2B5EF4-FFF2-40B4-BE49-F238E27FC236}">
                    <a16:creationId xmlns:a16="http://schemas.microsoft.com/office/drawing/2014/main" id="{3615268B-60DD-409D-AFA3-C0ECC44ED45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3" name="Freeform 127">
                <a:extLst>
                  <a:ext uri="{FF2B5EF4-FFF2-40B4-BE49-F238E27FC236}">
                    <a16:creationId xmlns:a16="http://schemas.microsoft.com/office/drawing/2014/main" id="{B854320E-869A-4D3E-A4E5-D216EC37DDB6}"/>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4" name="Freeform 128">
                <a:extLst>
                  <a:ext uri="{FF2B5EF4-FFF2-40B4-BE49-F238E27FC236}">
                    <a16:creationId xmlns:a16="http://schemas.microsoft.com/office/drawing/2014/main" id="{C5756188-8FC8-4C25-848D-E96D6256B4DD}"/>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5" name="Freeform 129">
                <a:extLst>
                  <a:ext uri="{FF2B5EF4-FFF2-40B4-BE49-F238E27FC236}">
                    <a16:creationId xmlns:a16="http://schemas.microsoft.com/office/drawing/2014/main" id="{23E3022C-7389-4858-8D15-FA12CE4EE539}"/>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6" name="Freeform 130">
                <a:extLst>
                  <a:ext uri="{FF2B5EF4-FFF2-40B4-BE49-F238E27FC236}">
                    <a16:creationId xmlns:a16="http://schemas.microsoft.com/office/drawing/2014/main" id="{70A79249-3A58-4E21-99E4-3B6CC8152FB7}"/>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7" name="Freeform 131">
                <a:extLst>
                  <a:ext uri="{FF2B5EF4-FFF2-40B4-BE49-F238E27FC236}">
                    <a16:creationId xmlns:a16="http://schemas.microsoft.com/office/drawing/2014/main" id="{8BBC3B11-E425-46A6-ACD3-342300E3185A}"/>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8" name="Freeform 132">
                <a:extLst>
                  <a:ext uri="{FF2B5EF4-FFF2-40B4-BE49-F238E27FC236}">
                    <a16:creationId xmlns:a16="http://schemas.microsoft.com/office/drawing/2014/main" id="{76557874-C6A4-4D64-BA0F-605130AF8F8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59" name="Freeform 133">
                <a:extLst>
                  <a:ext uri="{FF2B5EF4-FFF2-40B4-BE49-F238E27FC236}">
                    <a16:creationId xmlns:a16="http://schemas.microsoft.com/office/drawing/2014/main" id="{9A7B86E2-5E9B-4427-9EF3-5EC9B138290D}"/>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0" name="Freeform 134">
                <a:extLst>
                  <a:ext uri="{FF2B5EF4-FFF2-40B4-BE49-F238E27FC236}">
                    <a16:creationId xmlns:a16="http://schemas.microsoft.com/office/drawing/2014/main" id="{0EAC33F8-EB65-4B8E-803E-A78A01694A23}"/>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1" name="Freeform 135">
                <a:extLst>
                  <a:ext uri="{FF2B5EF4-FFF2-40B4-BE49-F238E27FC236}">
                    <a16:creationId xmlns:a16="http://schemas.microsoft.com/office/drawing/2014/main" id="{63B85D47-BAA8-4528-9EB7-B18C507388B6}"/>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2" name="Freeform 136">
                <a:extLst>
                  <a:ext uri="{FF2B5EF4-FFF2-40B4-BE49-F238E27FC236}">
                    <a16:creationId xmlns:a16="http://schemas.microsoft.com/office/drawing/2014/main" id="{59B2558C-3635-4BB4-A34F-F911FFC792E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3" name="Freeform 137">
                <a:extLst>
                  <a:ext uri="{FF2B5EF4-FFF2-40B4-BE49-F238E27FC236}">
                    <a16:creationId xmlns:a16="http://schemas.microsoft.com/office/drawing/2014/main" id="{C1073807-0CAA-43F1-BC3F-A273356A7066}"/>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4" name="Freeform 138">
                <a:extLst>
                  <a:ext uri="{FF2B5EF4-FFF2-40B4-BE49-F238E27FC236}">
                    <a16:creationId xmlns:a16="http://schemas.microsoft.com/office/drawing/2014/main" id="{CCFA9354-8D59-4F0E-8C64-D9D529BCA045}"/>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5" name="Freeform 139">
                <a:extLst>
                  <a:ext uri="{FF2B5EF4-FFF2-40B4-BE49-F238E27FC236}">
                    <a16:creationId xmlns:a16="http://schemas.microsoft.com/office/drawing/2014/main" id="{302DE450-F28F-40CE-A152-968E9DE14E6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6" name="Freeform 140">
                <a:extLst>
                  <a:ext uri="{FF2B5EF4-FFF2-40B4-BE49-F238E27FC236}">
                    <a16:creationId xmlns:a16="http://schemas.microsoft.com/office/drawing/2014/main" id="{0163AC0F-A3E5-40A1-BED1-9632663B1CC3}"/>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7" name="Freeform 141">
                <a:extLst>
                  <a:ext uri="{FF2B5EF4-FFF2-40B4-BE49-F238E27FC236}">
                    <a16:creationId xmlns:a16="http://schemas.microsoft.com/office/drawing/2014/main" id="{F7943544-FC11-46BC-80DD-E11842C960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8" name="Freeform 142">
                <a:extLst>
                  <a:ext uri="{FF2B5EF4-FFF2-40B4-BE49-F238E27FC236}">
                    <a16:creationId xmlns:a16="http://schemas.microsoft.com/office/drawing/2014/main" id="{F5BC48B7-BB30-48FE-BC28-665FA18E7BE5}"/>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69" name="Freeform 143">
                <a:extLst>
                  <a:ext uri="{FF2B5EF4-FFF2-40B4-BE49-F238E27FC236}">
                    <a16:creationId xmlns:a16="http://schemas.microsoft.com/office/drawing/2014/main" id="{25F82FD4-DFD3-4D32-8EB0-4011BECF621A}"/>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0" name="Freeform 144">
                <a:extLst>
                  <a:ext uri="{FF2B5EF4-FFF2-40B4-BE49-F238E27FC236}">
                    <a16:creationId xmlns:a16="http://schemas.microsoft.com/office/drawing/2014/main" id="{5594F664-4CF4-476A-8084-85E804846F32}"/>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1" name="Freeform 145">
                <a:extLst>
                  <a:ext uri="{FF2B5EF4-FFF2-40B4-BE49-F238E27FC236}">
                    <a16:creationId xmlns:a16="http://schemas.microsoft.com/office/drawing/2014/main" id="{5B14E583-2E3B-4F7A-8201-9112334AFC6F}"/>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2" name="Freeform 146">
                <a:extLst>
                  <a:ext uri="{FF2B5EF4-FFF2-40B4-BE49-F238E27FC236}">
                    <a16:creationId xmlns:a16="http://schemas.microsoft.com/office/drawing/2014/main" id="{5508BF6F-0602-4D2A-851B-4B6CA0AC7617}"/>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3" name="Freeform 147">
                <a:extLst>
                  <a:ext uri="{FF2B5EF4-FFF2-40B4-BE49-F238E27FC236}">
                    <a16:creationId xmlns:a16="http://schemas.microsoft.com/office/drawing/2014/main" id="{2A869CC9-D00E-4B5B-8618-DAEA0385DB57}"/>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4" name="Freeform 148">
                <a:extLst>
                  <a:ext uri="{FF2B5EF4-FFF2-40B4-BE49-F238E27FC236}">
                    <a16:creationId xmlns:a16="http://schemas.microsoft.com/office/drawing/2014/main" id="{EF1A2267-ECF4-4E34-829B-BCE1C7E46751}"/>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5" name="Freeform 149">
                <a:extLst>
                  <a:ext uri="{FF2B5EF4-FFF2-40B4-BE49-F238E27FC236}">
                    <a16:creationId xmlns:a16="http://schemas.microsoft.com/office/drawing/2014/main" id="{F7177067-8DDA-4E7B-8E9C-3799DC017286}"/>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6" name="Freeform 150">
                <a:extLst>
                  <a:ext uri="{FF2B5EF4-FFF2-40B4-BE49-F238E27FC236}">
                    <a16:creationId xmlns:a16="http://schemas.microsoft.com/office/drawing/2014/main" id="{1A2DE3E3-160F-4073-B39F-222A01FB8F3E}"/>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7" name="Freeform 151">
                <a:extLst>
                  <a:ext uri="{FF2B5EF4-FFF2-40B4-BE49-F238E27FC236}">
                    <a16:creationId xmlns:a16="http://schemas.microsoft.com/office/drawing/2014/main" id="{7474B991-A4E7-4039-8DE1-2EA4AF0F3620}"/>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8" name="Freeform 152">
                <a:extLst>
                  <a:ext uri="{FF2B5EF4-FFF2-40B4-BE49-F238E27FC236}">
                    <a16:creationId xmlns:a16="http://schemas.microsoft.com/office/drawing/2014/main" id="{9897C9DF-D641-44B5-9D22-1A61A64FB2D0}"/>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79" name="Freeform 153">
                <a:extLst>
                  <a:ext uri="{FF2B5EF4-FFF2-40B4-BE49-F238E27FC236}">
                    <a16:creationId xmlns:a16="http://schemas.microsoft.com/office/drawing/2014/main" id="{A917BA7C-83C6-4E64-8F39-964066D9E0BB}"/>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0" name="Freeform 154">
                <a:extLst>
                  <a:ext uri="{FF2B5EF4-FFF2-40B4-BE49-F238E27FC236}">
                    <a16:creationId xmlns:a16="http://schemas.microsoft.com/office/drawing/2014/main" id="{F71D243A-28DC-4C9C-A43E-041EE0ACE0D1}"/>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1" name="Freeform 155">
                <a:extLst>
                  <a:ext uri="{FF2B5EF4-FFF2-40B4-BE49-F238E27FC236}">
                    <a16:creationId xmlns:a16="http://schemas.microsoft.com/office/drawing/2014/main" id="{823FEA9F-83F4-49FA-A6C0-B2543D312620}"/>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2" name="Freeform 156">
                <a:extLst>
                  <a:ext uri="{FF2B5EF4-FFF2-40B4-BE49-F238E27FC236}">
                    <a16:creationId xmlns:a16="http://schemas.microsoft.com/office/drawing/2014/main" id="{8A839DA6-8CED-4834-B2EE-91AC909C3CD8}"/>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3" name="Freeform 157">
                <a:extLst>
                  <a:ext uri="{FF2B5EF4-FFF2-40B4-BE49-F238E27FC236}">
                    <a16:creationId xmlns:a16="http://schemas.microsoft.com/office/drawing/2014/main" id="{10F27B53-5C6F-469E-B826-DD9B028CE8AA}"/>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4" name="Freeform 159">
                <a:extLst>
                  <a:ext uri="{FF2B5EF4-FFF2-40B4-BE49-F238E27FC236}">
                    <a16:creationId xmlns:a16="http://schemas.microsoft.com/office/drawing/2014/main" id="{404A4026-E72C-4EAA-BB8C-4A14F41DBF61}"/>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5" name="Freeform 160">
                <a:extLst>
                  <a:ext uri="{FF2B5EF4-FFF2-40B4-BE49-F238E27FC236}">
                    <a16:creationId xmlns:a16="http://schemas.microsoft.com/office/drawing/2014/main" id="{9AC852EB-EBFE-4184-9CAA-60E6D498F51A}"/>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6" name="Freeform 161">
                <a:extLst>
                  <a:ext uri="{FF2B5EF4-FFF2-40B4-BE49-F238E27FC236}">
                    <a16:creationId xmlns:a16="http://schemas.microsoft.com/office/drawing/2014/main" id="{F899292D-21F9-4AC6-9D5F-393DAB02E25D}"/>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7" name="Freeform 162">
                <a:extLst>
                  <a:ext uri="{FF2B5EF4-FFF2-40B4-BE49-F238E27FC236}">
                    <a16:creationId xmlns:a16="http://schemas.microsoft.com/office/drawing/2014/main" id="{680F6959-8D97-407D-AEDB-48C05885B5C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8" name="Freeform 165">
                <a:extLst>
                  <a:ext uri="{FF2B5EF4-FFF2-40B4-BE49-F238E27FC236}">
                    <a16:creationId xmlns:a16="http://schemas.microsoft.com/office/drawing/2014/main" id="{B9F68CA7-E66E-49E6-8C63-770F3DAB7997}"/>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89" name="Freeform 166">
                <a:extLst>
                  <a:ext uri="{FF2B5EF4-FFF2-40B4-BE49-F238E27FC236}">
                    <a16:creationId xmlns:a16="http://schemas.microsoft.com/office/drawing/2014/main" id="{FD025EF2-49A0-4B68-9F7C-8CCF4E255B51}"/>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0" name="Freeform 167">
                <a:extLst>
                  <a:ext uri="{FF2B5EF4-FFF2-40B4-BE49-F238E27FC236}">
                    <a16:creationId xmlns:a16="http://schemas.microsoft.com/office/drawing/2014/main" id="{F9851692-B9F0-4EFC-83F2-20C3C931D3AF}"/>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1" name="Freeform 168">
                <a:extLst>
                  <a:ext uri="{FF2B5EF4-FFF2-40B4-BE49-F238E27FC236}">
                    <a16:creationId xmlns:a16="http://schemas.microsoft.com/office/drawing/2014/main" id="{BAAEDA3C-A4C4-491D-A7F0-AEA4C16A22F2}"/>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2" name="Freeform 169">
                <a:extLst>
                  <a:ext uri="{FF2B5EF4-FFF2-40B4-BE49-F238E27FC236}">
                    <a16:creationId xmlns:a16="http://schemas.microsoft.com/office/drawing/2014/main" id="{9FDD51BE-88F2-44EF-AEF7-0DFD48BBC7E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3" name="Freeform 170">
                <a:extLst>
                  <a:ext uri="{FF2B5EF4-FFF2-40B4-BE49-F238E27FC236}">
                    <a16:creationId xmlns:a16="http://schemas.microsoft.com/office/drawing/2014/main" id="{2F6B5CFC-2C6B-49DB-9864-8552C9FF319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4" name="Freeform 171">
                <a:extLst>
                  <a:ext uri="{FF2B5EF4-FFF2-40B4-BE49-F238E27FC236}">
                    <a16:creationId xmlns:a16="http://schemas.microsoft.com/office/drawing/2014/main" id="{1CB658FC-AD46-4A1B-A187-48BB1C10FBEF}"/>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5" name="Freeform 172">
                <a:extLst>
                  <a:ext uri="{FF2B5EF4-FFF2-40B4-BE49-F238E27FC236}">
                    <a16:creationId xmlns:a16="http://schemas.microsoft.com/office/drawing/2014/main" id="{83152956-B218-466B-BF05-09EADF498F7C}"/>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6" name="Freeform 173">
                <a:extLst>
                  <a:ext uri="{FF2B5EF4-FFF2-40B4-BE49-F238E27FC236}">
                    <a16:creationId xmlns:a16="http://schemas.microsoft.com/office/drawing/2014/main" id="{645346E5-4B9B-438D-819F-3F099284AB73}"/>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7" name="Freeform 174">
                <a:extLst>
                  <a:ext uri="{FF2B5EF4-FFF2-40B4-BE49-F238E27FC236}">
                    <a16:creationId xmlns:a16="http://schemas.microsoft.com/office/drawing/2014/main" id="{685DE37E-B287-44E9-B7DB-A68D7AEBB5B9}"/>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8" name="Freeform 175">
                <a:extLst>
                  <a:ext uri="{FF2B5EF4-FFF2-40B4-BE49-F238E27FC236}">
                    <a16:creationId xmlns:a16="http://schemas.microsoft.com/office/drawing/2014/main" id="{946F6D49-B9C1-4583-B8D0-865B398C1CC9}"/>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199" name="Freeform 176">
                <a:extLst>
                  <a:ext uri="{FF2B5EF4-FFF2-40B4-BE49-F238E27FC236}">
                    <a16:creationId xmlns:a16="http://schemas.microsoft.com/office/drawing/2014/main" id="{8D15F5C3-DC8F-4789-8080-1105F437E96C}"/>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0" name="Freeform 177">
                <a:extLst>
                  <a:ext uri="{FF2B5EF4-FFF2-40B4-BE49-F238E27FC236}">
                    <a16:creationId xmlns:a16="http://schemas.microsoft.com/office/drawing/2014/main" id="{FB4F6055-8FEC-4DD2-B292-5892B155AC77}"/>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1" name="Freeform 178">
                <a:extLst>
                  <a:ext uri="{FF2B5EF4-FFF2-40B4-BE49-F238E27FC236}">
                    <a16:creationId xmlns:a16="http://schemas.microsoft.com/office/drawing/2014/main" id="{32E9B4A5-EB88-488D-B92A-C95CAF1DF605}"/>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2" name="Freeform 179">
                <a:extLst>
                  <a:ext uri="{FF2B5EF4-FFF2-40B4-BE49-F238E27FC236}">
                    <a16:creationId xmlns:a16="http://schemas.microsoft.com/office/drawing/2014/main" id="{A064AA5A-9778-4DE1-A291-BEB08548DE05}"/>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3" name="Freeform 180">
                <a:extLst>
                  <a:ext uri="{FF2B5EF4-FFF2-40B4-BE49-F238E27FC236}">
                    <a16:creationId xmlns:a16="http://schemas.microsoft.com/office/drawing/2014/main" id="{5A01B7FC-AD3F-4747-87BA-9EACD78D3EB5}"/>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sp>
            <p:nvSpPr>
              <p:cNvPr id="204" name="Freeform 181">
                <a:extLst>
                  <a:ext uri="{FF2B5EF4-FFF2-40B4-BE49-F238E27FC236}">
                    <a16:creationId xmlns:a16="http://schemas.microsoft.com/office/drawing/2014/main" id="{F4224B81-E806-4717-824A-2EF5BF704B18}"/>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750"/>
              </a:p>
            </p:txBody>
          </p:sp>
        </p:grpSp>
      </p:grpSp>
      <p:sp>
        <p:nvSpPr>
          <p:cNvPr id="205" name="Title 1">
            <a:extLst>
              <a:ext uri="{FF2B5EF4-FFF2-40B4-BE49-F238E27FC236}">
                <a16:creationId xmlns:a16="http://schemas.microsoft.com/office/drawing/2014/main" id="{338FA5A1-4C24-431E-9DF9-BB4658958278}"/>
              </a:ext>
            </a:extLst>
          </p:cNvPr>
          <p:cNvSpPr>
            <a:spLocks noGrp="1"/>
          </p:cNvSpPr>
          <p:nvPr>
            <p:ph type="title" hasCustomPrompt="1"/>
          </p:nvPr>
        </p:nvSpPr>
        <p:spPr>
          <a:xfrm>
            <a:off x="360210" y="570656"/>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207" name="Text Placeholder 14">
            <a:extLst>
              <a:ext uri="{FF2B5EF4-FFF2-40B4-BE49-F238E27FC236}">
                <a16:creationId xmlns:a16="http://schemas.microsoft.com/office/drawing/2014/main" id="{38861AA1-9168-48AE-A5FB-20B7874EA14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208" name="Text Placeholder 7">
            <a:extLst>
              <a:ext uri="{FF2B5EF4-FFF2-40B4-BE49-F238E27FC236}">
                <a16:creationId xmlns:a16="http://schemas.microsoft.com/office/drawing/2014/main" id="{76696854-45C2-47ED-AE25-3F7D1112692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134172321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nitor Mock up">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9894B65C-47EE-441D-9C9E-ED3619F60133}"/>
              </a:ext>
            </a:extLst>
          </p:cNvPr>
          <p:cNvGrpSpPr/>
          <p:nvPr userDrawn="1"/>
        </p:nvGrpSpPr>
        <p:grpSpPr>
          <a:xfrm>
            <a:off x="2840019" y="1544463"/>
            <a:ext cx="3463962" cy="2735624"/>
            <a:chOff x="6106507" y="2425967"/>
            <a:chExt cx="4977670" cy="3799599"/>
          </a:xfrm>
        </p:grpSpPr>
        <p:sp>
          <p:nvSpPr>
            <p:cNvPr id="206" name="Rectangle 205">
              <a:extLst>
                <a:ext uri="{FF2B5EF4-FFF2-40B4-BE49-F238E27FC236}">
                  <a16:creationId xmlns:a16="http://schemas.microsoft.com/office/drawing/2014/main" id="{3FE239D1-6C49-458B-92D5-A7CE09DAD943}"/>
                </a:ext>
              </a:extLst>
            </p:cNvPr>
            <p:cNvSpPr/>
            <p:nvPr userDrawn="1"/>
          </p:nvSpPr>
          <p:spPr>
            <a:xfrm>
              <a:off x="6258401" y="2527300"/>
              <a:ext cx="4673883" cy="278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pic>
          <p:nvPicPr>
            <p:cNvPr id="207" name="Picture 206">
              <a:extLst>
                <a:ext uri="{FF2B5EF4-FFF2-40B4-BE49-F238E27FC236}">
                  <a16:creationId xmlns:a16="http://schemas.microsoft.com/office/drawing/2014/main" id="{7C0C09C0-0025-4724-8A73-CBEE48FB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07" y="2425967"/>
              <a:ext cx="4977670" cy="3799599"/>
            </a:xfrm>
            <a:prstGeom prst="rect">
              <a:avLst/>
            </a:prstGeom>
          </p:spPr>
        </p:pic>
      </p:grpSp>
      <p:sp>
        <p:nvSpPr>
          <p:cNvPr id="208" name="Picture Placeholder 6">
            <a:extLst>
              <a:ext uri="{FF2B5EF4-FFF2-40B4-BE49-F238E27FC236}">
                <a16:creationId xmlns:a16="http://schemas.microsoft.com/office/drawing/2014/main" id="{61C90401-B270-4702-8339-84FA77E3B115}"/>
              </a:ext>
            </a:extLst>
          </p:cNvPr>
          <p:cNvSpPr>
            <a:spLocks noGrp="1"/>
          </p:cNvSpPr>
          <p:nvPr>
            <p:ph type="pic" sz="quarter" idx="20" hasCustomPrompt="1"/>
          </p:nvPr>
        </p:nvSpPr>
        <p:spPr>
          <a:xfrm>
            <a:off x="2978962" y="1690571"/>
            <a:ext cx="3186074" cy="1856172"/>
          </a:xfrm>
          <a:prstGeom prst="rect">
            <a:avLst/>
          </a:prstGeom>
          <a:solidFill>
            <a:schemeClr val="bg2"/>
          </a:solidFill>
        </p:spPr>
        <p:txBody>
          <a:bodyPr anchor="ctr"/>
          <a:lstStyle>
            <a:lvl1pPr marL="0" indent="0" algn="ctr">
              <a:lnSpc>
                <a:spcPct val="100000"/>
              </a:lnSpc>
              <a:spcBef>
                <a:spcPts val="0"/>
              </a:spcBef>
              <a:buNone/>
              <a:defRPr sz="1350" b="1">
                <a:solidFill>
                  <a:schemeClr val="accent1"/>
                </a:solidFill>
                <a:latin typeface="+mn-lt"/>
              </a:defRPr>
            </a:lvl1pPr>
          </a:lstStyle>
          <a:p>
            <a:r>
              <a:rPr lang="en-US"/>
              <a:t>Click to add screenshot</a:t>
            </a:r>
          </a:p>
        </p:txBody>
      </p:sp>
      <p:sp>
        <p:nvSpPr>
          <p:cNvPr id="209" name="Title 1">
            <a:extLst>
              <a:ext uri="{FF2B5EF4-FFF2-40B4-BE49-F238E27FC236}">
                <a16:creationId xmlns:a16="http://schemas.microsoft.com/office/drawing/2014/main" id="{039430D7-86EA-45D4-B9D6-5CF1D887A33A}"/>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a:t>TITLE: ARIAL BOLD 32PT, ROTUNDA ORANGE</a:t>
            </a:r>
          </a:p>
        </p:txBody>
      </p:sp>
      <p:sp>
        <p:nvSpPr>
          <p:cNvPr id="9" name="Text Placeholder 14">
            <a:extLst>
              <a:ext uri="{FF2B5EF4-FFF2-40B4-BE49-F238E27FC236}">
                <a16:creationId xmlns:a16="http://schemas.microsoft.com/office/drawing/2014/main" id="{04D1FBFD-9542-457B-B5CC-DB9C95CA016C}"/>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rgbClr val="232D4B"/>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a:t>01 | SECTION HEADER: ARIAL BOLD 14PT, Jefferson Blue</a:t>
            </a:r>
          </a:p>
        </p:txBody>
      </p:sp>
      <p:sp>
        <p:nvSpPr>
          <p:cNvPr id="10" name="Text Placeholder 7">
            <a:extLst>
              <a:ext uri="{FF2B5EF4-FFF2-40B4-BE49-F238E27FC236}">
                <a16:creationId xmlns:a16="http://schemas.microsoft.com/office/drawing/2014/main" id="{A037E049-67B5-43B1-92C1-636F720246C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Footer/Source: Arial 9 </a:t>
            </a:r>
            <a:r>
              <a:rPr lang="en-US" err="1"/>
              <a:t>pt</a:t>
            </a:r>
            <a:r>
              <a:rPr lang="en-US"/>
              <a:t>, Gray</a:t>
            </a:r>
          </a:p>
        </p:txBody>
      </p:sp>
    </p:spTree>
    <p:extLst>
      <p:ext uri="{BB962C8B-B14F-4D97-AF65-F5344CB8AC3E}">
        <p14:creationId xmlns:p14="http://schemas.microsoft.com/office/powerpoint/2010/main" val="309468911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4DF262-3F40-4C59-AD80-63B781EC1CBE}"/>
              </a:ext>
            </a:extLst>
          </p:cNvPr>
          <p:cNvSpPr/>
          <p:nvPr userDrawn="1"/>
        </p:nvSpPr>
        <p:spPr>
          <a:xfrm>
            <a:off x="146304" y="144018"/>
            <a:ext cx="8851392" cy="4855464"/>
          </a:xfrm>
          <a:prstGeom prst="rect">
            <a:avLst/>
          </a:prstGeom>
          <a:solidFill>
            <a:srgbClr val="E77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64" y="143820"/>
            <a:ext cx="8855673" cy="485586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7421" y="4113332"/>
            <a:ext cx="2941535" cy="667248"/>
          </a:xfrm>
          <a:prstGeom prst="rect">
            <a:avLst/>
          </a:prstGeom>
        </p:spPr>
      </p:pic>
      <p:sp>
        <p:nvSpPr>
          <p:cNvPr id="6" name="Title 1"/>
          <p:cNvSpPr>
            <a:spLocks noGrp="1"/>
          </p:cNvSpPr>
          <p:nvPr>
            <p:ph type="title" hasCustomPrompt="1"/>
          </p:nvPr>
        </p:nvSpPr>
        <p:spPr>
          <a:xfrm>
            <a:off x="1091583" y="1753386"/>
            <a:ext cx="6960834" cy="905537"/>
          </a:xfrm>
          <a:prstGeom prst="rect">
            <a:avLst/>
          </a:prstGeom>
        </p:spPr>
        <p:txBody>
          <a:bodyPr anchor="b"/>
          <a:lstStyle>
            <a:lvl1pPr algn="ctr">
              <a:lnSpc>
                <a:spcPct val="100000"/>
              </a:lnSpc>
              <a:defRPr sz="2700" b="1" spc="225" baseline="0">
                <a:solidFill>
                  <a:schemeClr val="bg1"/>
                </a:solidFill>
                <a:latin typeface="+mn-lt"/>
              </a:defRPr>
            </a:lvl1pPr>
          </a:lstStyle>
          <a:p>
            <a:r>
              <a:rPr lang="en-US"/>
              <a:t>ENDING: ARIAL BOLD 36PT, WHITE.</a:t>
            </a:r>
          </a:p>
        </p:txBody>
      </p:sp>
    </p:spTree>
    <p:extLst>
      <p:ext uri="{BB962C8B-B14F-4D97-AF65-F5344CB8AC3E}">
        <p14:creationId xmlns:p14="http://schemas.microsoft.com/office/powerpoint/2010/main" val="141596963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1">
  <p:cSld name="Main point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extLst>
      <p:ext uri="{BB962C8B-B14F-4D97-AF65-F5344CB8AC3E}">
        <p14:creationId xmlns:p14="http://schemas.microsoft.com/office/powerpoint/2010/main" val="2858974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oleObject" Target="../embeddings/oleObject2.bin"/><Relationship Id="rId5" Type="http://schemas.openxmlformats.org/officeDocument/2006/relationships/slideLayout" Target="../slideLayouts/slideLayout1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image" Target="../media/image13.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ags" Target="../tags/tag3.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image" Target="../media/image14.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225E6F-9607-56AB-6AFC-51B6FFD38DDB}"/>
              </a:ext>
            </a:extLst>
          </p:cNvPr>
          <p:cNvGraphicFramePr>
            <a:graphicFrameLocks noChangeAspect="1"/>
          </p:cNvGraphicFramePr>
          <p:nvPr userDrawn="1">
            <p:custDataLst>
              <p:tags r:id="rId15"/>
            </p:custDataLst>
            <p:extLst>
              <p:ext uri="{D42A27DB-BD31-4B8C-83A1-F6EECF244321}">
                <p14:modId xmlns:p14="http://schemas.microsoft.com/office/powerpoint/2010/main" val="3552582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501" imgH="501" progId="TCLayout.ActiveDocument.1">
                  <p:embed/>
                </p:oleObj>
              </mc:Choice>
              <mc:Fallback>
                <p:oleObj name="think-cell Slide" r:id="rId16" imgW="501" imgH="501"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71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52"/>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C89B929-3104-4576-B28D-CA32EAE9C7BB}"/>
              </a:ext>
            </a:extLst>
          </p:cNvPr>
          <p:cNvGraphicFramePr>
            <a:graphicFrameLocks noChangeAspect="1"/>
          </p:cNvGraphicFramePr>
          <p:nvPr userDrawn="1">
            <p:custDataLst>
              <p:tags r:id="rId51"/>
            </p:custDataLst>
            <p:extLst>
              <p:ext uri="{D42A27DB-BD31-4B8C-83A1-F6EECF244321}">
                <p14:modId xmlns:p14="http://schemas.microsoft.com/office/powerpoint/2010/main" val="3335105032"/>
              </p:ext>
            </p:extLst>
          </p:nvPr>
        </p:nvGraphicFramePr>
        <p:xfrm>
          <a:off x="595" y="595"/>
          <a:ext cx="596" cy="596"/>
        </p:xfrm>
        <a:graphic>
          <a:graphicData uri="http://schemas.openxmlformats.org/presentationml/2006/ole">
            <mc:AlternateContent xmlns:mc="http://schemas.openxmlformats.org/markup-compatibility/2006">
              <mc:Choice xmlns:v="urn:schemas-microsoft-com:vml" Requires="v">
                <p:oleObj name="think-cell Slide" r:id="rId53" imgW="503" imgH="503" progId="TCLayout.ActiveDocument.1">
                  <p:embed/>
                </p:oleObj>
              </mc:Choice>
              <mc:Fallback>
                <p:oleObj name="think-cell Slide" r:id="rId53" imgW="503" imgH="503" progId="TCLayout.ActiveDocument.1">
                  <p:embed/>
                  <p:pic>
                    <p:nvPicPr>
                      <p:cNvPr id="5" name="Object 4" hidden="1">
                        <a:extLst>
                          <a:ext uri="{FF2B5EF4-FFF2-40B4-BE49-F238E27FC236}">
                            <a16:creationId xmlns:a16="http://schemas.microsoft.com/office/drawing/2014/main" id="{0C89B929-3104-4576-B28D-CA32EAE9C7BB}"/>
                          </a:ext>
                        </a:extLst>
                      </p:cNvPr>
                      <p:cNvPicPr/>
                      <p:nvPr/>
                    </p:nvPicPr>
                    <p:blipFill>
                      <a:blip r:embed="rId54"/>
                      <a:stretch>
                        <a:fillRect/>
                      </a:stretch>
                    </p:blipFill>
                    <p:spPr>
                      <a:xfrm>
                        <a:off x="595" y="595"/>
                        <a:ext cx="596" cy="596"/>
                      </a:xfrm>
                      <a:prstGeom prst="rect">
                        <a:avLst/>
                      </a:prstGeom>
                    </p:spPr>
                  </p:pic>
                </p:oleObj>
              </mc:Fallback>
            </mc:AlternateContent>
          </a:graphicData>
        </a:graphic>
      </p:graphicFrame>
      <p:sp>
        <p:nvSpPr>
          <p:cNvPr id="2" name="Presentation Title"/>
          <p:cNvSpPr txBox="1">
            <a:spLocks noGrp="1"/>
          </p:cNvSpPr>
          <p:nvPr>
            <p:ph type="title" hasCustomPrompt="1"/>
          </p:nvPr>
        </p:nvSpPr>
        <p:spPr>
          <a:xfrm>
            <a:off x="652090" y="3013496"/>
            <a:ext cx="7217756" cy="10002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hasCustomPrompt="1"/>
          </p:nvPr>
        </p:nvSpPr>
        <p:spPr>
          <a:xfrm>
            <a:off x="450504" y="2708697"/>
            <a:ext cx="8239125" cy="714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rmAutofit/>
          </a:bodyPr>
          <a:lstStyle/>
          <a:p>
            <a:r>
              <a:t>Presentation Subtitle</a:t>
            </a:r>
          </a:p>
          <a:p>
            <a:pPr lvl="1"/>
            <a:endParaRPr/>
          </a:p>
          <a:p>
            <a:pPr lvl="2"/>
            <a:endParaRPr/>
          </a:p>
          <a:p>
            <a:pPr lvl="3"/>
            <a:endParaRPr/>
          </a:p>
          <a:p>
            <a:pPr lvl="4"/>
            <a:endParaRPr/>
          </a:p>
        </p:txBody>
      </p:sp>
    </p:spTree>
    <p:extLst>
      <p:ext uri="{BB962C8B-B14F-4D97-AF65-F5344CB8AC3E}">
        <p14:creationId xmlns:p14="http://schemas.microsoft.com/office/powerpoint/2010/main" val="44173996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Lst>
  <p:transition spd="med"/>
  <p:hf sldNum="0" hdr="0" ftr="0" dt="0"/>
  <p:txStyles>
    <p:titleStyle>
      <a:lvl1pPr marL="0" marR="0" indent="0" algn="l" defTabSz="914377" rtl="0" latinLnBrk="0">
        <a:lnSpc>
          <a:spcPct val="80000"/>
        </a:lnSpc>
        <a:spcBef>
          <a:spcPts val="0"/>
        </a:spcBef>
        <a:spcAft>
          <a:spcPts val="0"/>
        </a:spcAft>
        <a:buClrTx/>
        <a:buSzTx/>
        <a:buFontTx/>
        <a:buNone/>
        <a:tabLst/>
        <a:defRPr sz="5625" b="0" i="0" u="none" strike="noStrike" cap="all" spc="0" baseline="0">
          <a:solidFill>
            <a:srgbClr val="FFFFFF"/>
          </a:solidFill>
          <a:uFillTx/>
          <a:latin typeface="+mj-lt"/>
          <a:ea typeface="+mj-ea"/>
          <a:cs typeface="Times New Roman" panose="02020603050405020304" pitchFamily="18" charset="0"/>
          <a:sym typeface="FranklinGothic URW Ext Comp D Book"/>
        </a:defRPr>
      </a:lvl1pPr>
      <a:lvl2pPr marL="0" marR="0" indent="17145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2pPr>
      <a:lvl3pPr marL="0" marR="0" indent="34290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3pPr>
      <a:lvl4pPr marL="0" marR="0" indent="51435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4pPr>
      <a:lvl5pPr marL="0" marR="0" indent="68580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5pPr>
      <a:lvl6pPr marL="0" marR="0" indent="85725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6pPr>
      <a:lvl7pPr marL="0" marR="0" indent="102870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7pPr>
      <a:lvl8pPr marL="0" marR="0" indent="120015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8pPr>
      <a:lvl9pPr marL="0" marR="0" indent="1371600" algn="l" defTabSz="914377" rtl="0" latinLnBrk="0">
        <a:lnSpc>
          <a:spcPct val="80000"/>
        </a:lnSpc>
        <a:spcBef>
          <a:spcPts val="0"/>
        </a:spcBef>
        <a:spcAft>
          <a:spcPts val="0"/>
        </a:spcAft>
        <a:buClrTx/>
        <a:buSzTx/>
        <a:buFontTx/>
        <a:buNone/>
        <a:tabLst/>
        <a:defRPr sz="5625" b="0" i="0" u="none" strike="noStrike" cap="all" spc="394" baseline="0">
          <a:solidFill>
            <a:srgbClr val="FFFFFF"/>
          </a:solidFill>
          <a:uFillTx/>
          <a:latin typeface="+mj-lt"/>
          <a:ea typeface="+mj-ea"/>
          <a:cs typeface="+mj-cs"/>
          <a:sym typeface="FranklinGothic URW Ext Comp D Book"/>
        </a:defRPr>
      </a:lvl9pPr>
    </p:titleStyle>
    <p:bodyStyle>
      <a:lvl1pPr marL="0" marR="0" indent="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1pPr>
      <a:lvl2pPr marL="0" marR="0" indent="1714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2pPr>
      <a:lvl3pPr marL="0" marR="0" indent="3429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3pPr>
      <a:lvl4pPr marL="0" marR="0" indent="5143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4pPr>
      <a:lvl5pPr marL="0" marR="0" indent="6858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5pPr>
      <a:lvl6pPr marL="0" marR="0" indent="8572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6pPr>
      <a:lvl7pPr marL="0" marR="0" indent="10287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7pPr>
      <a:lvl8pPr marL="0" marR="0" indent="12001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8pPr>
      <a:lvl9pPr marL="0" marR="0" indent="13716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2.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notesSlide" Target="../notesSlides/notesSlide9.xml"/><Relationship Id="rId7" Type="http://schemas.openxmlformats.org/officeDocument/2006/relationships/image" Target="../media/image20.png"/><Relationship Id="rId12" Type="http://schemas.openxmlformats.org/officeDocument/2006/relationships/image" Target="../media/image36.png"/><Relationship Id="rId2" Type="http://schemas.openxmlformats.org/officeDocument/2006/relationships/slideLayout" Target="../slideLayouts/slideLayout9.xml"/><Relationship Id="rId1" Type="http://schemas.openxmlformats.org/officeDocument/2006/relationships/tags" Target="../tags/tag31.xml"/><Relationship Id="rId6" Type="http://schemas.openxmlformats.org/officeDocument/2006/relationships/image" Target="../media/image1.emf"/><Relationship Id="rId11" Type="http://schemas.openxmlformats.org/officeDocument/2006/relationships/image" Target="../media/image35.svg"/><Relationship Id="rId5" Type="http://schemas.openxmlformats.org/officeDocument/2006/relationships/oleObject" Target="../embeddings/oleObject13.bin"/><Relationship Id="rId10" Type="http://schemas.openxmlformats.org/officeDocument/2006/relationships/image" Target="../media/image34.png"/><Relationship Id="rId4" Type="http://schemas.openxmlformats.org/officeDocument/2006/relationships/image" Target="../media/image21.jp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tags" Target="../tags/tag35.xml"/><Relationship Id="rId21" Type="http://schemas.openxmlformats.org/officeDocument/2006/relationships/image" Target="../media/image47.svg"/><Relationship Id="rId7" Type="http://schemas.openxmlformats.org/officeDocument/2006/relationships/notesSlide" Target="../notesSlides/notesSlide11.xml"/><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tags" Target="../tags/tag34.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svg"/><Relationship Id="rId1" Type="http://schemas.openxmlformats.org/officeDocument/2006/relationships/tags" Target="../tags/tag33.xml"/><Relationship Id="rId6" Type="http://schemas.openxmlformats.org/officeDocument/2006/relationships/slideLayout" Target="../slideLayouts/slideLayout9.xml"/><Relationship Id="rId11" Type="http://schemas.openxmlformats.org/officeDocument/2006/relationships/image" Target="../media/image20.png"/><Relationship Id="rId24" Type="http://schemas.openxmlformats.org/officeDocument/2006/relationships/image" Target="../media/image50.png"/><Relationship Id="rId5" Type="http://schemas.openxmlformats.org/officeDocument/2006/relationships/tags" Target="../tags/tag37.xml"/><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10" Type="http://schemas.openxmlformats.org/officeDocument/2006/relationships/image" Target="../media/image1.emf"/><Relationship Id="rId19" Type="http://schemas.openxmlformats.org/officeDocument/2006/relationships/image" Target="../media/image45.svg"/><Relationship Id="rId31" Type="http://schemas.openxmlformats.org/officeDocument/2006/relationships/image" Target="../media/image57.svg"/><Relationship Id="rId4" Type="http://schemas.openxmlformats.org/officeDocument/2006/relationships/tags" Target="../tags/tag36.xml"/><Relationship Id="rId9" Type="http://schemas.openxmlformats.org/officeDocument/2006/relationships/oleObject" Target="../embeddings/oleObject15.bin"/><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2.xml"/><Relationship Id="rId7" Type="http://schemas.openxmlformats.org/officeDocument/2006/relationships/image" Target="../media/image20.png"/><Relationship Id="rId12" Type="http://schemas.openxmlformats.org/officeDocument/2006/relationships/image" Target="../media/image62.png"/><Relationship Id="rId2" Type="http://schemas.openxmlformats.org/officeDocument/2006/relationships/slideLayout" Target="../slideLayouts/slideLayout9.xml"/><Relationship Id="rId1" Type="http://schemas.openxmlformats.org/officeDocument/2006/relationships/tags" Target="../tags/tag38.xml"/><Relationship Id="rId6" Type="http://schemas.openxmlformats.org/officeDocument/2006/relationships/image" Target="../media/image1.emf"/><Relationship Id="rId11" Type="http://schemas.openxmlformats.org/officeDocument/2006/relationships/image" Target="../media/image61.svg"/><Relationship Id="rId5" Type="http://schemas.openxmlformats.org/officeDocument/2006/relationships/oleObject" Target="../embeddings/oleObject16.bin"/><Relationship Id="rId10" Type="http://schemas.openxmlformats.org/officeDocument/2006/relationships/image" Target="../media/image60.png"/><Relationship Id="rId4" Type="http://schemas.openxmlformats.org/officeDocument/2006/relationships/image" Target="../media/image21.jp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3.xml"/><Relationship Id="rId7" Type="http://schemas.openxmlformats.org/officeDocument/2006/relationships/image" Target="../media/image20.png"/><Relationship Id="rId12" Type="http://schemas.openxmlformats.org/officeDocument/2006/relationships/image" Target="../media/image67.svg"/><Relationship Id="rId2" Type="http://schemas.openxmlformats.org/officeDocument/2006/relationships/slideLayout" Target="../slideLayouts/slideLayout9.xml"/><Relationship Id="rId1" Type="http://schemas.openxmlformats.org/officeDocument/2006/relationships/tags" Target="../tags/tag39.xml"/><Relationship Id="rId6" Type="http://schemas.openxmlformats.org/officeDocument/2006/relationships/image" Target="../media/image1.emf"/><Relationship Id="rId11" Type="http://schemas.openxmlformats.org/officeDocument/2006/relationships/image" Target="../media/image66.png"/><Relationship Id="rId5" Type="http://schemas.openxmlformats.org/officeDocument/2006/relationships/oleObject" Target="../embeddings/oleObject17.bin"/><Relationship Id="rId10" Type="http://schemas.openxmlformats.org/officeDocument/2006/relationships/image" Target="../media/image65.svg"/><Relationship Id="rId4" Type="http://schemas.openxmlformats.org/officeDocument/2006/relationships/image" Target="../media/image21.jp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4.xml"/><Relationship Id="rId7" Type="http://schemas.openxmlformats.org/officeDocument/2006/relationships/image" Target="../media/image20.png"/><Relationship Id="rId12" Type="http://schemas.openxmlformats.org/officeDocument/2006/relationships/image" Target="../media/image70.svg"/><Relationship Id="rId2" Type="http://schemas.openxmlformats.org/officeDocument/2006/relationships/slideLayout" Target="../slideLayouts/slideLayout9.xml"/><Relationship Id="rId1" Type="http://schemas.openxmlformats.org/officeDocument/2006/relationships/tags" Target="../tags/tag40.xml"/><Relationship Id="rId6" Type="http://schemas.openxmlformats.org/officeDocument/2006/relationships/image" Target="../media/image1.emf"/><Relationship Id="rId11" Type="http://schemas.openxmlformats.org/officeDocument/2006/relationships/image" Target="../media/image69.png"/><Relationship Id="rId5" Type="http://schemas.openxmlformats.org/officeDocument/2006/relationships/oleObject" Target="../embeddings/oleObject18.bin"/><Relationship Id="rId10" Type="http://schemas.openxmlformats.org/officeDocument/2006/relationships/image" Target="../media/image51.svg"/><Relationship Id="rId4" Type="http://schemas.openxmlformats.org/officeDocument/2006/relationships/image" Target="../media/image21.jp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5.svg"/><Relationship Id="rId3" Type="http://schemas.openxmlformats.org/officeDocument/2006/relationships/slideLayout" Target="../slideLayouts/slideLayout9.xml"/><Relationship Id="rId7" Type="http://schemas.openxmlformats.org/officeDocument/2006/relationships/image" Target="../media/image1.emf"/><Relationship Id="rId12" Type="http://schemas.openxmlformats.org/officeDocument/2006/relationships/image" Target="../media/image74.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oleObject" Target="../embeddings/oleObject19.bin"/><Relationship Id="rId11" Type="http://schemas.openxmlformats.org/officeDocument/2006/relationships/image" Target="../media/image73.svg"/><Relationship Id="rId5" Type="http://schemas.openxmlformats.org/officeDocument/2006/relationships/image" Target="../media/image21.jpg"/><Relationship Id="rId10" Type="http://schemas.openxmlformats.org/officeDocument/2006/relationships/image" Target="../media/image72.png"/><Relationship Id="rId4" Type="http://schemas.openxmlformats.org/officeDocument/2006/relationships/notesSlide" Target="../notesSlides/notesSlide15.xml"/><Relationship Id="rId9" Type="http://schemas.openxmlformats.org/officeDocument/2006/relationships/image" Target="../media/image71.png"/><Relationship Id="rId1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notesSlide" Target="../notesSlides/notesSlide16.xml"/><Relationship Id="rId7" Type="http://schemas.openxmlformats.org/officeDocument/2006/relationships/image" Target="../media/image20.png"/><Relationship Id="rId12" Type="http://schemas.openxmlformats.org/officeDocument/2006/relationships/image" Target="../media/image81.png"/><Relationship Id="rId2" Type="http://schemas.openxmlformats.org/officeDocument/2006/relationships/slideLayout" Target="../slideLayouts/slideLayout9.xml"/><Relationship Id="rId1" Type="http://schemas.openxmlformats.org/officeDocument/2006/relationships/tags" Target="../tags/tag43.xml"/><Relationship Id="rId6" Type="http://schemas.openxmlformats.org/officeDocument/2006/relationships/image" Target="../media/image1.emf"/><Relationship Id="rId11" Type="http://schemas.openxmlformats.org/officeDocument/2006/relationships/image" Target="../media/image80.svg"/><Relationship Id="rId5" Type="http://schemas.openxmlformats.org/officeDocument/2006/relationships/oleObject" Target="../embeddings/oleObject20.bin"/><Relationship Id="rId15" Type="http://schemas.openxmlformats.org/officeDocument/2006/relationships/image" Target="../media/image84.svg"/><Relationship Id="rId10" Type="http://schemas.openxmlformats.org/officeDocument/2006/relationships/image" Target="../media/image79.png"/><Relationship Id="rId4" Type="http://schemas.openxmlformats.org/officeDocument/2006/relationships/image" Target="../media/image21.jpg"/><Relationship Id="rId9" Type="http://schemas.openxmlformats.org/officeDocument/2006/relationships/image" Target="../media/image78.png"/><Relationship Id="rId1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notesSlide" Target="../notesSlides/notesSlide17.xml"/><Relationship Id="rId7" Type="http://schemas.openxmlformats.org/officeDocument/2006/relationships/image" Target="../media/image20.png"/><Relationship Id="rId12" Type="http://schemas.openxmlformats.org/officeDocument/2006/relationships/image" Target="../media/image89.png"/><Relationship Id="rId2" Type="http://schemas.openxmlformats.org/officeDocument/2006/relationships/slideLayout" Target="../slideLayouts/slideLayout9.xml"/><Relationship Id="rId1" Type="http://schemas.openxmlformats.org/officeDocument/2006/relationships/tags" Target="../tags/tag44.xml"/><Relationship Id="rId6" Type="http://schemas.openxmlformats.org/officeDocument/2006/relationships/image" Target="../media/image1.emf"/><Relationship Id="rId11" Type="http://schemas.openxmlformats.org/officeDocument/2006/relationships/image" Target="../media/image88.png"/><Relationship Id="rId5" Type="http://schemas.openxmlformats.org/officeDocument/2006/relationships/oleObject" Target="../embeddings/oleObject21.bin"/><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21.jpg"/><Relationship Id="rId9" Type="http://schemas.openxmlformats.org/officeDocument/2006/relationships/image" Target="../media/image86.pn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oleObject" Target="../embeddings/oleObject22.bin"/><Relationship Id="rId5" Type="http://schemas.openxmlformats.org/officeDocument/2006/relationships/image" Target="../media/image21.jpg"/><Relationship Id="rId10" Type="http://schemas.openxmlformats.org/officeDocument/2006/relationships/image" Target="../media/image94.png"/><Relationship Id="rId4" Type="http://schemas.openxmlformats.org/officeDocument/2006/relationships/notesSlide" Target="../notesSlides/notesSlide18.xml"/><Relationship Id="rId9" Type="http://schemas.openxmlformats.org/officeDocument/2006/relationships/image" Target="../media/image9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21.jpg"/></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notesSlide" Target="../notesSlides/notesSlide19.xml"/><Relationship Id="rId7" Type="http://schemas.openxmlformats.org/officeDocument/2006/relationships/image" Target="../media/image20.png"/><Relationship Id="rId12" Type="http://schemas.openxmlformats.org/officeDocument/2006/relationships/image" Target="../media/image99.svg"/><Relationship Id="rId2" Type="http://schemas.openxmlformats.org/officeDocument/2006/relationships/slideLayout" Target="../slideLayouts/slideLayout9.xml"/><Relationship Id="rId1" Type="http://schemas.openxmlformats.org/officeDocument/2006/relationships/tags" Target="../tags/tag47.xml"/><Relationship Id="rId6" Type="http://schemas.openxmlformats.org/officeDocument/2006/relationships/image" Target="../media/image1.emf"/><Relationship Id="rId11" Type="http://schemas.openxmlformats.org/officeDocument/2006/relationships/image" Target="../media/image98.png"/><Relationship Id="rId5" Type="http://schemas.openxmlformats.org/officeDocument/2006/relationships/oleObject" Target="../embeddings/oleObject23.bin"/><Relationship Id="rId10" Type="http://schemas.openxmlformats.org/officeDocument/2006/relationships/image" Target="../media/image97.svg"/><Relationship Id="rId4" Type="http://schemas.openxmlformats.org/officeDocument/2006/relationships/image" Target="../media/image21.jpg"/><Relationship Id="rId9" Type="http://schemas.openxmlformats.org/officeDocument/2006/relationships/image" Target="../media/image96.png"/><Relationship Id="rId14" Type="http://schemas.openxmlformats.org/officeDocument/2006/relationships/image" Target="../media/image101.sv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oleObject" Target="../embeddings/oleObject24.bin"/><Relationship Id="rId5" Type="http://schemas.openxmlformats.org/officeDocument/2006/relationships/image" Target="../media/image21.jp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oleObject" Target="../embeddings/oleObject26.bin"/><Relationship Id="rId5" Type="http://schemas.openxmlformats.org/officeDocument/2006/relationships/image" Target="../media/image21.jpg"/><Relationship Id="rId10" Type="http://schemas.openxmlformats.org/officeDocument/2006/relationships/image" Target="../media/image103.svg"/><Relationship Id="rId4" Type="http://schemas.openxmlformats.org/officeDocument/2006/relationships/notesSlide" Target="../notesSlides/notesSlide22.xml"/><Relationship Id="rId9" Type="http://schemas.openxmlformats.org/officeDocument/2006/relationships/image" Target="../media/image102.png"/></Relationships>
</file>

<file path=ppt/slides/_rels/slide2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notesSlide" Target="../notesSlides/notesSlide23.xml"/><Relationship Id="rId7" Type="http://schemas.openxmlformats.org/officeDocument/2006/relationships/image" Target="../media/image20.pn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slideLayout" Target="../slideLayouts/slideLayout9.xml"/><Relationship Id="rId16" Type="http://schemas.openxmlformats.org/officeDocument/2006/relationships/image" Target="../media/image112.png"/><Relationship Id="rId1" Type="http://schemas.openxmlformats.org/officeDocument/2006/relationships/tags" Target="../tags/tag53.xml"/><Relationship Id="rId6" Type="http://schemas.openxmlformats.org/officeDocument/2006/relationships/image" Target="../media/image1.emf"/><Relationship Id="rId11" Type="http://schemas.openxmlformats.org/officeDocument/2006/relationships/image" Target="../media/image107.svg"/><Relationship Id="rId5" Type="http://schemas.openxmlformats.org/officeDocument/2006/relationships/oleObject" Target="../embeddings/oleObject27.bin"/><Relationship Id="rId15" Type="http://schemas.openxmlformats.org/officeDocument/2006/relationships/image" Target="../media/image111.svg"/><Relationship Id="rId10" Type="http://schemas.openxmlformats.org/officeDocument/2006/relationships/image" Target="../media/image106.png"/><Relationship Id="rId4" Type="http://schemas.openxmlformats.org/officeDocument/2006/relationships/image" Target="../media/image21.jpg"/><Relationship Id="rId9" Type="http://schemas.openxmlformats.org/officeDocument/2006/relationships/image" Target="../media/image105.sv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notesSlide" Target="../notesSlides/notesSlide24.xml"/><Relationship Id="rId7" Type="http://schemas.openxmlformats.org/officeDocument/2006/relationships/image" Target="../media/image20.png"/><Relationship Id="rId12" Type="http://schemas.openxmlformats.org/officeDocument/2006/relationships/image" Target="../media/image107.svg"/><Relationship Id="rId17" Type="http://schemas.openxmlformats.org/officeDocument/2006/relationships/image" Target="../media/image115.png"/><Relationship Id="rId2" Type="http://schemas.openxmlformats.org/officeDocument/2006/relationships/slideLayout" Target="../slideLayouts/slideLayout9.xml"/><Relationship Id="rId16" Type="http://schemas.openxmlformats.org/officeDocument/2006/relationships/image" Target="../media/image111.svg"/><Relationship Id="rId20" Type="http://schemas.openxmlformats.org/officeDocument/2006/relationships/image" Target="../media/image118.png"/><Relationship Id="rId1" Type="http://schemas.openxmlformats.org/officeDocument/2006/relationships/tags" Target="../tags/tag54.xml"/><Relationship Id="rId6" Type="http://schemas.openxmlformats.org/officeDocument/2006/relationships/image" Target="../media/image1.emf"/><Relationship Id="rId11" Type="http://schemas.openxmlformats.org/officeDocument/2006/relationships/image" Target="../media/image106.png"/><Relationship Id="rId5" Type="http://schemas.openxmlformats.org/officeDocument/2006/relationships/oleObject" Target="../embeddings/oleObject28.bin"/><Relationship Id="rId15" Type="http://schemas.openxmlformats.org/officeDocument/2006/relationships/image" Target="../media/image110.png"/><Relationship Id="rId10" Type="http://schemas.openxmlformats.org/officeDocument/2006/relationships/image" Target="../media/image105.svg"/><Relationship Id="rId19" Type="http://schemas.openxmlformats.org/officeDocument/2006/relationships/image" Target="../media/image117.png"/><Relationship Id="rId4" Type="http://schemas.openxmlformats.org/officeDocument/2006/relationships/image" Target="../media/image21.jpg"/><Relationship Id="rId9" Type="http://schemas.openxmlformats.org/officeDocument/2006/relationships/image" Target="../media/image104.png"/><Relationship Id="rId14" Type="http://schemas.openxmlformats.org/officeDocument/2006/relationships/image" Target="../media/image109.sv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0.png"/><Relationship Id="rId18" Type="http://schemas.openxmlformats.org/officeDocument/2006/relationships/image" Target="../media/image108.png"/><Relationship Id="rId3" Type="http://schemas.openxmlformats.org/officeDocument/2006/relationships/tags" Target="../tags/tag57.xml"/><Relationship Id="rId21" Type="http://schemas.openxmlformats.org/officeDocument/2006/relationships/image" Target="../media/image111.svg"/><Relationship Id="rId7" Type="http://schemas.openxmlformats.org/officeDocument/2006/relationships/tags" Target="../tags/tag61.xml"/><Relationship Id="rId12" Type="http://schemas.openxmlformats.org/officeDocument/2006/relationships/image" Target="../media/image1.emf"/><Relationship Id="rId17" Type="http://schemas.openxmlformats.org/officeDocument/2006/relationships/image" Target="../media/image107.svg"/><Relationship Id="rId25" Type="http://schemas.openxmlformats.org/officeDocument/2006/relationships/image" Target="../media/image120.svg"/><Relationship Id="rId2" Type="http://schemas.openxmlformats.org/officeDocument/2006/relationships/tags" Target="../tags/tag56.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oleObject" Target="../embeddings/oleObject29.bin"/><Relationship Id="rId24" Type="http://schemas.openxmlformats.org/officeDocument/2006/relationships/image" Target="../media/image119.png"/><Relationship Id="rId5" Type="http://schemas.openxmlformats.org/officeDocument/2006/relationships/tags" Target="../tags/tag59.xml"/><Relationship Id="rId15" Type="http://schemas.openxmlformats.org/officeDocument/2006/relationships/image" Target="../media/image105.svg"/><Relationship Id="rId23" Type="http://schemas.openxmlformats.org/officeDocument/2006/relationships/image" Target="../media/image113.svg"/><Relationship Id="rId10" Type="http://schemas.openxmlformats.org/officeDocument/2006/relationships/image" Target="../media/image21.jpg"/><Relationship Id="rId19" Type="http://schemas.openxmlformats.org/officeDocument/2006/relationships/image" Target="../media/image109.svg"/><Relationship Id="rId4" Type="http://schemas.openxmlformats.org/officeDocument/2006/relationships/tags" Target="../tags/tag58.xml"/><Relationship Id="rId9" Type="http://schemas.openxmlformats.org/officeDocument/2006/relationships/notesSlide" Target="../notesSlides/notesSlide25.xml"/><Relationship Id="rId14" Type="http://schemas.openxmlformats.org/officeDocument/2006/relationships/image" Target="../media/image104.png"/><Relationship Id="rId22"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notesSlide" Target="../notesSlides/notesSlide27.xml"/><Relationship Id="rId7" Type="http://schemas.openxmlformats.org/officeDocument/2006/relationships/image" Target="../media/image20.png"/><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slideLayout" Target="../slideLayouts/slideLayout9.xml"/><Relationship Id="rId16" Type="http://schemas.openxmlformats.org/officeDocument/2006/relationships/image" Target="../media/image129.png"/><Relationship Id="rId1" Type="http://schemas.openxmlformats.org/officeDocument/2006/relationships/tags" Target="../tags/tag63.xml"/><Relationship Id="rId6" Type="http://schemas.openxmlformats.org/officeDocument/2006/relationships/image" Target="../media/image1.emf"/><Relationship Id="rId11" Type="http://schemas.openxmlformats.org/officeDocument/2006/relationships/image" Target="../media/image124.svg"/><Relationship Id="rId5" Type="http://schemas.openxmlformats.org/officeDocument/2006/relationships/oleObject" Target="../embeddings/oleObject31.bin"/><Relationship Id="rId15" Type="http://schemas.openxmlformats.org/officeDocument/2006/relationships/image" Target="../media/image128.svg"/><Relationship Id="rId10" Type="http://schemas.openxmlformats.org/officeDocument/2006/relationships/image" Target="../media/image123.png"/><Relationship Id="rId19" Type="http://schemas.openxmlformats.org/officeDocument/2006/relationships/image" Target="../media/image132.svg"/><Relationship Id="rId4" Type="http://schemas.openxmlformats.org/officeDocument/2006/relationships/image" Target="../media/image21.jpg"/><Relationship Id="rId9" Type="http://schemas.openxmlformats.org/officeDocument/2006/relationships/image" Target="../media/image122.svg"/><Relationship Id="rId14" Type="http://schemas.openxmlformats.org/officeDocument/2006/relationships/image" Target="../media/image127.png"/></Relationships>
</file>

<file path=ppt/slides/_rels/slide29.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image" Target="../media/image21.jpg"/><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notesSlide" Target="../notesSlides/notesSlide28.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29" Type="http://schemas.openxmlformats.org/officeDocument/2006/relationships/image" Target="../media/image20.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slideLayout" Target="../slideLayouts/slideLayout9.xml"/><Relationship Id="rId32" Type="http://schemas.openxmlformats.org/officeDocument/2006/relationships/chart" Target="../charts/chart3.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28" Type="http://schemas.openxmlformats.org/officeDocument/2006/relationships/image" Target="../media/image1.emf"/><Relationship Id="rId10" Type="http://schemas.openxmlformats.org/officeDocument/2006/relationships/tags" Target="../tags/tag73.xml"/><Relationship Id="rId19" Type="http://schemas.openxmlformats.org/officeDocument/2006/relationships/tags" Target="../tags/tag82.xml"/><Relationship Id="rId31" Type="http://schemas.openxmlformats.org/officeDocument/2006/relationships/chart" Target="../charts/chart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 Id="rId27" Type="http://schemas.openxmlformats.org/officeDocument/2006/relationships/oleObject" Target="../embeddings/oleObject32.bin"/><Relationship Id="rId30" Type="http://schemas.openxmlformats.org/officeDocument/2006/relationships/chart" Target="../charts/chart1.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3.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7.bin"/><Relationship Id="rId10" Type="http://schemas.openxmlformats.org/officeDocument/2006/relationships/image" Target="../media/image25.png"/><Relationship Id="rId4" Type="http://schemas.openxmlformats.org/officeDocument/2006/relationships/image" Target="../media/image22.jp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notesSlide" Target="../notesSlides/notesSlide29.xml"/><Relationship Id="rId7" Type="http://schemas.openxmlformats.org/officeDocument/2006/relationships/image" Target="../media/image20.png"/><Relationship Id="rId12" Type="http://schemas.openxmlformats.org/officeDocument/2006/relationships/image" Target="../media/image137.png"/><Relationship Id="rId2" Type="http://schemas.openxmlformats.org/officeDocument/2006/relationships/slideLayout" Target="../slideLayouts/slideLayout9.xml"/><Relationship Id="rId16" Type="http://schemas.openxmlformats.org/officeDocument/2006/relationships/image" Target="../media/image141.png"/><Relationship Id="rId1" Type="http://schemas.openxmlformats.org/officeDocument/2006/relationships/tags" Target="../tags/tag87.xml"/><Relationship Id="rId6" Type="http://schemas.openxmlformats.org/officeDocument/2006/relationships/image" Target="../media/image1.emf"/><Relationship Id="rId11" Type="http://schemas.openxmlformats.org/officeDocument/2006/relationships/image" Target="../media/image136.svg"/><Relationship Id="rId5" Type="http://schemas.openxmlformats.org/officeDocument/2006/relationships/oleObject" Target="../embeddings/oleObject33.bin"/><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21.jpg"/><Relationship Id="rId9" Type="http://schemas.openxmlformats.org/officeDocument/2006/relationships/image" Target="../media/image134.svg"/><Relationship Id="rId14" Type="http://schemas.openxmlformats.org/officeDocument/2006/relationships/image" Target="../media/image139.png"/></Relationships>
</file>

<file path=ppt/slides/_rels/slide31.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oleObject" Target="../embeddings/oleObject34.bin"/><Relationship Id="rId18" Type="http://schemas.openxmlformats.org/officeDocument/2006/relationships/image" Target="../media/image144.png"/><Relationship Id="rId26" Type="http://schemas.openxmlformats.org/officeDocument/2006/relationships/image" Target="../media/image150.png"/><Relationship Id="rId3" Type="http://schemas.openxmlformats.org/officeDocument/2006/relationships/tags" Target="../tags/tag90.xml"/><Relationship Id="rId21" Type="http://schemas.openxmlformats.org/officeDocument/2006/relationships/image" Target="../media/image70.svg"/><Relationship Id="rId7" Type="http://schemas.openxmlformats.org/officeDocument/2006/relationships/tags" Target="../tags/tag94.xml"/><Relationship Id="rId12" Type="http://schemas.openxmlformats.org/officeDocument/2006/relationships/image" Target="../media/image21.jpg"/><Relationship Id="rId17" Type="http://schemas.openxmlformats.org/officeDocument/2006/relationships/image" Target="../media/image143.svg"/><Relationship Id="rId25" Type="http://schemas.openxmlformats.org/officeDocument/2006/relationships/image" Target="../media/image149.svg"/><Relationship Id="rId2" Type="http://schemas.openxmlformats.org/officeDocument/2006/relationships/tags" Target="../tags/tag89.xml"/><Relationship Id="rId16" Type="http://schemas.openxmlformats.org/officeDocument/2006/relationships/image" Target="../media/image142.png"/><Relationship Id="rId20" Type="http://schemas.openxmlformats.org/officeDocument/2006/relationships/image" Target="../media/image69.png"/><Relationship Id="rId29" Type="http://schemas.openxmlformats.org/officeDocument/2006/relationships/image" Target="../media/image153.sv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notesSlide" Target="../notesSlides/notesSlide30.xml"/><Relationship Id="rId24" Type="http://schemas.openxmlformats.org/officeDocument/2006/relationships/image" Target="../media/image148.png"/><Relationship Id="rId5" Type="http://schemas.openxmlformats.org/officeDocument/2006/relationships/tags" Target="../tags/tag92.xml"/><Relationship Id="rId15" Type="http://schemas.openxmlformats.org/officeDocument/2006/relationships/image" Target="../media/image20.png"/><Relationship Id="rId23" Type="http://schemas.openxmlformats.org/officeDocument/2006/relationships/image" Target="../media/image147.svg"/><Relationship Id="rId28" Type="http://schemas.openxmlformats.org/officeDocument/2006/relationships/image" Target="../media/image152.png"/><Relationship Id="rId10" Type="http://schemas.openxmlformats.org/officeDocument/2006/relationships/slideLayout" Target="../slideLayouts/slideLayout9.xml"/><Relationship Id="rId19" Type="http://schemas.openxmlformats.org/officeDocument/2006/relationships/image" Target="../media/image145.sv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1.emf"/><Relationship Id="rId22" Type="http://schemas.openxmlformats.org/officeDocument/2006/relationships/image" Target="../media/image146.png"/><Relationship Id="rId27" Type="http://schemas.openxmlformats.org/officeDocument/2006/relationships/image" Target="../media/image151.sv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154.png"/><Relationship Id="rId3" Type="http://schemas.openxmlformats.org/officeDocument/2006/relationships/tags" Target="../tags/tag99.xml"/><Relationship Id="rId7" Type="http://schemas.openxmlformats.org/officeDocument/2006/relationships/slideLayout" Target="../slideLayouts/slideLayout9.xml"/><Relationship Id="rId12" Type="http://schemas.openxmlformats.org/officeDocument/2006/relationships/image" Target="../media/image20.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emf"/><Relationship Id="rId5" Type="http://schemas.openxmlformats.org/officeDocument/2006/relationships/tags" Target="../tags/tag101.xml"/><Relationship Id="rId10" Type="http://schemas.openxmlformats.org/officeDocument/2006/relationships/oleObject" Target="../embeddings/oleObject35.bin"/><Relationship Id="rId4" Type="http://schemas.openxmlformats.org/officeDocument/2006/relationships/tags" Target="../tags/tag100.xml"/><Relationship Id="rId9" Type="http://schemas.openxmlformats.org/officeDocument/2006/relationships/image" Target="../media/image21.jpg"/></Relationships>
</file>

<file path=ppt/slides/_rels/slide3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notesSlide" Target="../notesSlides/notesSlide32.xml"/><Relationship Id="rId7" Type="http://schemas.openxmlformats.org/officeDocument/2006/relationships/image" Target="../media/image20.png"/><Relationship Id="rId12" Type="http://schemas.openxmlformats.org/officeDocument/2006/relationships/image" Target="../media/image159.svg"/><Relationship Id="rId2" Type="http://schemas.openxmlformats.org/officeDocument/2006/relationships/slideLayout" Target="../slideLayouts/slideLayout9.xml"/><Relationship Id="rId1" Type="http://schemas.openxmlformats.org/officeDocument/2006/relationships/tags" Target="../tags/tag103.xml"/><Relationship Id="rId6" Type="http://schemas.openxmlformats.org/officeDocument/2006/relationships/image" Target="../media/image1.emf"/><Relationship Id="rId11" Type="http://schemas.openxmlformats.org/officeDocument/2006/relationships/image" Target="../media/image158.png"/><Relationship Id="rId5" Type="http://schemas.openxmlformats.org/officeDocument/2006/relationships/oleObject" Target="../embeddings/oleObject36.bin"/><Relationship Id="rId10" Type="http://schemas.openxmlformats.org/officeDocument/2006/relationships/image" Target="../media/image157.svg"/><Relationship Id="rId4" Type="http://schemas.openxmlformats.org/officeDocument/2006/relationships/image" Target="../media/image21.jpg"/><Relationship Id="rId9" Type="http://schemas.openxmlformats.org/officeDocument/2006/relationships/image" Target="../media/image1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104.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13" Type="http://schemas.openxmlformats.org/officeDocument/2006/relationships/tags" Target="../tags/tag117.xml"/><Relationship Id="rId18" Type="http://schemas.openxmlformats.org/officeDocument/2006/relationships/tags" Target="../tags/tag122.xml"/><Relationship Id="rId26" Type="http://schemas.openxmlformats.org/officeDocument/2006/relationships/tags" Target="../tags/tag130.xml"/><Relationship Id="rId3" Type="http://schemas.openxmlformats.org/officeDocument/2006/relationships/tags" Target="../tags/tag107.xml"/><Relationship Id="rId21" Type="http://schemas.openxmlformats.org/officeDocument/2006/relationships/tags" Target="../tags/tag125.xml"/><Relationship Id="rId34" Type="http://schemas.openxmlformats.org/officeDocument/2006/relationships/image" Target="../media/image1.emf"/><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5" Type="http://schemas.openxmlformats.org/officeDocument/2006/relationships/tags" Target="../tags/tag129.xml"/><Relationship Id="rId33" Type="http://schemas.openxmlformats.org/officeDocument/2006/relationships/oleObject" Target="../embeddings/oleObject38.bin"/><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29" Type="http://schemas.openxmlformats.org/officeDocument/2006/relationships/tags" Target="../tags/tag133.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tags" Target="../tags/tag128.xml"/><Relationship Id="rId32" Type="http://schemas.openxmlformats.org/officeDocument/2006/relationships/image" Target="../media/image21.jpg"/><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tags" Target="../tags/tag127.xml"/><Relationship Id="rId28" Type="http://schemas.openxmlformats.org/officeDocument/2006/relationships/tags" Target="../tags/tag132.xml"/><Relationship Id="rId10" Type="http://schemas.openxmlformats.org/officeDocument/2006/relationships/tags" Target="../tags/tag114.xml"/><Relationship Id="rId19" Type="http://schemas.openxmlformats.org/officeDocument/2006/relationships/tags" Target="../tags/tag123.xml"/><Relationship Id="rId31" Type="http://schemas.openxmlformats.org/officeDocument/2006/relationships/notesSlide" Target="../notesSlides/notesSlide3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tags" Target="../tags/tag126.xml"/><Relationship Id="rId27" Type="http://schemas.openxmlformats.org/officeDocument/2006/relationships/tags" Target="../tags/tag131.xml"/><Relationship Id="rId30" Type="http://schemas.openxmlformats.org/officeDocument/2006/relationships/slideLayout" Target="../slideLayouts/slideLayout9.xml"/><Relationship Id="rId35" Type="http://schemas.openxmlformats.org/officeDocument/2006/relationships/image" Target="../media/image20.png"/><Relationship Id="rId8" Type="http://schemas.openxmlformats.org/officeDocument/2006/relationships/tags" Target="../tags/tag11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tags" Target="../tags/tag134.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27.svg"/><Relationship Id="rId3" Type="http://schemas.openxmlformats.org/officeDocument/2006/relationships/tags" Target="../tags/tag11.xml"/><Relationship Id="rId21" Type="http://schemas.openxmlformats.org/officeDocument/2006/relationships/image" Target="../media/image21.jpg"/><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26.pn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notesSlide" Target="../notesSlides/notesSlide4.xml"/><Relationship Id="rId29" Type="http://schemas.openxmlformats.org/officeDocument/2006/relationships/image" Target="../media/image30.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20.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1.emf"/><Relationship Id="rId28" Type="http://schemas.openxmlformats.org/officeDocument/2006/relationships/image" Target="../media/image29.svg"/><Relationship Id="rId10" Type="http://schemas.openxmlformats.org/officeDocument/2006/relationships/tags" Target="../tags/tag18.xml"/><Relationship Id="rId19" Type="http://schemas.openxmlformats.org/officeDocument/2006/relationships/slideLayout" Target="../slideLayouts/slideLayout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oleObject" Target="../embeddings/oleObject8.bin"/><Relationship Id="rId27" Type="http://schemas.openxmlformats.org/officeDocument/2006/relationships/image" Target="../media/image28.png"/><Relationship Id="rId30" Type="http://schemas.openxmlformats.org/officeDocument/2006/relationships/image" Target="../media/image3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27.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29749F-0D14-1875-46E8-AF0A55E06D00}"/>
              </a:ext>
            </a:extLst>
          </p:cNvPr>
          <p:cNvGraphicFramePr>
            <a:graphicFrameLocks noChangeAspect="1"/>
          </p:cNvGraphicFramePr>
          <p:nvPr>
            <p:custDataLst>
              <p:tags r:id="rId1"/>
            </p:custDataLst>
            <p:extLst>
              <p:ext uri="{D42A27DB-BD31-4B8C-83A1-F6EECF244321}">
                <p14:modId xmlns:p14="http://schemas.microsoft.com/office/powerpoint/2010/main" val="280448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86375" y="22297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Retail Store Sales Prediction</a:t>
            </a:r>
            <a:endParaRPr sz="4820" dirty="0">
              <a:solidFill>
                <a:srgbClr val="1A2835"/>
              </a:solidFill>
            </a:endParaRPr>
          </a:p>
        </p:txBody>
      </p:sp>
      <p:sp>
        <p:nvSpPr>
          <p:cNvPr id="55" name="Google Shape;55;p14"/>
          <p:cNvSpPr txBox="1">
            <a:spLocks noGrp="1"/>
          </p:cNvSpPr>
          <p:nvPr>
            <p:ph type="subTitle" idx="1"/>
          </p:nvPr>
        </p:nvSpPr>
        <p:spPr>
          <a:xfrm>
            <a:off x="686375" y="3422807"/>
            <a:ext cx="7773300" cy="371100"/>
          </a:xfrm>
          <a:prstGeom prst="rect">
            <a:avLst/>
          </a:prstGeom>
        </p:spPr>
        <p:txBody>
          <a:bodyPr spcFirstLastPara="1" wrap="square" lIns="91425" tIns="91425" rIns="91425" bIns="91425" anchor="t" anchorCtr="0">
            <a:noAutofit/>
          </a:bodyPr>
          <a:lstStyle/>
          <a:p>
            <a:pPr>
              <a:lnSpc>
                <a:spcPct val="80000"/>
              </a:lnSpc>
              <a:buSzPts val="1018"/>
            </a:pPr>
            <a:r>
              <a:rPr lang="en-US" sz="1050" dirty="0"/>
              <a:t>UVA School of Data Science Capstone Project</a:t>
            </a:r>
          </a:p>
          <a:p>
            <a:pPr marL="0" lvl="0" indent="0" algn="l" rtl="0">
              <a:lnSpc>
                <a:spcPct val="80000"/>
              </a:lnSpc>
              <a:spcBef>
                <a:spcPts val="0"/>
              </a:spcBef>
              <a:spcAft>
                <a:spcPts val="0"/>
              </a:spcAft>
              <a:buSzPts val="1018"/>
              <a:buNone/>
            </a:pPr>
            <a:endParaRPr sz="1600" dirty="0">
              <a:solidFill>
                <a:srgbClr val="1A2835"/>
              </a:solidFill>
            </a:endParaRP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sz="1200" dirty="0">
                <a:solidFill>
                  <a:srgbClr val="1A2835"/>
                </a:solidFill>
              </a:rPr>
              <a:t>05/03/2023</a:t>
            </a:r>
            <a:endParaRPr sz="1200" dirty="0">
              <a:solidFill>
                <a:srgbClr val="1A2835"/>
              </a:solidFill>
            </a:endParaRPr>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6">
            <a:alphaModFix/>
          </a:blip>
          <a:stretch>
            <a:fillRect/>
          </a:stretch>
        </p:blipFill>
        <p:spPr>
          <a:xfrm>
            <a:off x="802200" y="455500"/>
            <a:ext cx="2191826" cy="166277"/>
          </a:xfrm>
          <a:prstGeom prst="rect">
            <a:avLst/>
          </a:prstGeom>
          <a:noFill/>
          <a:ln>
            <a:noFill/>
          </a:ln>
        </p:spPr>
      </p:pic>
    </p:spTree>
    <p:extLst>
      <p:ext uri="{BB962C8B-B14F-4D97-AF65-F5344CB8AC3E}">
        <p14:creationId xmlns:p14="http://schemas.microsoft.com/office/powerpoint/2010/main" val="2331150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1">
            <a:extLst>
              <a:ext uri="{FF2B5EF4-FFF2-40B4-BE49-F238E27FC236}">
                <a16:creationId xmlns:a16="http://schemas.microsoft.com/office/drawing/2014/main" id="{EB172E39-77C0-40D4-976F-5FEA5E38548B}"/>
              </a:ext>
            </a:extLst>
          </p:cNvPr>
          <p:cNvSpPr txBox="1">
            <a:spLocks/>
          </p:cNvSpPr>
          <p:nvPr/>
        </p:nvSpPr>
        <p:spPr>
          <a:xfrm>
            <a:off x="456086" y="157286"/>
            <a:ext cx="8230713" cy="4880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 light data cleansing process was undertaken to prepare 2.34k null values, merge files, and encode categorical features for regression purposes </a:t>
            </a:r>
          </a:p>
        </p:txBody>
      </p: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pic>
        <p:nvPicPr>
          <p:cNvPr id="15" name="Picture 14">
            <a:extLst>
              <a:ext uri="{FF2B5EF4-FFF2-40B4-BE49-F238E27FC236}">
                <a16:creationId xmlns:a16="http://schemas.microsoft.com/office/drawing/2014/main" id="{36A65DE2-52F4-0D29-0044-679B2E5F9697}"/>
              </a:ext>
            </a:extLst>
          </p:cNvPr>
          <p:cNvPicPr>
            <a:picLocks noChangeAspect="1"/>
          </p:cNvPicPr>
          <p:nvPr/>
        </p:nvPicPr>
        <p:blipFill rotWithShape="1">
          <a:blip r:embed="rId8"/>
          <a:srcRect t="53040"/>
          <a:stretch/>
        </p:blipFill>
        <p:spPr>
          <a:xfrm>
            <a:off x="989485" y="2468367"/>
            <a:ext cx="3279005" cy="1017096"/>
          </a:xfrm>
          <a:prstGeom prst="rect">
            <a:avLst/>
          </a:prstGeom>
        </p:spPr>
      </p:pic>
      <p:pic>
        <p:nvPicPr>
          <p:cNvPr id="16" name="Picture 15">
            <a:extLst>
              <a:ext uri="{FF2B5EF4-FFF2-40B4-BE49-F238E27FC236}">
                <a16:creationId xmlns:a16="http://schemas.microsoft.com/office/drawing/2014/main" id="{3EC2212B-9302-0344-9177-49B3C81817CC}"/>
              </a:ext>
            </a:extLst>
          </p:cNvPr>
          <p:cNvPicPr>
            <a:picLocks noChangeAspect="1"/>
          </p:cNvPicPr>
          <p:nvPr/>
        </p:nvPicPr>
        <p:blipFill>
          <a:blip r:embed="rId9"/>
          <a:stretch>
            <a:fillRect/>
          </a:stretch>
        </p:blipFill>
        <p:spPr>
          <a:xfrm>
            <a:off x="989485" y="3484342"/>
            <a:ext cx="3279005" cy="1121577"/>
          </a:xfrm>
          <a:prstGeom prst="rect">
            <a:avLst/>
          </a:prstGeom>
        </p:spPr>
      </p:pic>
      <p:pic>
        <p:nvPicPr>
          <p:cNvPr id="17" name="Picture 16">
            <a:extLst>
              <a:ext uri="{FF2B5EF4-FFF2-40B4-BE49-F238E27FC236}">
                <a16:creationId xmlns:a16="http://schemas.microsoft.com/office/drawing/2014/main" id="{9722B9CE-7D89-10B0-2C46-8526651D0CB6}"/>
              </a:ext>
            </a:extLst>
          </p:cNvPr>
          <p:cNvPicPr>
            <a:picLocks noChangeAspect="1"/>
          </p:cNvPicPr>
          <p:nvPr/>
        </p:nvPicPr>
        <p:blipFill rotWithShape="1">
          <a:blip r:embed="rId8"/>
          <a:srcRect b="48216"/>
          <a:stretch/>
        </p:blipFill>
        <p:spPr>
          <a:xfrm>
            <a:off x="989485" y="1347910"/>
            <a:ext cx="3279005" cy="1121577"/>
          </a:xfrm>
          <a:prstGeom prst="rect">
            <a:avLst/>
          </a:prstGeom>
        </p:spPr>
      </p:pic>
      <p:graphicFrame>
        <p:nvGraphicFramePr>
          <p:cNvPr id="18" name="Table 17">
            <a:extLst>
              <a:ext uri="{FF2B5EF4-FFF2-40B4-BE49-F238E27FC236}">
                <a16:creationId xmlns:a16="http://schemas.microsoft.com/office/drawing/2014/main" id="{BE321E19-1A61-DDA2-CCBA-79D90CD7DECB}"/>
              </a:ext>
            </a:extLst>
          </p:cNvPr>
          <p:cNvGraphicFramePr>
            <a:graphicFrameLocks noGrp="1"/>
          </p:cNvGraphicFramePr>
          <p:nvPr>
            <p:extLst>
              <p:ext uri="{D42A27DB-BD31-4B8C-83A1-F6EECF244321}">
                <p14:modId xmlns:p14="http://schemas.microsoft.com/office/powerpoint/2010/main" val="3216843971"/>
              </p:ext>
            </p:extLst>
          </p:nvPr>
        </p:nvGraphicFramePr>
        <p:xfrm>
          <a:off x="456086" y="824371"/>
          <a:ext cx="8230713" cy="525780"/>
        </p:xfrm>
        <a:graphic>
          <a:graphicData uri="http://schemas.openxmlformats.org/drawingml/2006/table">
            <a:tbl>
              <a:tblPr/>
              <a:tblGrid>
                <a:gridCol w="4061486">
                  <a:extLst>
                    <a:ext uri="{9D8B030D-6E8A-4147-A177-3AD203B41FA5}">
                      <a16:colId xmlns:a16="http://schemas.microsoft.com/office/drawing/2014/main" val="20002"/>
                    </a:ext>
                  </a:extLst>
                </a:gridCol>
                <a:gridCol w="348343">
                  <a:extLst>
                    <a:ext uri="{9D8B030D-6E8A-4147-A177-3AD203B41FA5}">
                      <a16:colId xmlns:a16="http://schemas.microsoft.com/office/drawing/2014/main" val="20003"/>
                    </a:ext>
                  </a:extLst>
                </a:gridCol>
                <a:gridCol w="3820884">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Summarization identifies null values within store data</a:t>
                      </a:r>
                    </a:p>
                  </a:txBody>
                  <a:tcPr marL="0" marR="0" marT="0" marB="34290" anchor="b">
                    <a:lnL w="12700" cmpd="sng">
                      <a:noFill/>
                    </a:lnL>
                    <a:lnR w="12700" cmpd="sng">
                      <a:noFill/>
                    </a:lnR>
                    <a:lnT w="12700" cmpd="sng">
                      <a:noFill/>
                    </a:lnT>
                    <a:lnB w="3810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4 transformation steps taken to prepare data</a:t>
                      </a:r>
                    </a:p>
                  </a:txBody>
                  <a:tcPr marL="68580" marR="68580" marT="34290" marB="34290" anchor="b">
                    <a:lnL w="12700" cmpd="sng">
                      <a:noFill/>
                    </a:lnL>
                    <a:lnR w="12700" cmpd="sng">
                      <a:noFill/>
                    </a:lnR>
                    <a:lnT w="12700" cmpd="sng">
                      <a:noFill/>
                    </a:lnT>
                    <a:lnB w="3810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3810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9" name="Rectangle 18">
            <a:extLst>
              <a:ext uri="{FF2B5EF4-FFF2-40B4-BE49-F238E27FC236}">
                <a16:creationId xmlns:a16="http://schemas.microsoft.com/office/drawing/2014/main" id="{104B320F-2858-4717-C42C-1F63C0C4990F}"/>
              </a:ext>
            </a:extLst>
          </p:cNvPr>
          <p:cNvSpPr/>
          <p:nvPr/>
        </p:nvSpPr>
        <p:spPr>
          <a:xfrm>
            <a:off x="4887686" y="1415464"/>
            <a:ext cx="3799113" cy="3228338"/>
          </a:xfrm>
          <a:prstGeom prst="rect">
            <a:avLst/>
          </a:prstGeom>
          <a:noFill/>
          <a:ln w="9525" cap="flat" cmpd="sng" algn="ctr">
            <a:noFill/>
            <a:prstDash val="solid"/>
          </a:ln>
          <a:effectLst/>
        </p:spPr>
        <p:txBody>
          <a:bodyPr rtlCol="0" anchor="t" anchorCtr="0"/>
          <a:lstStyle/>
          <a:p>
            <a:pPr marL="0" marR="0" lvl="0" indent="0" defTabSz="685800" eaLnBrk="0" fontAlgn="base" latinLnBrk="0" hangingPunct="0">
              <a:lnSpc>
                <a:spcPct val="100000"/>
              </a:lnSpc>
              <a:spcBef>
                <a:spcPts val="450"/>
              </a:spcBef>
              <a:spcAft>
                <a:spcPts val="450"/>
              </a:spcAft>
              <a:buClr>
                <a:srgbClr val="F47321"/>
              </a:buClr>
              <a:buSzPct val="75000"/>
              <a:buFontTx/>
              <a:buNone/>
              <a:tabLst/>
              <a:defRPr/>
            </a:pP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Preparing the dataset for modelling requires key steps to verify the optimal performance is achievable. The following steps were taken to prepare the data files for the modelling step:</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825" b="1" i="0" u="none" strike="noStrike" kern="1200" cap="none" spc="0" normalizeH="0" baseline="0" noProof="0" dirty="0">
                <a:ln>
                  <a:noFill/>
                </a:ln>
                <a:solidFill>
                  <a:srgbClr val="232D4B"/>
                </a:solidFill>
                <a:effectLst/>
                <a:uLnTx/>
                <a:uFillTx/>
                <a:latin typeface="Franklin Gothic Book"/>
                <a:sym typeface="FranklinGothic URW Comp Book"/>
              </a:rPr>
              <a:t>Replace Nan Inputs </a:t>
            </a: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 The </a:t>
            </a:r>
            <a:r>
              <a:rPr kumimoji="0" lang="en-IN" sz="825" b="0" i="0" u="none" strike="noStrike" kern="1200" cap="none" spc="0" normalizeH="0" baseline="0" noProof="0" dirty="0" err="1">
                <a:ln>
                  <a:noFill/>
                </a:ln>
                <a:solidFill>
                  <a:prstClr val="black"/>
                </a:solidFill>
                <a:effectLst/>
                <a:uLnTx/>
                <a:uFillTx/>
                <a:latin typeface="Franklin Gothic Book"/>
                <a:sym typeface="FranklinGothic URW Comp Book"/>
              </a:rPr>
              <a:t>NaN</a:t>
            </a: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 input reviles a null value within the cell. Such values can be found for the below fields are were replaced with a ‘0’ in the updated data, indicating that there was for example no promotion.</a:t>
            </a:r>
          </a:p>
          <a:p>
            <a:pPr marL="128588" marR="0" lvl="5" indent="-128588" defTabSz="685800" eaLnBrk="0" fontAlgn="base" latinLnBrk="0" hangingPunct="0">
              <a:lnSpc>
                <a:spcPct val="100000"/>
              </a:lnSpc>
              <a:spcBef>
                <a:spcPts val="0"/>
              </a:spcBef>
              <a:spcAft>
                <a:spcPts val="450"/>
              </a:spcAft>
              <a:buClr>
                <a:srgbClr val="F47321"/>
              </a:buClr>
              <a:buSzPct val="75000"/>
              <a:buFont typeface="Wingdings" panose="05000000000000000000" pitchFamily="2" charset="2"/>
              <a:buChar char="§"/>
              <a:tabLst/>
              <a:defRPr/>
            </a:pPr>
            <a:r>
              <a:rPr kumimoji="0" lang="en-IN" sz="750" b="0" i="0" u="none" strike="noStrike" kern="1200" cap="none" spc="0" normalizeH="0" baseline="0" noProof="0" dirty="0">
                <a:ln>
                  <a:noFill/>
                </a:ln>
                <a:solidFill>
                  <a:prstClr val="black"/>
                </a:solidFill>
                <a:effectLst/>
                <a:uLnTx/>
                <a:uFillTx/>
                <a:latin typeface="Franklin Gothic Book"/>
                <a:sym typeface="FranklinGothic URW Comp Book"/>
              </a:rPr>
              <a:t>Open, Competition Distance, Competition Open Since Month, Competition Open Since Year, Promo 2 Since Week, Promo 2 Since Year, Promo Interval</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825" b="1" i="0" u="none" strike="noStrike" kern="1200" cap="none" spc="0" normalizeH="0" baseline="0" noProof="0" dirty="0">
                <a:ln>
                  <a:noFill/>
                </a:ln>
                <a:solidFill>
                  <a:prstClr val="black"/>
                </a:solidFill>
                <a:effectLst/>
                <a:uLnTx/>
                <a:uFillTx/>
                <a:latin typeface="Franklin Gothic Book"/>
                <a:sym typeface="FranklinGothic URW Comp Book"/>
              </a:rPr>
              <a:t>Deploy Ordinal Encoder </a:t>
            </a: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 The categorical features such as store type require transformation into a numerical value for regression purposes, so an ordinal encoder was utilized for the conversion. </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825" b="1" i="0" u="none" strike="noStrike" kern="1200" cap="none" spc="0" normalizeH="0" baseline="0" noProof="0" dirty="0">
                <a:ln>
                  <a:noFill/>
                </a:ln>
                <a:solidFill>
                  <a:prstClr val="black"/>
                </a:solidFill>
                <a:effectLst/>
                <a:uLnTx/>
                <a:uFillTx/>
                <a:latin typeface="Franklin Gothic Book"/>
                <a:sym typeface="FranklinGothic URW Comp Book"/>
              </a:rPr>
              <a:t>Merge Files </a:t>
            </a: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 The ‘Store’ file was merged with both the ‘Train’ and ‘Test’ files to verify that all useful information was incorporated into the modelling process. </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825" b="1" i="0" u="none" strike="noStrike" kern="1200" cap="none" spc="0" normalizeH="0" baseline="0" noProof="0" dirty="0">
                <a:ln>
                  <a:noFill/>
                </a:ln>
                <a:solidFill>
                  <a:prstClr val="black"/>
                </a:solidFill>
                <a:effectLst/>
                <a:uLnTx/>
                <a:uFillTx/>
                <a:latin typeface="Franklin Gothic Book"/>
                <a:sym typeface="FranklinGothic URW Comp Book"/>
              </a:rPr>
              <a:t>Remove Date </a:t>
            </a:r>
            <a:r>
              <a:rPr kumimoji="0" lang="en-IN" sz="825" b="0" i="0" u="none" strike="noStrike" kern="1200" cap="none" spc="0" normalizeH="0" baseline="0" noProof="0" dirty="0">
                <a:ln>
                  <a:noFill/>
                </a:ln>
                <a:solidFill>
                  <a:prstClr val="black"/>
                </a:solidFill>
                <a:effectLst/>
                <a:uLnTx/>
                <a:uFillTx/>
                <a:latin typeface="Franklin Gothic Book"/>
                <a:sym typeface="FranklinGothic URW Comp Book"/>
              </a:rPr>
              <a:t>– For the final modelling step, the ‘Date’ field was removed as it would cause errors when running a regression based model. To verify the information is incorporated into the modelling process, it was divided into day, month, and year.</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endParaRPr kumimoji="0" lang="en-IN" sz="825" b="0" i="0" u="none" strike="noStrike" kern="1200" cap="none" spc="0" normalizeH="0" baseline="0" noProof="0" dirty="0">
              <a:ln>
                <a:noFill/>
              </a:ln>
              <a:solidFill>
                <a:prstClr val="black"/>
              </a:solidFill>
              <a:effectLst/>
              <a:uLnTx/>
              <a:uFillTx/>
              <a:latin typeface="Franklin Gothic Book"/>
              <a:sym typeface="FranklinGothic URW Comp Book"/>
            </a:endParaRPr>
          </a:p>
        </p:txBody>
      </p:sp>
      <p:pic>
        <p:nvPicPr>
          <p:cNvPr id="20" name="Graphic 19" descr="Building Brick Wall with solid fill">
            <a:extLst>
              <a:ext uri="{FF2B5EF4-FFF2-40B4-BE49-F238E27FC236}">
                <a16:creationId xmlns:a16="http://schemas.microsoft.com/office/drawing/2014/main" id="{61905CCA-C29A-1B74-8128-E12BE66A86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860" y="915811"/>
            <a:ext cx="342900" cy="342900"/>
          </a:xfrm>
          <a:prstGeom prst="rect">
            <a:avLst/>
          </a:prstGeom>
        </p:spPr>
      </p:pic>
      <p:pic>
        <p:nvPicPr>
          <p:cNvPr id="21" name="Graphic 20" descr="Tools outline">
            <a:extLst>
              <a:ext uri="{FF2B5EF4-FFF2-40B4-BE49-F238E27FC236}">
                <a16:creationId xmlns:a16="http://schemas.microsoft.com/office/drawing/2014/main" id="{392A2C9B-F260-1941-E86A-55E89F9152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87686" y="915811"/>
            <a:ext cx="342900" cy="342900"/>
          </a:xfrm>
          <a:prstGeom prst="rect">
            <a:avLst/>
          </a:prstGeom>
        </p:spPr>
      </p:pic>
    </p:spTree>
    <p:extLst>
      <p:ext uri="{BB962C8B-B14F-4D97-AF65-F5344CB8AC3E}">
        <p14:creationId xmlns:p14="http://schemas.microsoft.com/office/powerpoint/2010/main" val="79455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1488437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2" name="Object 1" hidden="1">
                        <a:extLst>
                          <a:ext uri="{FF2B5EF4-FFF2-40B4-BE49-F238E27FC236}">
                            <a16:creationId xmlns:a16="http://schemas.microsoft.com/office/drawing/2014/main" id="{F28502CD-9CD8-5BFB-5CDA-7AAA27BA8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Exploratory Analysis</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dirty="0">
                <a:solidFill>
                  <a:srgbClr val="E57200"/>
                </a:solidFill>
              </a:rPr>
              <a:t>03.</a:t>
            </a:r>
            <a:endParaRPr sz="3220" b="0" dirty="0">
              <a:solidFill>
                <a:srgbClr val="E57200"/>
              </a:solidFill>
            </a:endParaRPr>
          </a:p>
        </p:txBody>
      </p:sp>
    </p:spTree>
    <p:extLst>
      <p:ext uri="{BB962C8B-B14F-4D97-AF65-F5344CB8AC3E}">
        <p14:creationId xmlns:p14="http://schemas.microsoft.com/office/powerpoint/2010/main" val="117341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01" imgH="501" progId="TCLayout.ActiveDocument.1">
                  <p:embed/>
                </p:oleObj>
              </mc:Choice>
              <mc:Fallback>
                <p:oleObj name="think-cell Slide" r:id="rId9"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11">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274DBAE1-8384-3BED-AF69-659F49DD9492}"/>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Exploratory analysis covered internal store decisions and external market influences to quantify trends and impacts to sales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cxnSp>
        <p:nvCxnSpPr>
          <p:cNvPr id="6" name="Straight Connector 5">
            <a:extLst>
              <a:ext uri="{FF2B5EF4-FFF2-40B4-BE49-F238E27FC236}">
                <a16:creationId xmlns:a16="http://schemas.microsoft.com/office/drawing/2014/main" id="{D8A3C7A8-E1C1-9CBD-056D-92C55F53088A}"/>
              </a:ext>
            </a:extLst>
          </p:cNvPr>
          <p:cNvCxnSpPr>
            <a:cxnSpLocks/>
          </p:cNvCxnSpPr>
          <p:nvPr/>
        </p:nvCxnSpPr>
        <p:spPr>
          <a:xfrm>
            <a:off x="4571442" y="821191"/>
            <a:ext cx="0" cy="3598069"/>
          </a:xfrm>
          <a:prstGeom prst="line">
            <a:avLst/>
          </a:prstGeom>
          <a:noFill/>
          <a:ln w="9525" cap="flat" cmpd="sng" algn="ctr">
            <a:solidFill>
              <a:srgbClr val="747480"/>
            </a:solidFill>
            <a:prstDash val="dash"/>
            <a:round/>
            <a:headEnd type="none" w="med" len="med"/>
            <a:tailEnd type="none" w="med" len="med"/>
          </a:ln>
          <a:effectLst/>
        </p:spPr>
      </p:cxnSp>
      <p:sp>
        <p:nvSpPr>
          <p:cNvPr id="7" name="Oval 6">
            <a:extLst>
              <a:ext uri="{FF2B5EF4-FFF2-40B4-BE49-F238E27FC236}">
                <a16:creationId xmlns:a16="http://schemas.microsoft.com/office/drawing/2014/main" id="{4BD02082-49F3-1C28-E011-88F15B5B7F23}"/>
              </a:ext>
            </a:extLst>
          </p:cNvPr>
          <p:cNvSpPr/>
          <p:nvPr/>
        </p:nvSpPr>
        <p:spPr>
          <a:xfrm>
            <a:off x="3050048" y="2127608"/>
            <a:ext cx="3042789" cy="985234"/>
          </a:xfrm>
          <a:prstGeom prst="ellipse">
            <a:avLst/>
          </a:prstGeom>
          <a:solidFill>
            <a:srgbClr val="FFFFFF"/>
          </a:solidFill>
          <a:ln w="28575" cap="flat" cmpd="sng" algn="ctr">
            <a:solidFill>
              <a:srgbClr val="232D4B"/>
            </a:solidFill>
            <a:prstDash val="solid"/>
            <a:round/>
            <a:headEnd type="none" w="med" len="med"/>
            <a:tailEnd type="none" w="med" len="med"/>
          </a:ln>
          <a:effectLst/>
        </p:spPr>
        <p:txBody>
          <a:bodyPr vert="horz" wrap="square" lIns="62169" tIns="31085" rIns="62169" bIns="31085" rtlCol="0" anchor="t" anchorCtr="0"/>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232D4B"/>
                </a:solidFill>
                <a:effectLst/>
                <a:uLnTx/>
                <a:uFillTx/>
                <a:latin typeface="Franklin Gothic Book"/>
                <a:sym typeface="FranklinGothic URW Comp Book"/>
              </a:rPr>
              <a:t>Exploratory Analysis</a:t>
            </a:r>
          </a:p>
        </p:txBody>
      </p:sp>
      <p:pic>
        <p:nvPicPr>
          <p:cNvPr id="8" name="Graphic 7" descr="Scientist">
            <a:extLst>
              <a:ext uri="{FF2B5EF4-FFF2-40B4-BE49-F238E27FC236}">
                <a16:creationId xmlns:a16="http://schemas.microsoft.com/office/drawing/2014/main" id="{100BAECB-32D9-5191-24CC-ACA37476C2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2097" y="2455705"/>
            <a:ext cx="362211" cy="362211"/>
          </a:xfrm>
          <a:prstGeom prst="rect">
            <a:avLst/>
          </a:prstGeom>
        </p:spPr>
      </p:pic>
      <p:sp>
        <p:nvSpPr>
          <p:cNvPr id="9" name="Freeform 38">
            <a:extLst>
              <a:ext uri="{FF2B5EF4-FFF2-40B4-BE49-F238E27FC236}">
                <a16:creationId xmlns:a16="http://schemas.microsoft.com/office/drawing/2014/main" id="{EA313B5C-1974-C245-4F58-F7E4A54BA2FA}"/>
              </a:ext>
            </a:extLst>
          </p:cNvPr>
          <p:cNvSpPr>
            <a:spLocks noChangeAspect="1" noEditPoints="1"/>
          </p:cNvSpPr>
          <p:nvPr>
            <p:custDataLst>
              <p:tags r:id="rId2"/>
            </p:custDataLst>
          </p:nvPr>
        </p:nvSpPr>
        <p:spPr bwMode="auto">
          <a:xfrm>
            <a:off x="4191738" y="2609730"/>
            <a:ext cx="350126" cy="330675"/>
          </a:xfrm>
          <a:custGeom>
            <a:avLst/>
            <a:gdLst>
              <a:gd name="T0" fmla="*/ 2147483647 w 5042"/>
              <a:gd name="T1" fmla="*/ 0 h 4763"/>
              <a:gd name="T2" fmla="*/ 2147483647 w 5042"/>
              <a:gd name="T3" fmla="*/ 0 h 4763"/>
              <a:gd name="T4" fmla="*/ 2147483647 w 5042"/>
              <a:gd name="T5" fmla="*/ 2147483647 h 4763"/>
              <a:gd name="T6" fmla="*/ 2147483647 w 5042"/>
              <a:gd name="T7" fmla="*/ 2147483647 h 4763"/>
              <a:gd name="T8" fmla="*/ 0 w 5042"/>
              <a:gd name="T9" fmla="*/ 2147483647 h 4763"/>
              <a:gd name="T10" fmla="*/ 0 w 5042"/>
              <a:gd name="T11" fmla="*/ 2147483647 h 4763"/>
              <a:gd name="T12" fmla="*/ 2147483647 w 5042"/>
              <a:gd name="T13" fmla="*/ 0 h 4763"/>
              <a:gd name="T14" fmla="*/ 2147483647 w 5042"/>
              <a:gd name="T15" fmla="*/ 2147483647 h 4763"/>
              <a:gd name="T16" fmla="*/ 2147483647 w 5042"/>
              <a:gd name="T17" fmla="*/ 2147483647 h 4763"/>
              <a:gd name="T18" fmla="*/ 2147483647 w 5042"/>
              <a:gd name="T19" fmla="*/ 2147483647 h 4763"/>
              <a:gd name="T20" fmla="*/ 2147483647 w 5042"/>
              <a:gd name="T21" fmla="*/ 2147483647 h 4763"/>
              <a:gd name="T22" fmla="*/ 2147483647 w 5042"/>
              <a:gd name="T23" fmla="*/ 2147483647 h 4763"/>
              <a:gd name="T24" fmla="*/ 2147483647 w 5042"/>
              <a:gd name="T25" fmla="*/ 2147483647 h 4763"/>
              <a:gd name="T26" fmla="*/ 2147483647 w 5042"/>
              <a:gd name="T27" fmla="*/ 2147483647 h 4763"/>
              <a:gd name="T28" fmla="*/ 2147483647 w 5042"/>
              <a:gd name="T29" fmla="*/ 2147483647 h 4763"/>
              <a:gd name="T30" fmla="*/ 2147483647 w 5042"/>
              <a:gd name="T31" fmla="*/ 2147483647 h 4763"/>
              <a:gd name="T32" fmla="*/ 2147483647 w 5042"/>
              <a:gd name="T33" fmla="*/ 2147483647 h 4763"/>
              <a:gd name="T34" fmla="*/ 2147483647 w 5042"/>
              <a:gd name="T35" fmla="*/ 2147483647 h 4763"/>
              <a:gd name="T36" fmla="*/ 2147483647 w 5042"/>
              <a:gd name="T37" fmla="*/ 2147483647 h 4763"/>
              <a:gd name="T38" fmla="*/ 2147483647 w 5042"/>
              <a:gd name="T39" fmla="*/ 2147483647 h 4763"/>
              <a:gd name="T40" fmla="*/ 2147483647 w 5042"/>
              <a:gd name="T41" fmla="*/ 2147483647 h 4763"/>
              <a:gd name="T42" fmla="*/ 2147483647 w 5042"/>
              <a:gd name="T43" fmla="*/ 2147483647 h 4763"/>
              <a:gd name="T44" fmla="*/ 2147483647 w 5042"/>
              <a:gd name="T45" fmla="*/ 2147483647 h 4763"/>
              <a:gd name="T46" fmla="*/ 2147483647 w 5042"/>
              <a:gd name="T47" fmla="*/ 2147483647 h 4763"/>
              <a:gd name="T48" fmla="*/ 2147483647 w 5042"/>
              <a:gd name="T49" fmla="*/ 2147483647 h 4763"/>
              <a:gd name="T50" fmla="*/ 2147483647 w 5042"/>
              <a:gd name="T51" fmla="*/ 2147483647 h 4763"/>
              <a:gd name="T52" fmla="*/ 2147483647 w 5042"/>
              <a:gd name="T53" fmla="*/ 2147483647 h 4763"/>
              <a:gd name="T54" fmla="*/ 2147483647 w 5042"/>
              <a:gd name="T55" fmla="*/ 2147483647 h 4763"/>
              <a:gd name="T56" fmla="*/ 2147483647 w 5042"/>
              <a:gd name="T57" fmla="*/ 2147483647 h 4763"/>
              <a:gd name="T58" fmla="*/ 2147483647 w 5042"/>
              <a:gd name="T59" fmla="*/ 2147483647 h 4763"/>
              <a:gd name="T60" fmla="*/ 2147483647 w 5042"/>
              <a:gd name="T61" fmla="*/ 2147483647 h 4763"/>
              <a:gd name="T62" fmla="*/ 2147483647 w 5042"/>
              <a:gd name="T63" fmla="*/ 2147483647 h 4763"/>
              <a:gd name="T64" fmla="*/ 2147483647 w 5042"/>
              <a:gd name="T65" fmla="*/ 2147483647 h 4763"/>
              <a:gd name="T66" fmla="*/ 2147483647 w 5042"/>
              <a:gd name="T67" fmla="*/ 2147483647 h 4763"/>
              <a:gd name="T68" fmla="*/ 2147483647 w 5042"/>
              <a:gd name="T69" fmla="*/ 2147483647 h 4763"/>
              <a:gd name="T70" fmla="*/ 2147483647 w 5042"/>
              <a:gd name="T71" fmla="*/ 2147483647 h 4763"/>
              <a:gd name="T72" fmla="*/ 2147483647 w 5042"/>
              <a:gd name="T73" fmla="*/ 2147483647 h 4763"/>
              <a:gd name="T74" fmla="*/ 2147483647 w 5042"/>
              <a:gd name="T75" fmla="*/ 2147483647 h 4763"/>
              <a:gd name="T76" fmla="*/ 2147483647 w 5042"/>
              <a:gd name="T77" fmla="*/ 2147483647 h 4763"/>
              <a:gd name="T78" fmla="*/ 2147483647 w 5042"/>
              <a:gd name="T79" fmla="*/ 2147483647 h 4763"/>
              <a:gd name="T80" fmla="*/ 2147483647 w 5042"/>
              <a:gd name="T81" fmla="*/ 2147483647 h 4763"/>
              <a:gd name="T82" fmla="*/ 2147483647 w 5042"/>
              <a:gd name="T83" fmla="*/ 2147483647 h 4763"/>
              <a:gd name="T84" fmla="*/ 2147483647 w 5042"/>
              <a:gd name="T85" fmla="*/ 2147483647 h 4763"/>
              <a:gd name="T86" fmla="*/ 2147483647 w 5042"/>
              <a:gd name="T87" fmla="*/ 2147483647 h 4763"/>
              <a:gd name="T88" fmla="*/ 2147483647 w 5042"/>
              <a:gd name="T89" fmla="*/ 2147483647 h 4763"/>
              <a:gd name="T90" fmla="*/ 2147483647 w 5042"/>
              <a:gd name="T91" fmla="*/ 2147483647 h 4763"/>
              <a:gd name="T92" fmla="*/ 2147483647 w 5042"/>
              <a:gd name="T93" fmla="*/ 2147483647 h 4763"/>
              <a:gd name="T94" fmla="*/ 2147483647 w 5042"/>
              <a:gd name="T95" fmla="*/ 2147483647 h 4763"/>
              <a:gd name="T96" fmla="*/ 2147483647 w 5042"/>
              <a:gd name="T97" fmla="*/ 2147483647 h 4763"/>
              <a:gd name="T98" fmla="*/ 2147483647 w 5042"/>
              <a:gd name="T99" fmla="*/ 2147483647 h 4763"/>
              <a:gd name="T100" fmla="*/ 2147483647 w 5042"/>
              <a:gd name="T101" fmla="*/ 2147483647 h 4763"/>
              <a:gd name="T102" fmla="*/ 2147483647 w 5042"/>
              <a:gd name="T103" fmla="*/ 2147483647 h 4763"/>
              <a:gd name="T104" fmla="*/ 2147483647 w 5042"/>
              <a:gd name="T105" fmla="*/ 2147483647 h 4763"/>
              <a:gd name="T106" fmla="*/ 2147483647 w 5042"/>
              <a:gd name="T107" fmla="*/ 2147483647 h 4763"/>
              <a:gd name="T108" fmla="*/ 2147483647 w 5042"/>
              <a:gd name="T109" fmla="*/ 2147483647 h 4763"/>
              <a:gd name="T110" fmla="*/ 2147483647 w 5042"/>
              <a:gd name="T111" fmla="*/ 2147483647 h 4763"/>
              <a:gd name="T112" fmla="*/ 2147483647 w 5042"/>
              <a:gd name="T113" fmla="*/ 2147483647 h 4763"/>
              <a:gd name="T114" fmla="*/ 2147483647 w 5042"/>
              <a:gd name="T115" fmla="*/ 2147483647 h 4763"/>
              <a:gd name="T116" fmla="*/ 2147483647 w 5042"/>
              <a:gd name="T117" fmla="*/ 2147483647 h 4763"/>
              <a:gd name="T118" fmla="*/ 2147483647 w 5042"/>
              <a:gd name="T119" fmla="*/ 2147483647 h 4763"/>
              <a:gd name="T120" fmla="*/ 2147483647 w 5042"/>
              <a:gd name="T121" fmla="*/ 2147483647 h 4763"/>
              <a:gd name="T122" fmla="*/ 2147483647 w 5042"/>
              <a:gd name="T123" fmla="*/ 2147483647 h 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042"/>
              <a:gd name="T187" fmla="*/ 0 h 4763"/>
              <a:gd name="T188" fmla="*/ 5042 w 5042"/>
              <a:gd name="T189" fmla="*/ 4763 h 476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042" h="4763">
                <a:moveTo>
                  <a:pt x="1842" y="0"/>
                </a:moveTo>
                <a:lnTo>
                  <a:pt x="5042" y="0"/>
                </a:lnTo>
                <a:lnTo>
                  <a:pt x="5042" y="3376"/>
                </a:lnTo>
                <a:lnTo>
                  <a:pt x="3655" y="4763"/>
                </a:lnTo>
                <a:lnTo>
                  <a:pt x="0" y="4763"/>
                </a:lnTo>
                <a:lnTo>
                  <a:pt x="0" y="1381"/>
                </a:lnTo>
                <a:lnTo>
                  <a:pt x="1842" y="0"/>
                </a:lnTo>
                <a:close/>
                <a:moveTo>
                  <a:pt x="2625" y="650"/>
                </a:moveTo>
                <a:lnTo>
                  <a:pt x="3126" y="212"/>
                </a:lnTo>
                <a:lnTo>
                  <a:pt x="1913" y="212"/>
                </a:lnTo>
                <a:lnTo>
                  <a:pt x="1331" y="650"/>
                </a:lnTo>
                <a:lnTo>
                  <a:pt x="2625" y="650"/>
                </a:lnTo>
                <a:close/>
                <a:moveTo>
                  <a:pt x="1783" y="1381"/>
                </a:moveTo>
                <a:lnTo>
                  <a:pt x="2503" y="756"/>
                </a:lnTo>
                <a:lnTo>
                  <a:pt x="1189" y="756"/>
                </a:lnTo>
                <a:lnTo>
                  <a:pt x="354" y="1381"/>
                </a:lnTo>
                <a:lnTo>
                  <a:pt x="1783" y="1381"/>
                </a:lnTo>
                <a:close/>
                <a:moveTo>
                  <a:pt x="1843" y="1487"/>
                </a:moveTo>
                <a:lnTo>
                  <a:pt x="1843" y="4339"/>
                </a:lnTo>
                <a:lnTo>
                  <a:pt x="1737" y="4339"/>
                </a:lnTo>
                <a:lnTo>
                  <a:pt x="1737" y="1487"/>
                </a:lnTo>
                <a:lnTo>
                  <a:pt x="212" y="1487"/>
                </a:lnTo>
                <a:lnTo>
                  <a:pt x="212" y="4551"/>
                </a:lnTo>
                <a:lnTo>
                  <a:pt x="1737" y="4551"/>
                </a:lnTo>
                <a:lnTo>
                  <a:pt x="1843" y="4551"/>
                </a:lnTo>
                <a:lnTo>
                  <a:pt x="3566" y="4551"/>
                </a:lnTo>
                <a:lnTo>
                  <a:pt x="3577" y="4540"/>
                </a:lnTo>
                <a:lnTo>
                  <a:pt x="3577" y="1487"/>
                </a:lnTo>
                <a:lnTo>
                  <a:pt x="1843" y="1487"/>
                </a:lnTo>
                <a:close/>
                <a:moveTo>
                  <a:pt x="3288" y="212"/>
                </a:moveTo>
                <a:lnTo>
                  <a:pt x="2787" y="650"/>
                </a:lnTo>
                <a:lnTo>
                  <a:pt x="4374" y="650"/>
                </a:lnTo>
                <a:lnTo>
                  <a:pt x="4264" y="756"/>
                </a:lnTo>
                <a:lnTo>
                  <a:pt x="2665" y="756"/>
                </a:lnTo>
                <a:lnTo>
                  <a:pt x="1945" y="1381"/>
                </a:lnTo>
                <a:lnTo>
                  <a:pt x="3626" y="1381"/>
                </a:lnTo>
                <a:lnTo>
                  <a:pt x="4270" y="760"/>
                </a:lnTo>
                <a:lnTo>
                  <a:pt x="4269" y="3880"/>
                </a:lnTo>
                <a:lnTo>
                  <a:pt x="4375" y="3757"/>
                </a:lnTo>
                <a:lnTo>
                  <a:pt x="4376" y="658"/>
                </a:lnTo>
                <a:lnTo>
                  <a:pt x="4830" y="219"/>
                </a:lnTo>
                <a:lnTo>
                  <a:pt x="4830" y="212"/>
                </a:lnTo>
                <a:lnTo>
                  <a:pt x="3288" y="212"/>
                </a:lnTo>
                <a:close/>
                <a:moveTo>
                  <a:pt x="2443" y="3250"/>
                </a:moveTo>
                <a:lnTo>
                  <a:pt x="2660" y="3514"/>
                </a:lnTo>
                <a:lnTo>
                  <a:pt x="2550" y="3514"/>
                </a:lnTo>
                <a:lnTo>
                  <a:pt x="2550" y="4233"/>
                </a:lnTo>
                <a:lnTo>
                  <a:pt x="2840" y="4233"/>
                </a:lnTo>
                <a:lnTo>
                  <a:pt x="2840" y="3514"/>
                </a:lnTo>
                <a:lnTo>
                  <a:pt x="2730" y="3514"/>
                </a:lnTo>
                <a:lnTo>
                  <a:pt x="2946" y="3250"/>
                </a:lnTo>
                <a:lnTo>
                  <a:pt x="3162" y="3514"/>
                </a:lnTo>
                <a:lnTo>
                  <a:pt x="3052" y="3514"/>
                </a:lnTo>
                <a:lnTo>
                  <a:pt x="3052" y="4233"/>
                </a:lnTo>
                <a:lnTo>
                  <a:pt x="3224" y="4233"/>
                </a:lnTo>
                <a:lnTo>
                  <a:pt x="3224" y="4339"/>
                </a:lnTo>
                <a:lnTo>
                  <a:pt x="2164" y="4339"/>
                </a:lnTo>
                <a:lnTo>
                  <a:pt x="2164" y="4233"/>
                </a:lnTo>
                <a:lnTo>
                  <a:pt x="2337" y="4233"/>
                </a:lnTo>
                <a:lnTo>
                  <a:pt x="2337" y="3514"/>
                </a:lnTo>
                <a:lnTo>
                  <a:pt x="2227" y="3514"/>
                </a:lnTo>
                <a:lnTo>
                  <a:pt x="2443" y="3250"/>
                </a:lnTo>
                <a:close/>
              </a:path>
            </a:pathLst>
          </a:custGeom>
          <a:solidFill>
            <a:srgbClr val="E57200"/>
          </a:solid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680" b="0" i="0" u="none" strike="noStrike" kern="1200" cap="none" spc="0" normalizeH="0" baseline="0" noProof="0">
              <a:ln>
                <a:noFill/>
              </a:ln>
              <a:solidFill>
                <a:srgbClr val="FFFFFF"/>
              </a:solidFill>
              <a:effectLst/>
              <a:uLnTx/>
              <a:uFillTx/>
              <a:sym typeface="FranklinGothic URW Comp Book"/>
            </a:endParaRPr>
          </a:p>
        </p:txBody>
      </p:sp>
      <p:grpSp>
        <p:nvGrpSpPr>
          <p:cNvPr id="10" name="Group 9">
            <a:extLst>
              <a:ext uri="{FF2B5EF4-FFF2-40B4-BE49-F238E27FC236}">
                <a16:creationId xmlns:a16="http://schemas.microsoft.com/office/drawing/2014/main" id="{30CEE3DD-06E6-BB0B-F5FE-FBD103D71467}"/>
              </a:ext>
            </a:extLst>
          </p:cNvPr>
          <p:cNvGrpSpPr/>
          <p:nvPr>
            <p:custDataLst>
              <p:tags r:id="rId3"/>
            </p:custDataLst>
          </p:nvPr>
        </p:nvGrpSpPr>
        <p:grpSpPr>
          <a:xfrm>
            <a:off x="3277728" y="2482390"/>
            <a:ext cx="280480" cy="364271"/>
            <a:chOff x="3514633" y="1561908"/>
            <a:chExt cx="2867674" cy="3724368"/>
          </a:xfrm>
          <a:solidFill>
            <a:srgbClr val="E57200"/>
          </a:solidFill>
        </p:grpSpPr>
        <p:sp>
          <p:nvSpPr>
            <p:cNvPr id="12" name="Freeform: Shape 11">
              <a:extLst>
                <a:ext uri="{FF2B5EF4-FFF2-40B4-BE49-F238E27FC236}">
                  <a16:creationId xmlns:a16="http://schemas.microsoft.com/office/drawing/2014/main" id="{0BCC4696-20FF-516D-AC2A-D7C4DF487764}"/>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13" name="Freeform: Shape 12">
              <a:extLst>
                <a:ext uri="{FF2B5EF4-FFF2-40B4-BE49-F238E27FC236}">
                  <a16:creationId xmlns:a16="http://schemas.microsoft.com/office/drawing/2014/main" id="{9D9C3E2A-E1AF-776F-2B87-F1E24DA3D8E2}"/>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14" name="Freeform: Shape 13">
              <a:extLst>
                <a:ext uri="{FF2B5EF4-FFF2-40B4-BE49-F238E27FC236}">
                  <a16:creationId xmlns:a16="http://schemas.microsoft.com/office/drawing/2014/main" id="{CD7E10AD-DAE4-5B90-F976-BFE53F0968DA}"/>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2" name="Freeform: Shape 21">
              <a:extLst>
                <a:ext uri="{FF2B5EF4-FFF2-40B4-BE49-F238E27FC236}">
                  <a16:creationId xmlns:a16="http://schemas.microsoft.com/office/drawing/2014/main" id="{75CDAACC-0E95-656E-0090-9126FAE82C5C}"/>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3" name="Freeform: Shape 22">
              <a:extLst>
                <a:ext uri="{FF2B5EF4-FFF2-40B4-BE49-F238E27FC236}">
                  <a16:creationId xmlns:a16="http://schemas.microsoft.com/office/drawing/2014/main" id="{2733AE74-45CC-91AB-260F-D3CDAE41414D}"/>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4" name="Freeform: Shape 23">
              <a:extLst>
                <a:ext uri="{FF2B5EF4-FFF2-40B4-BE49-F238E27FC236}">
                  <a16:creationId xmlns:a16="http://schemas.microsoft.com/office/drawing/2014/main" id="{6A6C4F9F-BCDC-FD98-D9B1-C6A434AAAC42}"/>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5" name="Freeform: Shape 24">
              <a:extLst>
                <a:ext uri="{FF2B5EF4-FFF2-40B4-BE49-F238E27FC236}">
                  <a16:creationId xmlns:a16="http://schemas.microsoft.com/office/drawing/2014/main" id="{A4249A38-8278-4FCF-B740-DAFAA4BC9DD0}"/>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6" name="Freeform: Shape 25">
              <a:extLst>
                <a:ext uri="{FF2B5EF4-FFF2-40B4-BE49-F238E27FC236}">
                  <a16:creationId xmlns:a16="http://schemas.microsoft.com/office/drawing/2014/main" id="{FBAAB1FA-C27C-C395-895E-6411267603F0}"/>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7" name="Freeform: Shape 26">
              <a:extLst>
                <a:ext uri="{FF2B5EF4-FFF2-40B4-BE49-F238E27FC236}">
                  <a16:creationId xmlns:a16="http://schemas.microsoft.com/office/drawing/2014/main" id="{3FE2EC9A-C2BD-4B1E-4ABA-92CE20C9AC44}"/>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8" name="Freeform: Shape 27">
              <a:extLst>
                <a:ext uri="{FF2B5EF4-FFF2-40B4-BE49-F238E27FC236}">
                  <a16:creationId xmlns:a16="http://schemas.microsoft.com/office/drawing/2014/main" id="{F2AEF9D2-8763-5593-DFEB-5520349AEF37}"/>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29" name="Freeform: Shape 28">
              <a:extLst>
                <a:ext uri="{FF2B5EF4-FFF2-40B4-BE49-F238E27FC236}">
                  <a16:creationId xmlns:a16="http://schemas.microsoft.com/office/drawing/2014/main" id="{8068FDD3-5143-F34D-5C18-8B2DC2497907}"/>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0" name="Freeform: Shape 29">
              <a:extLst>
                <a:ext uri="{FF2B5EF4-FFF2-40B4-BE49-F238E27FC236}">
                  <a16:creationId xmlns:a16="http://schemas.microsoft.com/office/drawing/2014/main" id="{73C1A511-D1E8-5C11-8C28-E29295668C10}"/>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1" name="Freeform: Shape 30">
              <a:extLst>
                <a:ext uri="{FF2B5EF4-FFF2-40B4-BE49-F238E27FC236}">
                  <a16:creationId xmlns:a16="http://schemas.microsoft.com/office/drawing/2014/main" id="{C5032D67-AE5B-9B60-55E6-7468C7F45A11}"/>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2" name="Freeform: Shape 31">
              <a:extLst>
                <a:ext uri="{FF2B5EF4-FFF2-40B4-BE49-F238E27FC236}">
                  <a16:creationId xmlns:a16="http://schemas.microsoft.com/office/drawing/2014/main" id="{9021889D-B5B6-270E-2957-33D0CAFF87D0}"/>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3" name="Freeform: Shape 32">
              <a:extLst>
                <a:ext uri="{FF2B5EF4-FFF2-40B4-BE49-F238E27FC236}">
                  <a16:creationId xmlns:a16="http://schemas.microsoft.com/office/drawing/2014/main" id="{3ADE470E-3238-C500-82EA-F98A0AFDF0B1}"/>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4" name="Freeform: Shape 33">
              <a:extLst>
                <a:ext uri="{FF2B5EF4-FFF2-40B4-BE49-F238E27FC236}">
                  <a16:creationId xmlns:a16="http://schemas.microsoft.com/office/drawing/2014/main" id="{E9355899-27BA-33D1-4A7C-AEEFD5040E83}"/>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5" name="Freeform: Shape 34">
              <a:extLst>
                <a:ext uri="{FF2B5EF4-FFF2-40B4-BE49-F238E27FC236}">
                  <a16:creationId xmlns:a16="http://schemas.microsoft.com/office/drawing/2014/main" id="{36B98355-7C39-34F7-BCDE-531875B52F8C}"/>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6" name="Freeform: Shape 35">
              <a:extLst>
                <a:ext uri="{FF2B5EF4-FFF2-40B4-BE49-F238E27FC236}">
                  <a16:creationId xmlns:a16="http://schemas.microsoft.com/office/drawing/2014/main" id="{B51941EE-BE97-3FF6-036F-BF0BD6CAFD1D}"/>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7" name="Freeform: Shape 36">
              <a:extLst>
                <a:ext uri="{FF2B5EF4-FFF2-40B4-BE49-F238E27FC236}">
                  <a16:creationId xmlns:a16="http://schemas.microsoft.com/office/drawing/2014/main" id="{97EE6206-6680-1B10-1FE3-A5975306C56B}"/>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sp>
          <p:nvSpPr>
            <p:cNvPr id="38" name="Freeform: Shape 37">
              <a:extLst>
                <a:ext uri="{FF2B5EF4-FFF2-40B4-BE49-F238E27FC236}">
                  <a16:creationId xmlns:a16="http://schemas.microsoft.com/office/drawing/2014/main" id="{EB9FC492-AB3F-A70A-D6B3-C72D8B5886FF}"/>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sym typeface="FranklinGothic URW Comp Book"/>
              </a:endParaRPr>
            </a:p>
          </p:txBody>
        </p:sp>
      </p:grpSp>
      <p:sp>
        <p:nvSpPr>
          <p:cNvPr id="39" name="Rechteck 26">
            <a:extLst>
              <a:ext uri="{FF2B5EF4-FFF2-40B4-BE49-F238E27FC236}">
                <a16:creationId xmlns:a16="http://schemas.microsoft.com/office/drawing/2014/main" id="{A6CF65B3-75F6-AA64-2E5B-B53BF1B57315}"/>
              </a:ext>
            </a:extLst>
          </p:cNvPr>
          <p:cNvSpPr>
            <a:spLocks/>
          </p:cNvSpPr>
          <p:nvPr/>
        </p:nvSpPr>
        <p:spPr>
          <a:xfrm>
            <a:off x="1532138" y="1169870"/>
            <a:ext cx="2659599" cy="517065"/>
          </a:xfrm>
          <a:prstGeom prst="rect">
            <a:avLst/>
          </a:prstGeom>
        </p:spPr>
        <p:txBody>
          <a:bodyPr vert="horz" wrap="square" lIns="0" tIns="0" rIns="0" bIns="0" anchor="t"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Correlation of Attributes</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Quantify degree of association between variables and sales to assess relationship</a:t>
            </a:r>
          </a:p>
        </p:txBody>
      </p:sp>
      <p:sp>
        <p:nvSpPr>
          <p:cNvPr id="40" name="Rechteck 26">
            <a:extLst>
              <a:ext uri="{FF2B5EF4-FFF2-40B4-BE49-F238E27FC236}">
                <a16:creationId xmlns:a16="http://schemas.microsoft.com/office/drawing/2014/main" id="{3DC31D63-1786-FB2F-493C-6A74BB37A233}"/>
              </a:ext>
            </a:extLst>
          </p:cNvPr>
          <p:cNvSpPr>
            <a:spLocks/>
          </p:cNvSpPr>
          <p:nvPr/>
        </p:nvSpPr>
        <p:spPr>
          <a:xfrm>
            <a:off x="952037" y="2053715"/>
            <a:ext cx="2013111" cy="517065"/>
          </a:xfrm>
          <a:prstGeom prst="rect">
            <a:avLst/>
          </a:prstGeom>
        </p:spPr>
        <p:txBody>
          <a:bodyPr vert="horz" wrap="square" lIns="0" tIns="0" rIns="0" bIns="0" anchor="ctr"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Store Type</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Compare four store types to determine size and performance</a:t>
            </a:r>
          </a:p>
        </p:txBody>
      </p:sp>
      <p:sp>
        <p:nvSpPr>
          <p:cNvPr id="41" name="Rechteck 26">
            <a:extLst>
              <a:ext uri="{FF2B5EF4-FFF2-40B4-BE49-F238E27FC236}">
                <a16:creationId xmlns:a16="http://schemas.microsoft.com/office/drawing/2014/main" id="{D3FC7D35-F584-1C23-DDFA-E5D18310FDFE}"/>
              </a:ext>
            </a:extLst>
          </p:cNvPr>
          <p:cNvSpPr/>
          <p:nvPr/>
        </p:nvSpPr>
        <p:spPr>
          <a:xfrm>
            <a:off x="1161836" y="2937559"/>
            <a:ext cx="1977264" cy="517065"/>
          </a:xfrm>
          <a:prstGeom prst="rect">
            <a:avLst/>
          </a:prstGeom>
        </p:spPr>
        <p:txBody>
          <a:bodyPr vert="horz" wrap="square" lIns="0" tIns="0" rIns="0" bIns="0" anchor="ctr"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Store Comparison</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Compare individual stores to quantify differences and outliers</a:t>
            </a:r>
          </a:p>
        </p:txBody>
      </p:sp>
      <p:sp>
        <p:nvSpPr>
          <p:cNvPr id="42" name="Rechteck 26">
            <a:extLst>
              <a:ext uri="{FF2B5EF4-FFF2-40B4-BE49-F238E27FC236}">
                <a16:creationId xmlns:a16="http://schemas.microsoft.com/office/drawing/2014/main" id="{D8A0635E-BE88-DB0C-0BBE-9972748695E0}"/>
              </a:ext>
            </a:extLst>
          </p:cNvPr>
          <p:cNvSpPr>
            <a:spLocks/>
          </p:cNvSpPr>
          <p:nvPr/>
        </p:nvSpPr>
        <p:spPr>
          <a:xfrm>
            <a:off x="1436001" y="3902195"/>
            <a:ext cx="2915564" cy="517065"/>
          </a:xfrm>
          <a:prstGeom prst="rect">
            <a:avLst/>
          </a:prstGeom>
        </p:spPr>
        <p:txBody>
          <a:bodyPr vert="horz" wrap="square" lIns="0" tIns="0" rIns="0" bIns="0" anchor="b"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Promotion Type</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Evaluate success of different promotions performed to generate sales growth</a:t>
            </a:r>
          </a:p>
        </p:txBody>
      </p:sp>
      <p:sp>
        <p:nvSpPr>
          <p:cNvPr id="43" name="Rechteck 26">
            <a:extLst>
              <a:ext uri="{FF2B5EF4-FFF2-40B4-BE49-F238E27FC236}">
                <a16:creationId xmlns:a16="http://schemas.microsoft.com/office/drawing/2014/main" id="{64E3C4EE-87F2-703E-0612-15198E075730}"/>
              </a:ext>
            </a:extLst>
          </p:cNvPr>
          <p:cNvSpPr>
            <a:spLocks/>
          </p:cNvSpPr>
          <p:nvPr/>
        </p:nvSpPr>
        <p:spPr>
          <a:xfrm>
            <a:off x="4791322" y="1169870"/>
            <a:ext cx="2749604" cy="517065"/>
          </a:xfrm>
          <a:prstGeom prst="rect">
            <a:avLst/>
          </a:prstGeom>
        </p:spPr>
        <p:txBody>
          <a:bodyPr vert="horz" wrap="square" lIns="0" tIns="0" rIns="0" bIns="0" anchor="t"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Seasonality</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Verify seasonality trends in sales by year, month, and week across stores</a:t>
            </a:r>
          </a:p>
        </p:txBody>
      </p:sp>
      <p:sp>
        <p:nvSpPr>
          <p:cNvPr id="44" name="Rechteck 26">
            <a:extLst>
              <a:ext uri="{FF2B5EF4-FFF2-40B4-BE49-F238E27FC236}">
                <a16:creationId xmlns:a16="http://schemas.microsoft.com/office/drawing/2014/main" id="{910C6F33-1C56-199F-FB25-DA0E705FC3D3}"/>
              </a:ext>
            </a:extLst>
          </p:cNvPr>
          <p:cNvSpPr/>
          <p:nvPr/>
        </p:nvSpPr>
        <p:spPr>
          <a:xfrm>
            <a:off x="4791320" y="3902195"/>
            <a:ext cx="3042569" cy="517065"/>
          </a:xfrm>
          <a:prstGeom prst="rect">
            <a:avLst/>
          </a:prstGeom>
        </p:spPr>
        <p:txBody>
          <a:bodyPr vert="horz" wrap="square" lIns="0" tIns="0" rIns="0" bIns="0" anchor="b"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Day of the Week</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Determine store closures and day of the week sales trends</a:t>
            </a:r>
          </a:p>
        </p:txBody>
      </p:sp>
      <p:sp>
        <p:nvSpPr>
          <p:cNvPr id="45" name="Rechteck 26">
            <a:extLst>
              <a:ext uri="{FF2B5EF4-FFF2-40B4-BE49-F238E27FC236}">
                <a16:creationId xmlns:a16="http://schemas.microsoft.com/office/drawing/2014/main" id="{15A658BF-4630-D6DC-BC45-3150363A0F75}"/>
              </a:ext>
            </a:extLst>
          </p:cNvPr>
          <p:cNvSpPr>
            <a:spLocks/>
          </p:cNvSpPr>
          <p:nvPr/>
        </p:nvSpPr>
        <p:spPr>
          <a:xfrm>
            <a:off x="6063258" y="2937559"/>
            <a:ext cx="2057862" cy="517065"/>
          </a:xfrm>
          <a:prstGeom prst="rect">
            <a:avLst/>
          </a:prstGeom>
        </p:spPr>
        <p:txBody>
          <a:bodyPr vert="horz" wrap="square" lIns="0" tIns="0" rIns="0" bIns="0" anchor="ctr"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Competition</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Sales elasticity impact based upon competition distance and age</a:t>
            </a:r>
          </a:p>
        </p:txBody>
      </p:sp>
      <p:grpSp>
        <p:nvGrpSpPr>
          <p:cNvPr id="46" name="Gruppieren 1">
            <a:extLst>
              <a:ext uri="{FF2B5EF4-FFF2-40B4-BE49-F238E27FC236}">
                <a16:creationId xmlns:a16="http://schemas.microsoft.com/office/drawing/2014/main" id="{AE08DB87-A035-526A-5826-2A24CAC71BA7}"/>
              </a:ext>
            </a:extLst>
          </p:cNvPr>
          <p:cNvGrpSpPr/>
          <p:nvPr>
            <p:custDataLst>
              <p:tags r:id="rId4"/>
            </p:custDataLst>
          </p:nvPr>
        </p:nvGrpSpPr>
        <p:grpSpPr>
          <a:xfrm>
            <a:off x="8125129" y="2966286"/>
            <a:ext cx="561669" cy="459609"/>
            <a:chOff x="3804350" y="3270562"/>
            <a:chExt cx="2335400" cy="1911038"/>
          </a:xfrm>
          <a:solidFill>
            <a:srgbClr val="E57200"/>
          </a:solidFill>
        </p:grpSpPr>
        <p:sp>
          <p:nvSpPr>
            <p:cNvPr id="47" name="Rechteck 2">
              <a:extLst>
                <a:ext uri="{FF2B5EF4-FFF2-40B4-BE49-F238E27FC236}">
                  <a16:creationId xmlns:a16="http://schemas.microsoft.com/office/drawing/2014/main" id="{CA06DB90-AD17-4256-2B81-A53782C29CF9}"/>
                </a:ext>
              </a:extLst>
            </p:cNvPr>
            <p:cNvSpPr/>
            <p:nvPr/>
          </p:nvSpPr>
          <p:spPr>
            <a:xfrm>
              <a:off x="4235450" y="4975384"/>
              <a:ext cx="1479550" cy="206216"/>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48" name="Freihandform 3">
              <a:extLst>
                <a:ext uri="{FF2B5EF4-FFF2-40B4-BE49-F238E27FC236}">
                  <a16:creationId xmlns:a16="http://schemas.microsoft.com/office/drawing/2014/main" id="{CD389372-1456-886F-EB1A-1F0BECA1661B}"/>
                </a:ext>
              </a:extLst>
            </p:cNvPr>
            <p:cNvSpPr/>
            <p:nvPr/>
          </p:nvSpPr>
          <p:spPr>
            <a:xfrm>
              <a:off x="4426185" y="3929020"/>
              <a:ext cx="545865" cy="1047750"/>
            </a:xfrm>
            <a:custGeom>
              <a:avLst/>
              <a:gdLst>
                <a:gd name="connsiteX0" fmla="*/ 0 w 501650"/>
                <a:gd name="connsiteY0" fmla="*/ 1047750 h 1047750"/>
                <a:gd name="connsiteX1" fmla="*/ 0 w 501650"/>
                <a:gd name="connsiteY1" fmla="*/ 965200 h 1047750"/>
                <a:gd name="connsiteX2" fmla="*/ 139700 w 501650"/>
                <a:gd name="connsiteY2" fmla="*/ 215900 h 1047750"/>
                <a:gd name="connsiteX3" fmla="*/ 501650 w 501650"/>
                <a:gd name="connsiteY3" fmla="*/ 0 h 1047750"/>
                <a:gd name="connsiteX4" fmla="*/ 501650 w 501650"/>
                <a:gd name="connsiteY4" fmla="*/ 1047750 h 1047750"/>
                <a:gd name="connsiteX5" fmla="*/ 0 w 501650"/>
                <a:gd name="connsiteY5" fmla="*/ 1047750 h 1047750"/>
                <a:gd name="connsiteX0" fmla="*/ 0 w 501650"/>
                <a:gd name="connsiteY0" fmla="*/ 1048595 h 1048595"/>
                <a:gd name="connsiteX1" fmla="*/ 0 w 501650"/>
                <a:gd name="connsiteY1" fmla="*/ 966045 h 1048595"/>
                <a:gd name="connsiteX2" fmla="*/ 139700 w 501650"/>
                <a:gd name="connsiteY2" fmla="*/ 216745 h 1048595"/>
                <a:gd name="connsiteX3" fmla="*/ 501650 w 501650"/>
                <a:gd name="connsiteY3" fmla="*/ 845 h 1048595"/>
                <a:gd name="connsiteX4" fmla="*/ 501650 w 501650"/>
                <a:gd name="connsiteY4" fmla="*/ 1048595 h 1048595"/>
                <a:gd name="connsiteX5" fmla="*/ 0 w 501650"/>
                <a:gd name="connsiteY5" fmla="*/ 1048595 h 1048595"/>
                <a:gd name="connsiteX0" fmla="*/ 0 w 501650"/>
                <a:gd name="connsiteY0" fmla="*/ 1048463 h 1048463"/>
                <a:gd name="connsiteX1" fmla="*/ 0 w 501650"/>
                <a:gd name="connsiteY1" fmla="*/ 965913 h 1048463"/>
                <a:gd name="connsiteX2" fmla="*/ 139700 w 501650"/>
                <a:gd name="connsiteY2" fmla="*/ 216613 h 1048463"/>
                <a:gd name="connsiteX3" fmla="*/ 501650 w 501650"/>
                <a:gd name="connsiteY3" fmla="*/ 713 h 1048463"/>
                <a:gd name="connsiteX4" fmla="*/ 501650 w 501650"/>
                <a:gd name="connsiteY4" fmla="*/ 1048463 h 1048463"/>
                <a:gd name="connsiteX5" fmla="*/ 0 w 501650"/>
                <a:gd name="connsiteY5" fmla="*/ 1048463 h 1048463"/>
                <a:gd name="connsiteX0" fmla="*/ 0 w 501650"/>
                <a:gd name="connsiteY0" fmla="*/ 1048463 h 1048463"/>
                <a:gd name="connsiteX1" fmla="*/ 0 w 501650"/>
                <a:gd name="connsiteY1" fmla="*/ 965913 h 1048463"/>
                <a:gd name="connsiteX2" fmla="*/ 139700 w 501650"/>
                <a:gd name="connsiteY2" fmla="*/ 216613 h 1048463"/>
                <a:gd name="connsiteX3" fmla="*/ 501650 w 501650"/>
                <a:gd name="connsiteY3" fmla="*/ 713 h 1048463"/>
                <a:gd name="connsiteX4" fmla="*/ 501650 w 501650"/>
                <a:gd name="connsiteY4" fmla="*/ 1048463 h 1048463"/>
                <a:gd name="connsiteX5" fmla="*/ 0 w 501650"/>
                <a:gd name="connsiteY5" fmla="*/ 1048463 h 1048463"/>
                <a:gd name="connsiteX0" fmla="*/ 0 w 501650"/>
                <a:gd name="connsiteY0" fmla="*/ 1047969 h 1047969"/>
                <a:gd name="connsiteX1" fmla="*/ 0 w 501650"/>
                <a:gd name="connsiteY1" fmla="*/ 965419 h 1047969"/>
                <a:gd name="connsiteX2" fmla="*/ 139700 w 501650"/>
                <a:gd name="connsiteY2" fmla="*/ 216119 h 1047969"/>
                <a:gd name="connsiteX3" fmla="*/ 501650 w 501650"/>
                <a:gd name="connsiteY3" fmla="*/ 219 h 1047969"/>
                <a:gd name="connsiteX4" fmla="*/ 501650 w 501650"/>
                <a:gd name="connsiteY4" fmla="*/ 1047969 h 1047969"/>
                <a:gd name="connsiteX5" fmla="*/ 0 w 501650"/>
                <a:gd name="connsiteY5" fmla="*/ 1047969 h 1047969"/>
                <a:gd name="connsiteX0" fmla="*/ 0 w 501650"/>
                <a:gd name="connsiteY0" fmla="*/ 1051236 h 1051236"/>
                <a:gd name="connsiteX1" fmla="*/ 0 w 501650"/>
                <a:gd name="connsiteY1" fmla="*/ 968686 h 1051236"/>
                <a:gd name="connsiteX2" fmla="*/ 139700 w 501650"/>
                <a:gd name="connsiteY2" fmla="*/ 219386 h 1051236"/>
                <a:gd name="connsiteX3" fmla="*/ 501650 w 501650"/>
                <a:gd name="connsiteY3" fmla="*/ 3486 h 1051236"/>
                <a:gd name="connsiteX4" fmla="*/ 501650 w 501650"/>
                <a:gd name="connsiteY4" fmla="*/ 1051236 h 1051236"/>
                <a:gd name="connsiteX5" fmla="*/ 0 w 501650"/>
                <a:gd name="connsiteY5" fmla="*/ 1051236 h 1051236"/>
                <a:gd name="connsiteX0" fmla="*/ 0 w 501650"/>
                <a:gd name="connsiteY0" fmla="*/ 1051236 h 1051236"/>
                <a:gd name="connsiteX1" fmla="*/ 0 w 501650"/>
                <a:gd name="connsiteY1" fmla="*/ 968686 h 1051236"/>
                <a:gd name="connsiteX2" fmla="*/ 139700 w 501650"/>
                <a:gd name="connsiteY2" fmla="*/ 219386 h 1051236"/>
                <a:gd name="connsiteX3" fmla="*/ 501650 w 501650"/>
                <a:gd name="connsiteY3" fmla="*/ 3486 h 1051236"/>
                <a:gd name="connsiteX4" fmla="*/ 501650 w 501650"/>
                <a:gd name="connsiteY4" fmla="*/ 1051236 h 1051236"/>
                <a:gd name="connsiteX5" fmla="*/ 0 w 501650"/>
                <a:gd name="connsiteY5" fmla="*/ 1051236 h 1051236"/>
                <a:gd name="connsiteX0" fmla="*/ 0 w 501650"/>
                <a:gd name="connsiteY0" fmla="*/ 1051236 h 1051236"/>
                <a:gd name="connsiteX1" fmla="*/ 0 w 501650"/>
                <a:gd name="connsiteY1" fmla="*/ 968686 h 1051236"/>
                <a:gd name="connsiteX2" fmla="*/ 139700 w 501650"/>
                <a:gd name="connsiteY2" fmla="*/ 219386 h 1051236"/>
                <a:gd name="connsiteX3" fmla="*/ 501650 w 501650"/>
                <a:gd name="connsiteY3" fmla="*/ 3486 h 1051236"/>
                <a:gd name="connsiteX4" fmla="*/ 501650 w 501650"/>
                <a:gd name="connsiteY4" fmla="*/ 1051236 h 1051236"/>
                <a:gd name="connsiteX5" fmla="*/ 0 w 501650"/>
                <a:gd name="connsiteY5" fmla="*/ 1051236 h 1051236"/>
                <a:gd name="connsiteX0" fmla="*/ 0 w 501650"/>
                <a:gd name="connsiteY0" fmla="*/ 1047750 h 1047750"/>
                <a:gd name="connsiteX1" fmla="*/ 0 w 501650"/>
                <a:gd name="connsiteY1" fmla="*/ 965200 h 1047750"/>
                <a:gd name="connsiteX2" fmla="*/ 139700 w 501650"/>
                <a:gd name="connsiteY2" fmla="*/ 215900 h 1047750"/>
                <a:gd name="connsiteX3" fmla="*/ 501650 w 501650"/>
                <a:gd name="connsiteY3" fmla="*/ 0 h 1047750"/>
                <a:gd name="connsiteX4" fmla="*/ 501650 w 501650"/>
                <a:gd name="connsiteY4" fmla="*/ 1047750 h 1047750"/>
                <a:gd name="connsiteX5" fmla="*/ 0 w 501650"/>
                <a:gd name="connsiteY5"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 h="1047750">
                  <a:moveTo>
                    <a:pt x="0" y="1047750"/>
                  </a:moveTo>
                  <a:lnTo>
                    <a:pt x="0" y="965200"/>
                  </a:lnTo>
                  <a:lnTo>
                    <a:pt x="139700" y="215900"/>
                  </a:lnTo>
                  <a:cubicBezTo>
                    <a:pt x="154546" y="175683"/>
                    <a:pt x="137511" y="5292"/>
                    <a:pt x="501650" y="0"/>
                  </a:cubicBezTo>
                  <a:lnTo>
                    <a:pt x="501650" y="1047750"/>
                  </a:lnTo>
                  <a:lnTo>
                    <a:pt x="0" y="1047750"/>
                  </a:lnTo>
                  <a:close/>
                </a:path>
              </a:pathLst>
            </a:cu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49" name="Freihandform 4">
              <a:extLst>
                <a:ext uri="{FF2B5EF4-FFF2-40B4-BE49-F238E27FC236}">
                  <a16:creationId xmlns:a16="http://schemas.microsoft.com/office/drawing/2014/main" id="{7A0CEB53-4ACD-6AD6-6094-0CBDB2174A49}"/>
                </a:ext>
              </a:extLst>
            </p:cNvPr>
            <p:cNvSpPr/>
            <p:nvPr/>
          </p:nvSpPr>
          <p:spPr>
            <a:xfrm flipH="1">
              <a:off x="4972050" y="3929020"/>
              <a:ext cx="545865" cy="1047750"/>
            </a:xfrm>
            <a:custGeom>
              <a:avLst/>
              <a:gdLst>
                <a:gd name="connsiteX0" fmla="*/ 476645 w 545865"/>
                <a:gd name="connsiteY0" fmla="*/ 53 h 1051192"/>
                <a:gd name="connsiteX1" fmla="*/ 152013 w 545865"/>
                <a:gd name="connsiteY1" fmla="*/ 219342 h 1051192"/>
                <a:gd name="connsiteX2" fmla="*/ 0 w 545865"/>
                <a:gd name="connsiteY2" fmla="*/ 968642 h 1051192"/>
                <a:gd name="connsiteX3" fmla="*/ 0 w 545865"/>
                <a:gd name="connsiteY3" fmla="*/ 1051192 h 1051192"/>
                <a:gd name="connsiteX4" fmla="*/ 545865 w 545865"/>
                <a:gd name="connsiteY4" fmla="*/ 1051192 h 1051192"/>
                <a:gd name="connsiteX5" fmla="*/ 545865 w 545865"/>
                <a:gd name="connsiteY5" fmla="*/ 950575 h 1051192"/>
                <a:gd name="connsiteX6" fmla="*/ 104541 w 545865"/>
                <a:gd name="connsiteY6" fmla="*/ 950575 h 1051192"/>
                <a:gd name="connsiteX7" fmla="*/ 104541 w 545865"/>
                <a:gd name="connsiteY7" fmla="*/ 883835 h 1051192"/>
                <a:gd name="connsiteX8" fmla="*/ 227442 w 545865"/>
                <a:gd name="connsiteY8" fmla="*/ 278036 h 1051192"/>
                <a:gd name="connsiteX9" fmla="*/ 489951 w 545865"/>
                <a:gd name="connsiteY9" fmla="*/ 100680 h 1051192"/>
                <a:gd name="connsiteX10" fmla="*/ 545865 w 545865"/>
                <a:gd name="connsiteY10" fmla="*/ 103483 h 1051192"/>
                <a:gd name="connsiteX11" fmla="*/ 545865 w 545865"/>
                <a:gd name="connsiteY11" fmla="*/ 3442 h 1051192"/>
                <a:gd name="connsiteX12" fmla="*/ 476645 w 545865"/>
                <a:gd name="connsiteY12" fmla="*/ 53 h 1051192"/>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 name="connsiteX0" fmla="*/ 545865 w 545865"/>
                <a:gd name="connsiteY0" fmla="*/ 0 h 1047750"/>
                <a:gd name="connsiteX1" fmla="*/ 152013 w 545865"/>
                <a:gd name="connsiteY1" fmla="*/ 215900 h 1047750"/>
                <a:gd name="connsiteX2" fmla="*/ 0 w 545865"/>
                <a:gd name="connsiteY2" fmla="*/ 965200 h 1047750"/>
                <a:gd name="connsiteX3" fmla="*/ 0 w 545865"/>
                <a:gd name="connsiteY3" fmla="*/ 1047750 h 1047750"/>
                <a:gd name="connsiteX4" fmla="*/ 545865 w 545865"/>
                <a:gd name="connsiteY4" fmla="*/ 1047750 h 1047750"/>
                <a:gd name="connsiteX5" fmla="*/ 545865 w 545865"/>
                <a:gd name="connsiteY5" fmla="*/ 947133 h 1047750"/>
                <a:gd name="connsiteX6" fmla="*/ 104541 w 545865"/>
                <a:gd name="connsiteY6" fmla="*/ 947133 h 1047750"/>
                <a:gd name="connsiteX7" fmla="*/ 104541 w 545865"/>
                <a:gd name="connsiteY7" fmla="*/ 880393 h 1047750"/>
                <a:gd name="connsiteX8" fmla="*/ 227442 w 545865"/>
                <a:gd name="connsiteY8" fmla="*/ 274594 h 1047750"/>
                <a:gd name="connsiteX9" fmla="*/ 489951 w 545865"/>
                <a:gd name="connsiteY9" fmla="*/ 97238 h 1047750"/>
                <a:gd name="connsiteX10" fmla="*/ 545865 w 545865"/>
                <a:gd name="connsiteY10" fmla="*/ 100041 h 1047750"/>
                <a:gd name="connsiteX11" fmla="*/ 545865 w 545865"/>
                <a:gd name="connsiteY11"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865" h="1047750">
                  <a:moveTo>
                    <a:pt x="545865" y="0"/>
                  </a:moveTo>
                  <a:cubicBezTo>
                    <a:pt x="201617" y="5023"/>
                    <a:pt x="183459" y="90752"/>
                    <a:pt x="152013" y="215900"/>
                  </a:cubicBezTo>
                  <a:lnTo>
                    <a:pt x="0" y="965200"/>
                  </a:lnTo>
                  <a:lnTo>
                    <a:pt x="0" y="1047750"/>
                  </a:lnTo>
                  <a:lnTo>
                    <a:pt x="545865" y="1047750"/>
                  </a:lnTo>
                  <a:lnTo>
                    <a:pt x="545865" y="947133"/>
                  </a:lnTo>
                  <a:lnTo>
                    <a:pt x="104541" y="947133"/>
                  </a:lnTo>
                  <a:lnTo>
                    <a:pt x="104541" y="880393"/>
                  </a:lnTo>
                  <a:lnTo>
                    <a:pt x="227442" y="274594"/>
                  </a:lnTo>
                  <a:cubicBezTo>
                    <a:pt x="243752" y="231609"/>
                    <a:pt x="228885" y="93683"/>
                    <a:pt x="489951" y="97238"/>
                  </a:cubicBezTo>
                  <a:lnTo>
                    <a:pt x="545865" y="100041"/>
                  </a:lnTo>
                  <a:lnTo>
                    <a:pt x="545865" y="0"/>
                  </a:lnTo>
                  <a:close/>
                </a:path>
              </a:pathLst>
            </a:cu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50" name="Rechteck 5">
              <a:extLst>
                <a:ext uri="{FF2B5EF4-FFF2-40B4-BE49-F238E27FC236}">
                  <a16:creationId xmlns:a16="http://schemas.microsoft.com/office/drawing/2014/main" id="{E74CB449-6A33-95EB-611C-69D09B8F09F4}"/>
                </a:ext>
              </a:extLst>
            </p:cNvPr>
            <p:cNvSpPr/>
            <p:nvPr/>
          </p:nvSpPr>
          <p:spPr>
            <a:xfrm>
              <a:off x="3804350" y="4311650"/>
              <a:ext cx="424750" cy="158750"/>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51" name="Rechteck 6">
              <a:extLst>
                <a:ext uri="{FF2B5EF4-FFF2-40B4-BE49-F238E27FC236}">
                  <a16:creationId xmlns:a16="http://schemas.microsoft.com/office/drawing/2014/main" id="{827C1713-AD95-0EB8-0763-B9984921D04B}"/>
                </a:ext>
              </a:extLst>
            </p:cNvPr>
            <p:cNvSpPr/>
            <p:nvPr/>
          </p:nvSpPr>
          <p:spPr>
            <a:xfrm>
              <a:off x="5715000" y="4311650"/>
              <a:ext cx="424750" cy="158750"/>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52" name="Rechteck 7">
              <a:extLst>
                <a:ext uri="{FF2B5EF4-FFF2-40B4-BE49-F238E27FC236}">
                  <a16:creationId xmlns:a16="http://schemas.microsoft.com/office/drawing/2014/main" id="{C6731F39-D117-7E47-B146-0036ACCB4C3C}"/>
                </a:ext>
              </a:extLst>
            </p:cNvPr>
            <p:cNvSpPr/>
            <p:nvPr/>
          </p:nvSpPr>
          <p:spPr>
            <a:xfrm rot="19205460">
              <a:off x="5421274" y="3667003"/>
              <a:ext cx="424750" cy="158750"/>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53" name="Rechteck 8">
              <a:extLst>
                <a:ext uri="{FF2B5EF4-FFF2-40B4-BE49-F238E27FC236}">
                  <a16:creationId xmlns:a16="http://schemas.microsoft.com/office/drawing/2014/main" id="{B473F97E-2A57-0A9B-8514-1AD310E5AF49}"/>
                </a:ext>
              </a:extLst>
            </p:cNvPr>
            <p:cNvSpPr/>
            <p:nvPr/>
          </p:nvSpPr>
          <p:spPr>
            <a:xfrm rot="2394540" flipH="1">
              <a:off x="4028664" y="3667003"/>
              <a:ext cx="424750" cy="158750"/>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sp>
          <p:nvSpPr>
            <p:cNvPr id="54" name="Rechteck 9">
              <a:extLst>
                <a:ext uri="{FF2B5EF4-FFF2-40B4-BE49-F238E27FC236}">
                  <a16:creationId xmlns:a16="http://schemas.microsoft.com/office/drawing/2014/main" id="{5B80BEF7-917E-E2AB-CC89-F95379F86338}"/>
                </a:ext>
              </a:extLst>
            </p:cNvPr>
            <p:cNvSpPr/>
            <p:nvPr/>
          </p:nvSpPr>
          <p:spPr>
            <a:xfrm rot="5400000" flipH="1">
              <a:off x="4759675" y="3403562"/>
              <a:ext cx="424750" cy="158750"/>
            </a:xfrm>
            <a:prstGeom prst="rect">
              <a:avLst/>
            </a:prstGeom>
            <a:grpFill/>
            <a:ln w="9525" cap="flat" cmpd="sng" algn="ctr">
              <a:noFill/>
              <a:prstDash val="solid"/>
            </a:ln>
            <a:effectLst/>
          </p:spPr>
          <p:txBody>
            <a:bodyPr lIns="27000" tIns="27000" rIns="27000" bIns="2700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00" b="0" i="0" u="none" strike="noStrike" kern="1200" cap="none" spc="0" normalizeH="0" baseline="0" noProof="0" dirty="0" err="1">
                <a:ln>
                  <a:noFill/>
                </a:ln>
                <a:solidFill>
                  <a:srgbClr val="FFFFFF"/>
                </a:solidFill>
                <a:effectLst/>
                <a:uLnTx/>
                <a:uFillTx/>
                <a:latin typeface="Franklin Gothic Book"/>
                <a:sym typeface="FranklinGothic URW Comp Book"/>
              </a:endParaRPr>
            </a:p>
          </p:txBody>
        </p:sp>
      </p:grpSp>
      <p:sp>
        <p:nvSpPr>
          <p:cNvPr id="55" name="Rechteck 26">
            <a:extLst>
              <a:ext uri="{FF2B5EF4-FFF2-40B4-BE49-F238E27FC236}">
                <a16:creationId xmlns:a16="http://schemas.microsoft.com/office/drawing/2014/main" id="{D1E4E96A-221B-0B6B-B521-83E1C3507C6A}"/>
              </a:ext>
            </a:extLst>
          </p:cNvPr>
          <p:cNvSpPr>
            <a:spLocks/>
          </p:cNvSpPr>
          <p:nvPr/>
        </p:nvSpPr>
        <p:spPr>
          <a:xfrm>
            <a:off x="6202712" y="2053715"/>
            <a:ext cx="1821666" cy="517065"/>
          </a:xfrm>
          <a:prstGeom prst="rect">
            <a:avLst/>
          </a:prstGeom>
        </p:spPr>
        <p:txBody>
          <a:bodyPr vert="horz" wrap="square" lIns="0" tIns="0" rIns="0" bIns="0" anchor="ctr" anchorCtr="0">
            <a:spAutoFit/>
          </a:bodyPr>
          <a:lstStyle/>
          <a:p>
            <a:pPr marL="0" marR="0" lvl="0" indent="0" defTabSz="68580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a:ln>
                  <a:noFill/>
                </a:ln>
                <a:solidFill>
                  <a:srgbClr val="232D4B"/>
                </a:solidFill>
                <a:effectLst/>
                <a:uLnTx/>
                <a:uFillTx/>
                <a:sym typeface="FranklinGothic URW Comp Book"/>
              </a:rPr>
              <a:t>Holiday</a:t>
            </a:r>
          </a:p>
          <a:p>
            <a:pPr marL="0" marR="0" lvl="0" indent="0" defTabSz="685800" eaLnBrk="1" fontAlgn="base" latinLnBrk="0" hangingPunct="1">
              <a:lnSpc>
                <a:spcPct val="100000"/>
              </a:lnSpc>
              <a:spcBef>
                <a:spcPct val="20000"/>
              </a:spcBef>
              <a:spcAft>
                <a:spcPts val="0"/>
              </a:spcAft>
              <a:buClrTx/>
              <a:buSzPct val="70000"/>
              <a:buFontTx/>
              <a:buNone/>
              <a:tabLst/>
              <a:defRPr/>
            </a:pPr>
            <a:r>
              <a:rPr kumimoji="0" lang="en-US" sz="1050" b="0" i="0" u="none" strike="noStrike" kern="1200" cap="none" spc="0" normalizeH="0" baseline="0" noProof="0" dirty="0">
                <a:ln>
                  <a:noFill/>
                </a:ln>
                <a:solidFill>
                  <a:srgbClr val="2E2E38"/>
                </a:solidFill>
                <a:effectLst/>
                <a:uLnTx/>
                <a:uFillTx/>
                <a:sym typeface="FranklinGothic URW Comp Book"/>
              </a:rPr>
              <a:t>Gauge impact to sales from store and state holiday trends</a:t>
            </a:r>
          </a:p>
        </p:txBody>
      </p:sp>
      <p:grpSp>
        <p:nvGrpSpPr>
          <p:cNvPr id="56" name="Group 55">
            <a:extLst>
              <a:ext uri="{FF2B5EF4-FFF2-40B4-BE49-F238E27FC236}">
                <a16:creationId xmlns:a16="http://schemas.microsoft.com/office/drawing/2014/main" id="{7ACB1E0A-6060-BDF3-5C2B-528126A4E9B5}"/>
              </a:ext>
            </a:extLst>
          </p:cNvPr>
          <p:cNvGrpSpPr/>
          <p:nvPr/>
        </p:nvGrpSpPr>
        <p:grpSpPr>
          <a:xfrm>
            <a:off x="1029725" y="3666158"/>
            <a:ext cx="292340" cy="753101"/>
            <a:chOff x="4476484" y="3630120"/>
            <a:chExt cx="1029017" cy="2650864"/>
          </a:xfrm>
          <a:solidFill>
            <a:srgbClr val="E57200"/>
          </a:solidFill>
        </p:grpSpPr>
        <p:sp>
          <p:nvSpPr>
            <p:cNvPr id="57" name="Freeform 100">
              <a:extLst>
                <a:ext uri="{FF2B5EF4-FFF2-40B4-BE49-F238E27FC236}">
                  <a16:creationId xmlns:a16="http://schemas.microsoft.com/office/drawing/2014/main" id="{D2D00FF6-BDEF-7338-4071-3D90FDB9D3B1}"/>
                </a:ext>
              </a:extLst>
            </p:cNvPr>
            <p:cNvSpPr>
              <a:spLocks/>
            </p:cNvSpPr>
            <p:nvPr/>
          </p:nvSpPr>
          <p:spPr bwMode="auto">
            <a:xfrm>
              <a:off x="4476484" y="4369463"/>
              <a:ext cx="1029017" cy="1911521"/>
            </a:xfrm>
            <a:custGeom>
              <a:avLst/>
              <a:gdLst>
                <a:gd name="T0" fmla="*/ 157 w 158"/>
                <a:gd name="T1" fmla="*/ 121 h 297"/>
                <a:gd name="T2" fmla="*/ 146 w 158"/>
                <a:gd name="T3" fmla="*/ 44 h 297"/>
                <a:gd name="T4" fmla="*/ 107 w 158"/>
                <a:gd name="T5" fmla="*/ 0 h 297"/>
                <a:gd name="T6" fmla="*/ 79 w 158"/>
                <a:gd name="T7" fmla="*/ 8 h 297"/>
                <a:gd name="T8" fmla="*/ 52 w 158"/>
                <a:gd name="T9" fmla="*/ 0 h 297"/>
                <a:gd name="T10" fmla="*/ 13 w 158"/>
                <a:gd name="T11" fmla="*/ 44 h 297"/>
                <a:gd name="T12" fmla="*/ 1 w 158"/>
                <a:gd name="T13" fmla="*/ 121 h 297"/>
                <a:gd name="T14" fmla="*/ 13 w 158"/>
                <a:gd name="T15" fmla="*/ 137 h 297"/>
                <a:gd name="T16" fmla="*/ 29 w 158"/>
                <a:gd name="T17" fmla="*/ 125 h 297"/>
                <a:gd name="T18" fmla="*/ 41 w 158"/>
                <a:gd name="T19" fmla="*/ 49 h 297"/>
                <a:gd name="T20" fmla="*/ 41 w 158"/>
                <a:gd name="T21" fmla="*/ 48 h 297"/>
                <a:gd name="T22" fmla="*/ 43 w 158"/>
                <a:gd name="T23" fmla="*/ 49 h 297"/>
                <a:gd name="T24" fmla="*/ 43 w 158"/>
                <a:gd name="T25" fmla="*/ 141 h 297"/>
                <a:gd name="T26" fmla="*/ 30 w 158"/>
                <a:gd name="T27" fmla="*/ 276 h 297"/>
                <a:gd name="T28" fmla="*/ 47 w 158"/>
                <a:gd name="T29" fmla="*/ 296 h 297"/>
                <a:gd name="T30" fmla="*/ 66 w 158"/>
                <a:gd name="T31" fmla="*/ 280 h 297"/>
                <a:gd name="T32" fmla="*/ 78 w 158"/>
                <a:gd name="T33" fmla="*/ 148 h 297"/>
                <a:gd name="T34" fmla="*/ 80 w 158"/>
                <a:gd name="T35" fmla="*/ 148 h 297"/>
                <a:gd name="T36" fmla="*/ 92 w 158"/>
                <a:gd name="T37" fmla="*/ 280 h 297"/>
                <a:gd name="T38" fmla="*/ 111 w 158"/>
                <a:gd name="T39" fmla="*/ 296 h 297"/>
                <a:gd name="T40" fmla="*/ 128 w 158"/>
                <a:gd name="T41" fmla="*/ 276 h 297"/>
                <a:gd name="T42" fmla="*/ 115 w 158"/>
                <a:gd name="T43" fmla="*/ 141 h 297"/>
                <a:gd name="T44" fmla="*/ 116 w 158"/>
                <a:gd name="T45" fmla="*/ 48 h 297"/>
                <a:gd name="T46" fmla="*/ 117 w 158"/>
                <a:gd name="T47" fmla="*/ 48 h 297"/>
                <a:gd name="T48" fmla="*/ 117 w 158"/>
                <a:gd name="T49" fmla="*/ 48 h 297"/>
                <a:gd name="T50" fmla="*/ 129 w 158"/>
                <a:gd name="T51" fmla="*/ 126 h 297"/>
                <a:gd name="T52" fmla="*/ 145 w 158"/>
                <a:gd name="T53" fmla="*/ 137 h 297"/>
                <a:gd name="T54" fmla="*/ 157 w 158"/>
                <a:gd name="T55" fmla="*/ 12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97">
                  <a:moveTo>
                    <a:pt x="157" y="121"/>
                  </a:moveTo>
                  <a:cubicBezTo>
                    <a:pt x="157" y="120"/>
                    <a:pt x="148" y="62"/>
                    <a:pt x="146" y="44"/>
                  </a:cubicBezTo>
                  <a:cubicBezTo>
                    <a:pt x="143" y="22"/>
                    <a:pt x="127" y="5"/>
                    <a:pt x="107" y="0"/>
                  </a:cubicBezTo>
                  <a:cubicBezTo>
                    <a:pt x="99" y="5"/>
                    <a:pt x="89" y="8"/>
                    <a:pt x="79" y="8"/>
                  </a:cubicBezTo>
                  <a:cubicBezTo>
                    <a:pt x="69" y="8"/>
                    <a:pt x="60" y="5"/>
                    <a:pt x="52" y="0"/>
                  </a:cubicBezTo>
                  <a:cubicBezTo>
                    <a:pt x="31" y="5"/>
                    <a:pt x="16" y="22"/>
                    <a:pt x="13" y="44"/>
                  </a:cubicBezTo>
                  <a:cubicBezTo>
                    <a:pt x="10" y="62"/>
                    <a:pt x="1" y="120"/>
                    <a:pt x="1" y="121"/>
                  </a:cubicBezTo>
                  <a:cubicBezTo>
                    <a:pt x="0" y="128"/>
                    <a:pt x="5" y="136"/>
                    <a:pt x="13" y="137"/>
                  </a:cubicBezTo>
                  <a:cubicBezTo>
                    <a:pt x="22" y="138"/>
                    <a:pt x="28" y="132"/>
                    <a:pt x="29" y="125"/>
                  </a:cubicBezTo>
                  <a:cubicBezTo>
                    <a:pt x="29" y="125"/>
                    <a:pt x="39" y="56"/>
                    <a:pt x="41" y="49"/>
                  </a:cubicBezTo>
                  <a:cubicBezTo>
                    <a:pt x="41" y="48"/>
                    <a:pt x="41" y="48"/>
                    <a:pt x="41" y="48"/>
                  </a:cubicBezTo>
                  <a:cubicBezTo>
                    <a:pt x="42" y="48"/>
                    <a:pt x="43" y="48"/>
                    <a:pt x="43" y="49"/>
                  </a:cubicBezTo>
                  <a:cubicBezTo>
                    <a:pt x="43" y="141"/>
                    <a:pt x="43" y="141"/>
                    <a:pt x="43" y="141"/>
                  </a:cubicBezTo>
                  <a:cubicBezTo>
                    <a:pt x="30" y="276"/>
                    <a:pt x="30" y="276"/>
                    <a:pt x="30" y="276"/>
                  </a:cubicBezTo>
                  <a:cubicBezTo>
                    <a:pt x="29" y="286"/>
                    <a:pt x="37" y="295"/>
                    <a:pt x="47" y="296"/>
                  </a:cubicBezTo>
                  <a:cubicBezTo>
                    <a:pt x="57" y="297"/>
                    <a:pt x="65" y="290"/>
                    <a:pt x="66" y="280"/>
                  </a:cubicBezTo>
                  <a:cubicBezTo>
                    <a:pt x="66" y="280"/>
                    <a:pt x="78" y="148"/>
                    <a:pt x="78" y="148"/>
                  </a:cubicBezTo>
                  <a:cubicBezTo>
                    <a:pt x="78" y="147"/>
                    <a:pt x="80" y="147"/>
                    <a:pt x="80" y="148"/>
                  </a:cubicBezTo>
                  <a:cubicBezTo>
                    <a:pt x="80" y="148"/>
                    <a:pt x="92" y="280"/>
                    <a:pt x="92" y="280"/>
                  </a:cubicBezTo>
                  <a:cubicBezTo>
                    <a:pt x="93" y="289"/>
                    <a:pt x="100" y="297"/>
                    <a:pt x="111" y="296"/>
                  </a:cubicBezTo>
                  <a:cubicBezTo>
                    <a:pt x="121" y="295"/>
                    <a:pt x="129" y="286"/>
                    <a:pt x="128" y="276"/>
                  </a:cubicBezTo>
                  <a:cubicBezTo>
                    <a:pt x="115" y="141"/>
                    <a:pt x="115" y="141"/>
                    <a:pt x="115" y="141"/>
                  </a:cubicBezTo>
                  <a:cubicBezTo>
                    <a:pt x="116" y="48"/>
                    <a:pt x="116" y="48"/>
                    <a:pt x="116" y="48"/>
                  </a:cubicBezTo>
                  <a:cubicBezTo>
                    <a:pt x="116" y="48"/>
                    <a:pt x="116" y="48"/>
                    <a:pt x="117" y="48"/>
                  </a:cubicBezTo>
                  <a:cubicBezTo>
                    <a:pt x="117" y="48"/>
                    <a:pt x="117" y="48"/>
                    <a:pt x="117" y="48"/>
                  </a:cubicBezTo>
                  <a:cubicBezTo>
                    <a:pt x="119" y="56"/>
                    <a:pt x="129" y="125"/>
                    <a:pt x="129" y="126"/>
                  </a:cubicBezTo>
                  <a:cubicBezTo>
                    <a:pt x="130" y="132"/>
                    <a:pt x="135" y="139"/>
                    <a:pt x="145" y="137"/>
                  </a:cubicBezTo>
                  <a:cubicBezTo>
                    <a:pt x="153" y="136"/>
                    <a:pt x="158" y="128"/>
                    <a:pt x="15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srgbClr val="FFFFFF"/>
                </a:solidFill>
                <a:effectLst/>
                <a:uLnTx/>
                <a:uFillTx/>
                <a:sym typeface="FranklinGothic URW Comp Book"/>
              </a:endParaRPr>
            </a:p>
          </p:txBody>
        </p:sp>
        <p:sp>
          <p:nvSpPr>
            <p:cNvPr id="58" name="Zielscheibe">
              <a:extLst>
                <a:ext uri="{FF2B5EF4-FFF2-40B4-BE49-F238E27FC236}">
                  <a16:creationId xmlns:a16="http://schemas.microsoft.com/office/drawing/2014/main" id="{4F49AE15-9E9B-459B-7A27-6CD1BF264454}"/>
                </a:ext>
              </a:extLst>
            </p:cNvPr>
            <p:cNvSpPr/>
            <p:nvPr>
              <p:custDataLst>
                <p:tags r:id="rId5"/>
              </p:custDataLst>
            </p:nvPr>
          </p:nvSpPr>
          <p:spPr>
            <a:xfrm>
              <a:off x="4652362" y="3630120"/>
              <a:ext cx="677260" cy="677260"/>
            </a:xfrm>
            <a:custGeom>
              <a:avLst/>
              <a:gdLst>
                <a:gd name="connsiteX0" fmla="*/ 1099997 w 2264124"/>
                <a:gd name="connsiteY0" fmla="*/ 2030036 h 2210590"/>
                <a:gd name="connsiteX1" fmla="*/ 1145716 w 2264124"/>
                <a:gd name="connsiteY1" fmla="*/ 2030036 h 2210590"/>
                <a:gd name="connsiteX2" fmla="*/ 1145716 w 2264124"/>
                <a:gd name="connsiteY2" fmla="*/ 2210590 h 2210590"/>
                <a:gd name="connsiteX3" fmla="*/ 1099997 w 2264124"/>
                <a:gd name="connsiteY3" fmla="*/ 2210590 h 2210590"/>
                <a:gd name="connsiteX4" fmla="*/ 1595211 w 2264124"/>
                <a:gd name="connsiteY4" fmla="*/ 1129168 h 2210590"/>
                <a:gd name="connsiteX5" fmla="*/ 1588178 w 2264124"/>
                <a:gd name="connsiteY5" fmla="*/ 1198935 h 2210590"/>
                <a:gd name="connsiteX6" fmla="*/ 1208758 w 2264124"/>
                <a:gd name="connsiteY6" fmla="*/ 1568986 h 2210590"/>
                <a:gd name="connsiteX7" fmla="*/ 1145716 w 2264124"/>
                <a:gd name="connsiteY7" fmla="*/ 1574549 h 2210590"/>
                <a:gd name="connsiteX8" fmla="*/ 1145716 w 2264124"/>
                <a:gd name="connsiteY8" fmla="*/ 1762648 h 2210590"/>
                <a:gd name="connsiteX9" fmla="*/ 1242054 w 2264124"/>
                <a:gd name="connsiteY9" fmla="*/ 1754148 h 2210590"/>
                <a:gd name="connsiteX10" fmla="*/ 1772455 w 2264124"/>
                <a:gd name="connsiteY10" fmla="*/ 1236844 h 2210590"/>
                <a:gd name="connsiteX11" fmla="*/ 1783310 w 2264124"/>
                <a:gd name="connsiteY11" fmla="*/ 1129168 h 2210590"/>
                <a:gd name="connsiteX12" fmla="*/ 1254937 w 2264124"/>
                <a:gd name="connsiteY12" fmla="*/ 1129168 h 2210590"/>
                <a:gd name="connsiteX13" fmla="*/ 1249476 w 2264124"/>
                <a:gd name="connsiteY13" fmla="*/ 1156219 h 2210590"/>
                <a:gd name="connsiteX14" fmla="*/ 1165228 w 2264124"/>
                <a:gd name="connsiteY14" fmla="*/ 1232604 h 2210590"/>
                <a:gd name="connsiteX15" fmla="*/ 1145716 w 2264124"/>
                <a:gd name="connsiteY15" fmla="*/ 1235554 h 2210590"/>
                <a:gd name="connsiteX16" fmla="*/ 1145716 w 2264124"/>
                <a:gd name="connsiteY16" fmla="*/ 1496894 h 2210590"/>
                <a:gd name="connsiteX17" fmla="*/ 1195012 w 2264124"/>
                <a:gd name="connsiteY17" fmla="*/ 1492544 h 2210590"/>
                <a:gd name="connsiteX18" fmla="*/ 1512100 w 2264124"/>
                <a:gd name="connsiteY18" fmla="*/ 1183285 h 2210590"/>
                <a:gd name="connsiteX19" fmla="*/ 1517556 w 2264124"/>
                <a:gd name="connsiteY19" fmla="*/ 1129168 h 2210590"/>
                <a:gd name="connsiteX20" fmla="*/ 732609 w 2264124"/>
                <a:gd name="connsiteY20" fmla="*/ 1129168 h 2210590"/>
                <a:gd name="connsiteX21" fmla="*/ 738064 w 2264124"/>
                <a:gd name="connsiteY21" fmla="*/ 1183285 h 2210590"/>
                <a:gd name="connsiteX22" fmla="*/ 1055153 w 2264124"/>
                <a:gd name="connsiteY22" fmla="*/ 1492544 h 2210590"/>
                <a:gd name="connsiteX23" fmla="*/ 1099997 w 2264124"/>
                <a:gd name="connsiteY23" fmla="*/ 1496501 h 2210590"/>
                <a:gd name="connsiteX24" fmla="*/ 1099997 w 2264124"/>
                <a:gd name="connsiteY24" fmla="*/ 1234881 h 2210590"/>
                <a:gd name="connsiteX25" fmla="*/ 1084937 w 2264124"/>
                <a:gd name="connsiteY25" fmla="*/ 1232604 h 2210590"/>
                <a:gd name="connsiteX26" fmla="*/ 1000688 w 2264124"/>
                <a:gd name="connsiteY26" fmla="*/ 1156219 h 2210590"/>
                <a:gd name="connsiteX27" fmla="*/ 995227 w 2264124"/>
                <a:gd name="connsiteY27" fmla="*/ 1129168 h 2210590"/>
                <a:gd name="connsiteX28" fmla="*/ 466853 w 2264124"/>
                <a:gd name="connsiteY28" fmla="*/ 1129168 h 2210590"/>
                <a:gd name="connsiteX29" fmla="*/ 477707 w 2264124"/>
                <a:gd name="connsiteY29" fmla="*/ 1236844 h 2210590"/>
                <a:gd name="connsiteX30" fmla="*/ 1008109 w 2264124"/>
                <a:gd name="connsiteY30" fmla="*/ 1754148 h 2210590"/>
                <a:gd name="connsiteX31" fmla="*/ 1099997 w 2264124"/>
                <a:gd name="connsiteY31" fmla="*/ 1762256 h 2210590"/>
                <a:gd name="connsiteX32" fmla="*/ 1099997 w 2264124"/>
                <a:gd name="connsiteY32" fmla="*/ 1574156 h 2210590"/>
                <a:gd name="connsiteX33" fmla="*/ 1041407 w 2264124"/>
                <a:gd name="connsiteY33" fmla="*/ 1568986 h 2210590"/>
                <a:gd name="connsiteX34" fmla="*/ 661987 w 2264124"/>
                <a:gd name="connsiteY34" fmla="*/ 1198935 h 2210590"/>
                <a:gd name="connsiteX35" fmla="*/ 654954 w 2264124"/>
                <a:gd name="connsiteY35" fmla="*/ 1129168 h 2210590"/>
                <a:gd name="connsiteX36" fmla="*/ 2083570 w 2264124"/>
                <a:gd name="connsiteY36" fmla="*/ 1083449 h 2210590"/>
                <a:gd name="connsiteX37" fmla="*/ 2264124 w 2264124"/>
                <a:gd name="connsiteY37" fmla="*/ 1083449 h 2210590"/>
                <a:gd name="connsiteX38" fmla="*/ 2264124 w 2264124"/>
                <a:gd name="connsiteY38" fmla="*/ 1129168 h 2210590"/>
                <a:gd name="connsiteX39" fmla="*/ 2083570 w 2264124"/>
                <a:gd name="connsiteY39" fmla="*/ 1129168 h 2210590"/>
                <a:gd name="connsiteX40" fmla="*/ 0 w 2264124"/>
                <a:gd name="connsiteY40" fmla="*/ 1083449 h 2210590"/>
                <a:gd name="connsiteX41" fmla="*/ 180554 w 2264124"/>
                <a:gd name="connsiteY41" fmla="*/ 1083449 h 2210590"/>
                <a:gd name="connsiteX42" fmla="*/ 180554 w 2264124"/>
                <a:gd name="connsiteY42" fmla="*/ 1129168 h 2210590"/>
                <a:gd name="connsiteX43" fmla="*/ 0 w 2264124"/>
                <a:gd name="connsiteY43" fmla="*/ 1129168 h 2210590"/>
                <a:gd name="connsiteX44" fmla="*/ 1099997 w 2264124"/>
                <a:gd name="connsiteY44" fmla="*/ 710840 h 2210590"/>
                <a:gd name="connsiteX45" fmla="*/ 1055153 w 2264124"/>
                <a:gd name="connsiteY45" fmla="*/ 714796 h 2210590"/>
                <a:gd name="connsiteX46" fmla="*/ 738064 w 2264124"/>
                <a:gd name="connsiteY46" fmla="*/ 1024055 h 2210590"/>
                <a:gd name="connsiteX47" fmla="*/ 732077 w 2264124"/>
                <a:gd name="connsiteY47" fmla="*/ 1083449 h 2210590"/>
                <a:gd name="connsiteX48" fmla="*/ 994162 w 2264124"/>
                <a:gd name="connsiteY48" fmla="*/ 1083449 h 2210590"/>
                <a:gd name="connsiteX49" fmla="*/ 1000688 w 2264124"/>
                <a:gd name="connsiteY49" fmla="*/ 1051121 h 2210590"/>
                <a:gd name="connsiteX50" fmla="*/ 1084937 w 2264124"/>
                <a:gd name="connsiteY50" fmla="*/ 974737 h 2210590"/>
                <a:gd name="connsiteX51" fmla="*/ 1099997 w 2264124"/>
                <a:gd name="connsiteY51" fmla="*/ 972460 h 2210590"/>
                <a:gd name="connsiteX52" fmla="*/ 1145716 w 2264124"/>
                <a:gd name="connsiteY52" fmla="*/ 710447 h 2210590"/>
                <a:gd name="connsiteX53" fmla="*/ 1145716 w 2264124"/>
                <a:gd name="connsiteY53" fmla="*/ 971787 h 2210590"/>
                <a:gd name="connsiteX54" fmla="*/ 1165228 w 2264124"/>
                <a:gd name="connsiteY54" fmla="*/ 974737 h 2210590"/>
                <a:gd name="connsiteX55" fmla="*/ 1249476 w 2264124"/>
                <a:gd name="connsiteY55" fmla="*/ 1051121 h 2210590"/>
                <a:gd name="connsiteX56" fmla="*/ 1256003 w 2264124"/>
                <a:gd name="connsiteY56" fmla="*/ 1083449 h 2210590"/>
                <a:gd name="connsiteX57" fmla="*/ 1518088 w 2264124"/>
                <a:gd name="connsiteY57" fmla="*/ 1083449 h 2210590"/>
                <a:gd name="connsiteX58" fmla="*/ 1512100 w 2264124"/>
                <a:gd name="connsiteY58" fmla="*/ 1024055 h 2210590"/>
                <a:gd name="connsiteX59" fmla="*/ 1195012 w 2264124"/>
                <a:gd name="connsiteY59" fmla="*/ 714796 h 2210590"/>
                <a:gd name="connsiteX60" fmla="*/ 1099997 w 2264124"/>
                <a:gd name="connsiteY60" fmla="*/ 445084 h 2210590"/>
                <a:gd name="connsiteX61" fmla="*/ 1008109 w 2264124"/>
                <a:gd name="connsiteY61" fmla="*/ 453192 h 2210590"/>
                <a:gd name="connsiteX62" fmla="*/ 477707 w 2264124"/>
                <a:gd name="connsiteY62" fmla="*/ 970496 h 2210590"/>
                <a:gd name="connsiteX63" fmla="*/ 466321 w 2264124"/>
                <a:gd name="connsiteY63" fmla="*/ 1083449 h 2210590"/>
                <a:gd name="connsiteX64" fmla="*/ 654422 w 2264124"/>
                <a:gd name="connsiteY64" fmla="*/ 1083449 h 2210590"/>
                <a:gd name="connsiteX65" fmla="*/ 661987 w 2264124"/>
                <a:gd name="connsiteY65" fmla="*/ 1008405 h 2210590"/>
                <a:gd name="connsiteX66" fmla="*/ 1041407 w 2264124"/>
                <a:gd name="connsiteY66" fmla="*/ 638354 h 2210590"/>
                <a:gd name="connsiteX67" fmla="*/ 1099997 w 2264124"/>
                <a:gd name="connsiteY67" fmla="*/ 633185 h 2210590"/>
                <a:gd name="connsiteX68" fmla="*/ 1145716 w 2264124"/>
                <a:gd name="connsiteY68" fmla="*/ 444692 h 2210590"/>
                <a:gd name="connsiteX69" fmla="*/ 1145716 w 2264124"/>
                <a:gd name="connsiteY69" fmla="*/ 632792 h 2210590"/>
                <a:gd name="connsiteX70" fmla="*/ 1208758 w 2264124"/>
                <a:gd name="connsiteY70" fmla="*/ 638354 h 2210590"/>
                <a:gd name="connsiteX71" fmla="*/ 1588178 w 2264124"/>
                <a:gd name="connsiteY71" fmla="*/ 1008405 h 2210590"/>
                <a:gd name="connsiteX72" fmla="*/ 1595743 w 2264124"/>
                <a:gd name="connsiteY72" fmla="*/ 1083449 h 2210590"/>
                <a:gd name="connsiteX73" fmla="*/ 1783842 w 2264124"/>
                <a:gd name="connsiteY73" fmla="*/ 1083449 h 2210590"/>
                <a:gd name="connsiteX74" fmla="*/ 1772455 w 2264124"/>
                <a:gd name="connsiteY74" fmla="*/ 970496 h 2210590"/>
                <a:gd name="connsiteX75" fmla="*/ 1242054 w 2264124"/>
                <a:gd name="connsiteY75" fmla="*/ 453192 h 2210590"/>
                <a:gd name="connsiteX76" fmla="*/ 1099997 w 2264124"/>
                <a:gd name="connsiteY76" fmla="*/ 221669 h 2210590"/>
                <a:gd name="connsiteX77" fmla="*/ 1145716 w 2264124"/>
                <a:gd name="connsiteY77" fmla="*/ 221669 h 2210590"/>
                <a:gd name="connsiteX78" fmla="*/ 1145716 w 2264124"/>
                <a:gd name="connsiteY78" fmla="*/ 340482 h 2210590"/>
                <a:gd name="connsiteX79" fmla="*/ 1260502 w 2264124"/>
                <a:gd name="connsiteY79" fmla="*/ 350610 h 2210590"/>
                <a:gd name="connsiteX80" fmla="*/ 1874549 w 2264124"/>
                <a:gd name="connsiteY80" fmla="*/ 949494 h 2210590"/>
                <a:gd name="connsiteX81" fmla="*/ 1888053 w 2264124"/>
                <a:gd name="connsiteY81" fmla="*/ 1083449 h 2210590"/>
                <a:gd name="connsiteX82" fmla="*/ 2007081 w 2264124"/>
                <a:gd name="connsiteY82" fmla="*/ 1083449 h 2210590"/>
                <a:gd name="connsiteX83" fmla="*/ 2007081 w 2264124"/>
                <a:gd name="connsiteY83" fmla="*/ 1129168 h 2210590"/>
                <a:gd name="connsiteX84" fmla="*/ 1887521 w 2264124"/>
                <a:gd name="connsiteY84" fmla="*/ 1129168 h 2210590"/>
                <a:gd name="connsiteX85" fmla="*/ 1874549 w 2264124"/>
                <a:gd name="connsiteY85" fmla="*/ 1257846 h 2210590"/>
                <a:gd name="connsiteX86" fmla="*/ 1260502 w 2264124"/>
                <a:gd name="connsiteY86" fmla="*/ 1856731 h 2210590"/>
                <a:gd name="connsiteX87" fmla="*/ 1145716 w 2264124"/>
                <a:gd name="connsiteY87" fmla="*/ 1866859 h 2210590"/>
                <a:gd name="connsiteX88" fmla="*/ 1145716 w 2264124"/>
                <a:gd name="connsiteY88" fmla="*/ 1985670 h 2210590"/>
                <a:gd name="connsiteX89" fmla="*/ 1099997 w 2264124"/>
                <a:gd name="connsiteY89" fmla="*/ 1985670 h 2210590"/>
                <a:gd name="connsiteX90" fmla="*/ 1099997 w 2264124"/>
                <a:gd name="connsiteY90" fmla="*/ 1866466 h 2210590"/>
                <a:gd name="connsiteX91" fmla="*/ 989663 w 2264124"/>
                <a:gd name="connsiteY91" fmla="*/ 1856731 h 2210590"/>
                <a:gd name="connsiteX92" fmla="*/ 375616 w 2264124"/>
                <a:gd name="connsiteY92" fmla="*/ 1257846 h 2210590"/>
                <a:gd name="connsiteX93" fmla="*/ 362644 w 2264124"/>
                <a:gd name="connsiteY93" fmla="*/ 1129168 h 2210590"/>
                <a:gd name="connsiteX94" fmla="*/ 243081 w 2264124"/>
                <a:gd name="connsiteY94" fmla="*/ 1129168 h 2210590"/>
                <a:gd name="connsiteX95" fmla="*/ 243081 w 2264124"/>
                <a:gd name="connsiteY95" fmla="*/ 1083449 h 2210590"/>
                <a:gd name="connsiteX96" fmla="*/ 362112 w 2264124"/>
                <a:gd name="connsiteY96" fmla="*/ 1083449 h 2210590"/>
                <a:gd name="connsiteX97" fmla="*/ 375616 w 2264124"/>
                <a:gd name="connsiteY97" fmla="*/ 949494 h 2210590"/>
                <a:gd name="connsiteX98" fmla="*/ 989663 w 2264124"/>
                <a:gd name="connsiteY98" fmla="*/ 350610 h 2210590"/>
                <a:gd name="connsiteX99" fmla="*/ 1099997 w 2264124"/>
                <a:gd name="connsiteY99" fmla="*/ 340874 h 2210590"/>
                <a:gd name="connsiteX100" fmla="*/ 1099997 w 2264124"/>
                <a:gd name="connsiteY100" fmla="*/ 0 h 2210590"/>
                <a:gd name="connsiteX101" fmla="*/ 1145716 w 2264124"/>
                <a:gd name="connsiteY101" fmla="*/ 0 h 2210590"/>
                <a:gd name="connsiteX102" fmla="*/ 1145716 w 2264124"/>
                <a:gd name="connsiteY102" fmla="*/ 180554 h 2210590"/>
                <a:gd name="connsiteX103" fmla="*/ 1099997 w 2264124"/>
                <a:gd name="connsiteY103" fmla="*/ 180554 h 221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264124" h="2210590">
                  <a:moveTo>
                    <a:pt x="1099997" y="2030036"/>
                  </a:moveTo>
                  <a:lnTo>
                    <a:pt x="1145716" y="2030036"/>
                  </a:lnTo>
                  <a:lnTo>
                    <a:pt x="1145716" y="2210590"/>
                  </a:lnTo>
                  <a:lnTo>
                    <a:pt x="1099997" y="2210590"/>
                  </a:lnTo>
                  <a:close/>
                  <a:moveTo>
                    <a:pt x="1595211" y="1129168"/>
                  </a:moveTo>
                  <a:lnTo>
                    <a:pt x="1588178" y="1198935"/>
                  </a:lnTo>
                  <a:cubicBezTo>
                    <a:pt x="1549610" y="1387411"/>
                    <a:pt x="1398871" y="1535027"/>
                    <a:pt x="1208758" y="1568986"/>
                  </a:cubicBezTo>
                  <a:lnTo>
                    <a:pt x="1145716" y="1574549"/>
                  </a:lnTo>
                  <a:lnTo>
                    <a:pt x="1145716" y="1762648"/>
                  </a:lnTo>
                  <a:lnTo>
                    <a:pt x="1242054" y="1754148"/>
                  </a:lnTo>
                  <a:cubicBezTo>
                    <a:pt x="1507818" y="1706676"/>
                    <a:pt x="1718540" y="1500320"/>
                    <a:pt x="1772455" y="1236844"/>
                  </a:cubicBezTo>
                  <a:lnTo>
                    <a:pt x="1783310" y="1129168"/>
                  </a:lnTo>
                  <a:close/>
                  <a:moveTo>
                    <a:pt x="1254937" y="1129168"/>
                  </a:moveTo>
                  <a:lnTo>
                    <a:pt x="1249476" y="1156219"/>
                  </a:lnTo>
                  <a:cubicBezTo>
                    <a:pt x="1234105" y="1192560"/>
                    <a:pt x="1203274" y="1220770"/>
                    <a:pt x="1165228" y="1232604"/>
                  </a:cubicBezTo>
                  <a:lnTo>
                    <a:pt x="1145716" y="1235554"/>
                  </a:lnTo>
                  <a:lnTo>
                    <a:pt x="1145716" y="1496894"/>
                  </a:lnTo>
                  <a:lnTo>
                    <a:pt x="1195012" y="1492544"/>
                  </a:lnTo>
                  <a:cubicBezTo>
                    <a:pt x="1353893" y="1464164"/>
                    <a:pt x="1479869" y="1340799"/>
                    <a:pt x="1512100" y="1183285"/>
                  </a:cubicBezTo>
                  <a:lnTo>
                    <a:pt x="1517556" y="1129168"/>
                  </a:lnTo>
                  <a:close/>
                  <a:moveTo>
                    <a:pt x="732609" y="1129168"/>
                  </a:moveTo>
                  <a:lnTo>
                    <a:pt x="738064" y="1183285"/>
                  </a:lnTo>
                  <a:cubicBezTo>
                    <a:pt x="770296" y="1340799"/>
                    <a:pt x="896271" y="1464164"/>
                    <a:pt x="1055153" y="1492544"/>
                  </a:cubicBezTo>
                  <a:lnTo>
                    <a:pt x="1099997" y="1496501"/>
                  </a:lnTo>
                  <a:lnTo>
                    <a:pt x="1099997" y="1234881"/>
                  </a:lnTo>
                  <a:lnTo>
                    <a:pt x="1084937" y="1232604"/>
                  </a:lnTo>
                  <a:cubicBezTo>
                    <a:pt x="1046891" y="1220770"/>
                    <a:pt x="1016060" y="1192560"/>
                    <a:pt x="1000688" y="1156219"/>
                  </a:cubicBezTo>
                  <a:lnTo>
                    <a:pt x="995227" y="1129168"/>
                  </a:lnTo>
                  <a:close/>
                  <a:moveTo>
                    <a:pt x="466853" y="1129168"/>
                  </a:moveTo>
                  <a:lnTo>
                    <a:pt x="477707" y="1236844"/>
                  </a:lnTo>
                  <a:cubicBezTo>
                    <a:pt x="531622" y="1500320"/>
                    <a:pt x="742344" y="1706676"/>
                    <a:pt x="1008109" y="1754148"/>
                  </a:cubicBezTo>
                  <a:lnTo>
                    <a:pt x="1099997" y="1762256"/>
                  </a:lnTo>
                  <a:lnTo>
                    <a:pt x="1099997" y="1574156"/>
                  </a:lnTo>
                  <a:lnTo>
                    <a:pt x="1041407" y="1568986"/>
                  </a:lnTo>
                  <a:cubicBezTo>
                    <a:pt x="851294" y="1535027"/>
                    <a:pt x="700555" y="1387411"/>
                    <a:pt x="661987" y="1198935"/>
                  </a:cubicBezTo>
                  <a:lnTo>
                    <a:pt x="654954" y="1129168"/>
                  </a:lnTo>
                  <a:close/>
                  <a:moveTo>
                    <a:pt x="2083570" y="1083449"/>
                  </a:moveTo>
                  <a:lnTo>
                    <a:pt x="2264124" y="1083449"/>
                  </a:lnTo>
                  <a:lnTo>
                    <a:pt x="2264124" y="1129168"/>
                  </a:lnTo>
                  <a:lnTo>
                    <a:pt x="2083570" y="1129168"/>
                  </a:lnTo>
                  <a:close/>
                  <a:moveTo>
                    <a:pt x="0" y="1083449"/>
                  </a:moveTo>
                  <a:lnTo>
                    <a:pt x="180554" y="1083449"/>
                  </a:lnTo>
                  <a:lnTo>
                    <a:pt x="180554" y="1129168"/>
                  </a:lnTo>
                  <a:lnTo>
                    <a:pt x="0" y="1129168"/>
                  </a:lnTo>
                  <a:close/>
                  <a:moveTo>
                    <a:pt x="1099997" y="710840"/>
                  </a:moveTo>
                  <a:lnTo>
                    <a:pt x="1055153" y="714796"/>
                  </a:lnTo>
                  <a:cubicBezTo>
                    <a:pt x="896271" y="743176"/>
                    <a:pt x="770296" y="866542"/>
                    <a:pt x="738064" y="1024055"/>
                  </a:cubicBezTo>
                  <a:lnTo>
                    <a:pt x="732077" y="1083449"/>
                  </a:lnTo>
                  <a:lnTo>
                    <a:pt x="994162" y="1083449"/>
                  </a:lnTo>
                  <a:lnTo>
                    <a:pt x="1000688" y="1051121"/>
                  </a:lnTo>
                  <a:cubicBezTo>
                    <a:pt x="1016060" y="1014780"/>
                    <a:pt x="1046891" y="986570"/>
                    <a:pt x="1084937" y="974737"/>
                  </a:cubicBezTo>
                  <a:lnTo>
                    <a:pt x="1099997" y="972460"/>
                  </a:lnTo>
                  <a:close/>
                  <a:moveTo>
                    <a:pt x="1145716" y="710447"/>
                  </a:moveTo>
                  <a:lnTo>
                    <a:pt x="1145716" y="971787"/>
                  </a:lnTo>
                  <a:lnTo>
                    <a:pt x="1165228" y="974737"/>
                  </a:lnTo>
                  <a:cubicBezTo>
                    <a:pt x="1203274" y="986570"/>
                    <a:pt x="1234105" y="1014780"/>
                    <a:pt x="1249476" y="1051121"/>
                  </a:cubicBezTo>
                  <a:lnTo>
                    <a:pt x="1256003" y="1083449"/>
                  </a:lnTo>
                  <a:lnTo>
                    <a:pt x="1518088" y="1083449"/>
                  </a:lnTo>
                  <a:lnTo>
                    <a:pt x="1512100" y="1024055"/>
                  </a:lnTo>
                  <a:cubicBezTo>
                    <a:pt x="1479869" y="866542"/>
                    <a:pt x="1353893" y="743176"/>
                    <a:pt x="1195012" y="714796"/>
                  </a:cubicBezTo>
                  <a:close/>
                  <a:moveTo>
                    <a:pt x="1099997" y="445084"/>
                  </a:moveTo>
                  <a:lnTo>
                    <a:pt x="1008109" y="453192"/>
                  </a:lnTo>
                  <a:cubicBezTo>
                    <a:pt x="742344" y="500664"/>
                    <a:pt x="531622" y="707021"/>
                    <a:pt x="477707" y="970496"/>
                  </a:cubicBezTo>
                  <a:lnTo>
                    <a:pt x="466321" y="1083449"/>
                  </a:lnTo>
                  <a:lnTo>
                    <a:pt x="654422" y="1083449"/>
                  </a:lnTo>
                  <a:lnTo>
                    <a:pt x="661987" y="1008405"/>
                  </a:lnTo>
                  <a:cubicBezTo>
                    <a:pt x="700555" y="819929"/>
                    <a:pt x="851294" y="672313"/>
                    <a:pt x="1041407" y="638354"/>
                  </a:cubicBezTo>
                  <a:lnTo>
                    <a:pt x="1099997" y="633185"/>
                  </a:lnTo>
                  <a:close/>
                  <a:moveTo>
                    <a:pt x="1145716" y="444692"/>
                  </a:moveTo>
                  <a:lnTo>
                    <a:pt x="1145716" y="632792"/>
                  </a:lnTo>
                  <a:lnTo>
                    <a:pt x="1208758" y="638354"/>
                  </a:lnTo>
                  <a:cubicBezTo>
                    <a:pt x="1398871" y="672313"/>
                    <a:pt x="1549610" y="819929"/>
                    <a:pt x="1588178" y="1008405"/>
                  </a:cubicBezTo>
                  <a:lnTo>
                    <a:pt x="1595743" y="1083449"/>
                  </a:lnTo>
                  <a:lnTo>
                    <a:pt x="1783842" y="1083449"/>
                  </a:lnTo>
                  <a:lnTo>
                    <a:pt x="1772455" y="970496"/>
                  </a:lnTo>
                  <a:cubicBezTo>
                    <a:pt x="1718540" y="707021"/>
                    <a:pt x="1507818" y="500664"/>
                    <a:pt x="1242054" y="453192"/>
                  </a:cubicBezTo>
                  <a:close/>
                  <a:moveTo>
                    <a:pt x="1099997" y="221669"/>
                  </a:moveTo>
                  <a:lnTo>
                    <a:pt x="1145716" y="221669"/>
                  </a:lnTo>
                  <a:lnTo>
                    <a:pt x="1145716" y="340482"/>
                  </a:lnTo>
                  <a:lnTo>
                    <a:pt x="1260502" y="350610"/>
                  </a:lnTo>
                  <a:cubicBezTo>
                    <a:pt x="1568178" y="405569"/>
                    <a:pt x="1812132" y="644468"/>
                    <a:pt x="1874549" y="949494"/>
                  </a:cubicBezTo>
                  <a:lnTo>
                    <a:pt x="1888053" y="1083449"/>
                  </a:lnTo>
                  <a:lnTo>
                    <a:pt x="2007081" y="1083449"/>
                  </a:lnTo>
                  <a:lnTo>
                    <a:pt x="2007081" y="1129168"/>
                  </a:lnTo>
                  <a:lnTo>
                    <a:pt x="1887521" y="1129168"/>
                  </a:lnTo>
                  <a:lnTo>
                    <a:pt x="1874549" y="1257846"/>
                  </a:lnTo>
                  <a:cubicBezTo>
                    <a:pt x="1812132" y="1562873"/>
                    <a:pt x="1568178" y="1801772"/>
                    <a:pt x="1260502" y="1856731"/>
                  </a:cubicBezTo>
                  <a:lnTo>
                    <a:pt x="1145716" y="1866859"/>
                  </a:lnTo>
                  <a:lnTo>
                    <a:pt x="1145716" y="1985670"/>
                  </a:lnTo>
                  <a:lnTo>
                    <a:pt x="1099997" y="1985670"/>
                  </a:lnTo>
                  <a:lnTo>
                    <a:pt x="1099997" y="1866466"/>
                  </a:lnTo>
                  <a:lnTo>
                    <a:pt x="989663" y="1856731"/>
                  </a:lnTo>
                  <a:cubicBezTo>
                    <a:pt x="681986" y="1801772"/>
                    <a:pt x="438033" y="1562873"/>
                    <a:pt x="375616" y="1257846"/>
                  </a:cubicBezTo>
                  <a:lnTo>
                    <a:pt x="362644" y="1129168"/>
                  </a:lnTo>
                  <a:lnTo>
                    <a:pt x="243081" y="1129168"/>
                  </a:lnTo>
                  <a:lnTo>
                    <a:pt x="243081" y="1083449"/>
                  </a:lnTo>
                  <a:lnTo>
                    <a:pt x="362112" y="1083449"/>
                  </a:lnTo>
                  <a:lnTo>
                    <a:pt x="375616" y="949494"/>
                  </a:lnTo>
                  <a:cubicBezTo>
                    <a:pt x="438033" y="644468"/>
                    <a:pt x="681986" y="405569"/>
                    <a:pt x="989663" y="350610"/>
                  </a:cubicBezTo>
                  <a:lnTo>
                    <a:pt x="1099997" y="340874"/>
                  </a:lnTo>
                  <a:close/>
                  <a:moveTo>
                    <a:pt x="1099997" y="0"/>
                  </a:moveTo>
                  <a:lnTo>
                    <a:pt x="1145716" y="0"/>
                  </a:lnTo>
                  <a:lnTo>
                    <a:pt x="1145716" y="180554"/>
                  </a:lnTo>
                  <a:lnTo>
                    <a:pt x="1099997" y="180554"/>
                  </a:lnTo>
                  <a:close/>
                </a:path>
              </a:pathLst>
            </a:custGeom>
            <a:grpFill/>
            <a:ln w="25400" cap="flat" cmpd="sng" algn="ctr">
              <a:noFill/>
              <a:prstDash val="solid"/>
            </a:ln>
            <a:effectLst/>
          </p:spPr>
          <p:txBody>
            <a:bodyPr lIns="87750" rIns="8775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610" b="0" i="0" u="none" strike="noStrike" kern="1200" cap="none" spc="0" normalizeH="0" baseline="0" noProof="0" dirty="0">
                <a:ln>
                  <a:noFill/>
                </a:ln>
                <a:solidFill>
                  <a:srgbClr val="FFFFFF"/>
                </a:solidFill>
                <a:effectLst/>
                <a:uLnTx/>
                <a:uFillTx/>
                <a:latin typeface="Franklin Gothic Book"/>
                <a:sym typeface="FranklinGothic URW Comp Book"/>
              </a:endParaRPr>
            </a:p>
          </p:txBody>
        </p:sp>
      </p:grpSp>
      <p:grpSp>
        <p:nvGrpSpPr>
          <p:cNvPr id="59" name="convertedtitle__637375844275937052">
            <a:extLst>
              <a:ext uri="{FF2B5EF4-FFF2-40B4-BE49-F238E27FC236}">
                <a16:creationId xmlns:a16="http://schemas.microsoft.com/office/drawing/2014/main" id="{4CFB4C13-CD45-FB20-A6EA-79EF0B456E3D}"/>
              </a:ext>
            </a:extLst>
          </p:cNvPr>
          <p:cNvGrpSpPr/>
          <p:nvPr/>
        </p:nvGrpSpPr>
        <p:grpSpPr>
          <a:xfrm>
            <a:off x="456086" y="812833"/>
            <a:ext cx="3895474" cy="239193"/>
            <a:chOff x="2832359" y="2078620"/>
            <a:chExt cx="5646514" cy="266690"/>
          </a:xfrm>
        </p:grpSpPr>
        <p:sp>
          <p:nvSpPr>
            <p:cNvPr id="60" name="Arrow: Left-Right 59">
              <a:extLst>
                <a:ext uri="{FF2B5EF4-FFF2-40B4-BE49-F238E27FC236}">
                  <a16:creationId xmlns:a16="http://schemas.microsoft.com/office/drawing/2014/main" id="{A0C14A64-D009-17A7-21A9-125C733FDA39}"/>
                </a:ext>
              </a:extLst>
            </p:cNvPr>
            <p:cNvSpPr/>
            <p:nvPr/>
          </p:nvSpPr>
          <p:spPr>
            <a:xfrm>
              <a:off x="2832359" y="2078620"/>
              <a:ext cx="5646514" cy="266690"/>
            </a:xfrm>
            <a:prstGeom prst="leftRightArrow">
              <a:avLst>
                <a:gd name="adj1" fmla="val 100000"/>
                <a:gd name="adj2" fmla="val 0"/>
              </a:avLst>
            </a:prstGeom>
            <a:noFill/>
            <a:ln w="9525" cap="flat" cmpd="sng" algn="ctr">
              <a:noFill/>
              <a:prstDash val="solid"/>
            </a:ln>
            <a:effectLst/>
          </p:spPr>
          <p:txBody>
            <a:bodyPr wrap="square"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32D4B"/>
                  </a:solidFill>
                  <a:effectLst/>
                  <a:uLnTx/>
                  <a:uFillTx/>
                  <a:latin typeface="Franklin Gothic Book"/>
                  <a:sym typeface="FranklinGothic URW Comp Book"/>
                </a:rPr>
                <a:t>Internal Decisions</a:t>
              </a:r>
              <a:endParaRPr kumimoji="0" lang="en-US" sz="1200" b="0" i="0" u="none"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61" name="Straight Connector 60">
              <a:extLst>
                <a:ext uri="{FF2B5EF4-FFF2-40B4-BE49-F238E27FC236}">
                  <a16:creationId xmlns:a16="http://schemas.microsoft.com/office/drawing/2014/main" id="{FB2F60FF-8C15-3143-73B8-C11A0E51C43B}"/>
                </a:ext>
              </a:extLst>
            </p:cNvPr>
            <p:cNvCxnSpPr>
              <a:cxnSpLocks/>
              <a:stCxn id="60" idx="4"/>
              <a:endCxn id="60" idx="6"/>
            </p:cNvCxnSpPr>
            <p:nvPr/>
          </p:nvCxnSpPr>
          <p:spPr>
            <a:xfrm>
              <a:off x="2832359" y="2345310"/>
              <a:ext cx="5646514" cy="0"/>
            </a:xfrm>
            <a:prstGeom prst="line">
              <a:avLst/>
            </a:prstGeom>
            <a:noFill/>
            <a:ln w="9525" cap="flat" cmpd="sng" algn="ctr">
              <a:solidFill>
                <a:srgbClr val="747480"/>
              </a:solidFill>
              <a:prstDash val="solid"/>
              <a:round/>
              <a:headEnd type="none" w="med" len="med"/>
              <a:tailEnd type="none" w="med" len="med"/>
            </a:ln>
            <a:effectLst/>
          </p:spPr>
        </p:cxnSp>
      </p:grpSp>
      <p:grpSp>
        <p:nvGrpSpPr>
          <p:cNvPr id="62" name="convertedtitle__637375844277033368">
            <a:extLst>
              <a:ext uri="{FF2B5EF4-FFF2-40B4-BE49-F238E27FC236}">
                <a16:creationId xmlns:a16="http://schemas.microsoft.com/office/drawing/2014/main" id="{A6CC3783-F58A-0573-A412-6032C79D942D}"/>
              </a:ext>
            </a:extLst>
          </p:cNvPr>
          <p:cNvGrpSpPr/>
          <p:nvPr/>
        </p:nvGrpSpPr>
        <p:grpSpPr>
          <a:xfrm>
            <a:off x="4791324" y="812833"/>
            <a:ext cx="3895474" cy="239193"/>
            <a:chOff x="2832361" y="2078620"/>
            <a:chExt cx="3534683" cy="266690"/>
          </a:xfrm>
        </p:grpSpPr>
        <p:sp>
          <p:nvSpPr>
            <p:cNvPr id="64" name="Arrow: Left-Right 63">
              <a:extLst>
                <a:ext uri="{FF2B5EF4-FFF2-40B4-BE49-F238E27FC236}">
                  <a16:creationId xmlns:a16="http://schemas.microsoft.com/office/drawing/2014/main" id="{4BAF31A1-05F0-97D8-54D9-565DB0934C05}"/>
                </a:ext>
              </a:extLst>
            </p:cNvPr>
            <p:cNvSpPr/>
            <p:nvPr/>
          </p:nvSpPr>
          <p:spPr>
            <a:xfrm>
              <a:off x="2832361" y="2078620"/>
              <a:ext cx="3534683" cy="266690"/>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32D4B"/>
                  </a:solidFill>
                  <a:effectLst/>
                  <a:uLnTx/>
                  <a:uFillTx/>
                  <a:latin typeface="Franklin Gothic Book"/>
                  <a:sym typeface="FranklinGothic URW Comp Book"/>
                </a:rPr>
                <a:t>External Influences</a:t>
              </a:r>
              <a:endParaRPr kumimoji="0" lang="en-US" sz="1200" b="0" i="0" u="none"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66" name="Straight Connector 65">
              <a:extLst>
                <a:ext uri="{FF2B5EF4-FFF2-40B4-BE49-F238E27FC236}">
                  <a16:creationId xmlns:a16="http://schemas.microsoft.com/office/drawing/2014/main" id="{A297D0D8-0D65-52BE-C213-507E7367EAE7}"/>
                </a:ext>
              </a:extLst>
            </p:cNvPr>
            <p:cNvCxnSpPr>
              <a:stCxn id="64" idx="4"/>
              <a:endCxn id="64"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pic>
        <p:nvPicPr>
          <p:cNvPr id="67" name="Graphic 66" descr="List with solid fill">
            <a:extLst>
              <a:ext uri="{FF2B5EF4-FFF2-40B4-BE49-F238E27FC236}">
                <a16:creationId xmlns:a16="http://schemas.microsoft.com/office/drawing/2014/main" id="{75DA745D-EA10-B1B3-721E-104D788164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9286" y="1132492"/>
            <a:ext cx="447896" cy="447896"/>
          </a:xfrm>
          <a:prstGeom prst="rect">
            <a:avLst/>
          </a:prstGeom>
        </p:spPr>
      </p:pic>
      <p:pic>
        <p:nvPicPr>
          <p:cNvPr id="68" name="Graphic 67" descr="Holiday wreath outline">
            <a:extLst>
              <a:ext uri="{FF2B5EF4-FFF2-40B4-BE49-F238E27FC236}">
                <a16:creationId xmlns:a16="http://schemas.microsoft.com/office/drawing/2014/main" id="{7E4686AC-680A-B327-D31F-5EEC5972D9A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054150" y="1985713"/>
            <a:ext cx="562356" cy="562356"/>
          </a:xfrm>
          <a:prstGeom prst="rect">
            <a:avLst/>
          </a:prstGeom>
        </p:spPr>
      </p:pic>
      <p:pic>
        <p:nvPicPr>
          <p:cNvPr id="69" name="Graphic 68" descr="Store outline">
            <a:extLst>
              <a:ext uri="{FF2B5EF4-FFF2-40B4-BE49-F238E27FC236}">
                <a16:creationId xmlns:a16="http://schemas.microsoft.com/office/drawing/2014/main" id="{1A739BDA-A852-D6C5-4E76-EDF7EA2D6F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9909" y="1985713"/>
            <a:ext cx="562356" cy="562356"/>
          </a:xfrm>
          <a:prstGeom prst="rect">
            <a:avLst/>
          </a:prstGeom>
        </p:spPr>
      </p:pic>
      <p:pic>
        <p:nvPicPr>
          <p:cNvPr id="70" name="Graphic 69" descr="City outline">
            <a:extLst>
              <a:ext uri="{FF2B5EF4-FFF2-40B4-BE49-F238E27FC236}">
                <a16:creationId xmlns:a16="http://schemas.microsoft.com/office/drawing/2014/main" id="{F06A495F-90C3-CED7-D611-8D6BAB4366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081" y="2901917"/>
            <a:ext cx="562356" cy="562356"/>
          </a:xfrm>
          <a:prstGeom prst="rect">
            <a:avLst/>
          </a:prstGeom>
        </p:spPr>
      </p:pic>
      <p:pic>
        <p:nvPicPr>
          <p:cNvPr id="71" name="Graphic 70" descr="Daily calendar with solid fill">
            <a:extLst>
              <a:ext uri="{FF2B5EF4-FFF2-40B4-BE49-F238E27FC236}">
                <a16:creationId xmlns:a16="http://schemas.microsoft.com/office/drawing/2014/main" id="{D684B38E-5AAD-D25B-18BC-B574D912CCB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51919" y="3962581"/>
            <a:ext cx="562356" cy="562356"/>
          </a:xfrm>
          <a:prstGeom prst="rect">
            <a:avLst/>
          </a:prstGeom>
        </p:spPr>
      </p:pic>
      <p:pic>
        <p:nvPicPr>
          <p:cNvPr id="72" name="Graphic 71" descr="Periodic Graph with solid fill">
            <a:extLst>
              <a:ext uri="{FF2B5EF4-FFF2-40B4-BE49-F238E27FC236}">
                <a16:creationId xmlns:a16="http://schemas.microsoft.com/office/drawing/2014/main" id="{75B8F017-9480-15E8-E8FE-038BC26FE3C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540926" y="1132491"/>
            <a:ext cx="562356" cy="562356"/>
          </a:xfrm>
          <a:prstGeom prst="rect">
            <a:avLst/>
          </a:prstGeom>
        </p:spPr>
      </p:pic>
      <p:pic>
        <p:nvPicPr>
          <p:cNvPr id="73" name="Graphic 72" descr="Coins outline">
            <a:extLst>
              <a:ext uri="{FF2B5EF4-FFF2-40B4-BE49-F238E27FC236}">
                <a16:creationId xmlns:a16="http://schemas.microsoft.com/office/drawing/2014/main" id="{E53F530D-7382-A01E-CE61-2C5004BD31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36553" y="2595906"/>
            <a:ext cx="342900" cy="342900"/>
          </a:xfrm>
          <a:prstGeom prst="rect">
            <a:avLst/>
          </a:prstGeom>
        </p:spPr>
      </p:pic>
      <p:pic>
        <p:nvPicPr>
          <p:cNvPr id="74" name="Graphic 73" descr="Bar graph with upward trend with solid fill">
            <a:extLst>
              <a:ext uri="{FF2B5EF4-FFF2-40B4-BE49-F238E27FC236}">
                <a16:creationId xmlns:a16="http://schemas.microsoft.com/office/drawing/2014/main" id="{2DC68970-435D-DC69-1702-8BDC86A4F3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693589" y="2595906"/>
            <a:ext cx="342900" cy="342900"/>
          </a:xfrm>
          <a:prstGeom prst="rect">
            <a:avLst/>
          </a:prstGeom>
        </p:spPr>
      </p:pic>
      <p:pic>
        <p:nvPicPr>
          <p:cNvPr id="75" name="Graphic 74" descr="Medicine outline">
            <a:extLst>
              <a:ext uri="{FF2B5EF4-FFF2-40B4-BE49-F238E27FC236}">
                <a16:creationId xmlns:a16="http://schemas.microsoft.com/office/drawing/2014/main" id="{B2C4A247-5470-D202-D345-0C06382CA63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146755" y="2585785"/>
            <a:ext cx="342900" cy="342900"/>
          </a:xfrm>
          <a:prstGeom prst="rect">
            <a:avLst/>
          </a:prstGeom>
        </p:spPr>
      </p:pic>
    </p:spTree>
    <p:extLst>
      <p:ext uri="{BB962C8B-B14F-4D97-AF65-F5344CB8AC3E}">
        <p14:creationId xmlns:p14="http://schemas.microsoft.com/office/powerpoint/2010/main" val="78236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76" name="Text Placeholder 1">
            <a:extLst>
              <a:ext uri="{FF2B5EF4-FFF2-40B4-BE49-F238E27FC236}">
                <a16:creationId xmlns:a16="http://schemas.microsoft.com/office/drawing/2014/main" id="{CA8089D3-9C6A-ED7E-6E94-8C89C93D473A}"/>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Strong correlations between 7 data attributes and Sales identifies a clear path for focus when developing models to enhance Sales predictions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graphicFrame>
        <p:nvGraphicFramePr>
          <p:cNvPr id="77" name="Table 76">
            <a:extLst>
              <a:ext uri="{FF2B5EF4-FFF2-40B4-BE49-F238E27FC236}">
                <a16:creationId xmlns:a16="http://schemas.microsoft.com/office/drawing/2014/main" id="{6510F959-8E12-E43D-5972-A9B0D418BD37}"/>
              </a:ext>
            </a:extLst>
          </p:cNvPr>
          <p:cNvGraphicFramePr>
            <a:graphicFrameLocks noGrp="1"/>
          </p:cNvGraphicFramePr>
          <p:nvPr>
            <p:extLst>
              <p:ext uri="{D42A27DB-BD31-4B8C-83A1-F6EECF244321}">
                <p14:modId xmlns:p14="http://schemas.microsoft.com/office/powerpoint/2010/main" val="1623011210"/>
              </p:ext>
            </p:extLst>
          </p:nvPr>
        </p:nvGraphicFramePr>
        <p:xfrm>
          <a:off x="456086" y="824371"/>
          <a:ext cx="8230713" cy="525780"/>
        </p:xfrm>
        <a:graphic>
          <a:graphicData uri="http://schemas.openxmlformats.org/drawingml/2006/table">
            <a:tbl>
              <a:tblPr/>
              <a:tblGrid>
                <a:gridCol w="4061486">
                  <a:extLst>
                    <a:ext uri="{9D8B030D-6E8A-4147-A177-3AD203B41FA5}">
                      <a16:colId xmlns:a16="http://schemas.microsoft.com/office/drawing/2014/main" val="20002"/>
                    </a:ext>
                  </a:extLst>
                </a:gridCol>
                <a:gridCol w="348343">
                  <a:extLst>
                    <a:ext uri="{9D8B030D-6E8A-4147-A177-3AD203B41FA5}">
                      <a16:colId xmlns:a16="http://schemas.microsoft.com/office/drawing/2014/main" val="20003"/>
                    </a:ext>
                  </a:extLst>
                </a:gridCol>
                <a:gridCol w="3820884">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Correlation reveals key numerical attributes</a:t>
                      </a:r>
                    </a:p>
                  </a:txBody>
                  <a:tcPr marL="0" marR="0" marT="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7 attributes with strong correlations to guide team</a:t>
                      </a:r>
                    </a:p>
                  </a:txBody>
                  <a:tcPr marL="68580" marR="68580" marT="3429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8" name="Rectangle 77">
            <a:extLst>
              <a:ext uri="{FF2B5EF4-FFF2-40B4-BE49-F238E27FC236}">
                <a16:creationId xmlns:a16="http://schemas.microsoft.com/office/drawing/2014/main" id="{993B32FF-4E93-6717-E60F-B576A982F47E}"/>
              </a:ext>
            </a:extLst>
          </p:cNvPr>
          <p:cNvSpPr/>
          <p:nvPr/>
        </p:nvSpPr>
        <p:spPr>
          <a:xfrm>
            <a:off x="4887686" y="1415464"/>
            <a:ext cx="3799113" cy="3228338"/>
          </a:xfrm>
          <a:prstGeom prst="rect">
            <a:avLst/>
          </a:prstGeom>
          <a:noFill/>
          <a:ln w="9525" cap="flat" cmpd="sng" algn="ctr">
            <a:noFill/>
            <a:prstDash val="solid"/>
          </a:ln>
          <a:effectLst/>
        </p:spPr>
        <p:txBody>
          <a:bodyPr rtlCol="0" anchor="t" anchorCtr="0"/>
          <a:lstStyle/>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sng" strike="noStrike" kern="1200" cap="none" spc="0" normalizeH="0" baseline="0" noProof="0" dirty="0">
                <a:ln>
                  <a:noFill/>
                </a:ln>
                <a:solidFill>
                  <a:prstClr val="black"/>
                </a:solidFill>
                <a:effectLst/>
                <a:uLnTx/>
                <a:uFillTx/>
                <a:latin typeface="Franklin Gothic Book"/>
                <a:sym typeface="FranklinGothic URW Comp Book"/>
              </a:rPr>
              <a:t>Customers</a:t>
            </a: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 have unsurprisingly a nearly perfect positive correlation with Sales, indicating that this is a powerful prediction tool for future sales although will be unavailable for predicting in the test data.</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Similarly, </a:t>
            </a:r>
            <a:r>
              <a:rPr kumimoji="0" lang="en-IN" sz="1050" b="0" i="0" u="sng" strike="noStrike" kern="1200" cap="none" spc="0" normalizeH="0" baseline="0" noProof="0" dirty="0" err="1">
                <a:ln>
                  <a:noFill/>
                </a:ln>
                <a:solidFill>
                  <a:prstClr val="black"/>
                </a:solidFill>
                <a:effectLst/>
                <a:uLnTx/>
                <a:uFillTx/>
                <a:latin typeface="Franklin Gothic Book"/>
                <a:sym typeface="FranklinGothic URW Comp Book"/>
              </a:rPr>
              <a:t>StateHoliday</a:t>
            </a: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 has a unsurprisingly strong correlation to sales as stores are unable to sell items when closed.</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sng" strike="noStrike" kern="1200" cap="none" spc="0" normalizeH="0" baseline="0" noProof="0" dirty="0">
                <a:ln>
                  <a:noFill/>
                </a:ln>
                <a:solidFill>
                  <a:prstClr val="black"/>
                </a:solidFill>
                <a:effectLst/>
                <a:uLnTx/>
                <a:uFillTx/>
                <a:latin typeface="Franklin Gothic Book"/>
                <a:sym typeface="FranklinGothic URW Comp Book"/>
              </a:rPr>
              <a:t>Promo 2</a:t>
            </a: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 indicates a fairly strong negative correlation with Sales, identifying a takeaway that the second promotion offered by stores was largely ineffective at increasing sales. This is quite different from </a:t>
            </a:r>
            <a:r>
              <a:rPr kumimoji="0" lang="en-IN" sz="1050" b="0" i="0" u="sng" strike="noStrike" kern="1200" cap="none" spc="0" normalizeH="0" baseline="0" noProof="0" dirty="0">
                <a:ln>
                  <a:noFill/>
                </a:ln>
                <a:solidFill>
                  <a:prstClr val="black"/>
                </a:solidFill>
                <a:effectLst/>
                <a:uLnTx/>
                <a:uFillTx/>
                <a:latin typeface="Franklin Gothic Book"/>
                <a:sym typeface="FranklinGothic URW Comp Book"/>
              </a:rPr>
              <a:t>Promo</a:t>
            </a: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 where the first promotion has a very strong correlation with a sales increase.</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An interesting takeaway is the low correlation of the </a:t>
            </a:r>
            <a:r>
              <a:rPr kumimoji="0" lang="en-IN" sz="1050" b="0" i="0" u="sng" strike="noStrike" kern="1200" cap="none" spc="0" normalizeH="0" baseline="0" noProof="0" dirty="0">
                <a:ln>
                  <a:noFill/>
                </a:ln>
                <a:solidFill>
                  <a:prstClr val="black"/>
                </a:solidFill>
                <a:effectLst/>
                <a:uLnTx/>
                <a:uFillTx/>
                <a:latin typeface="Franklin Gothic Book"/>
                <a:sym typeface="FranklinGothic URW Comp Book"/>
              </a:rPr>
              <a:t>competition features </a:t>
            </a: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to sales, as one may believe that the closer a competitor is or the longer said competitor has been in business, the lower sales would be. Although this is the case, the correlation is fairly weak.</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endPar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endParaRPr>
          </a:p>
        </p:txBody>
      </p:sp>
      <p:pic>
        <p:nvPicPr>
          <p:cNvPr id="79" name="Graphic 78" descr="Merger with solid fill">
            <a:extLst>
              <a:ext uri="{FF2B5EF4-FFF2-40B4-BE49-F238E27FC236}">
                <a16:creationId xmlns:a16="http://schemas.microsoft.com/office/drawing/2014/main" id="{B2B93473-6E7E-A10E-005B-6C619616DC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6086" y="915811"/>
            <a:ext cx="342900" cy="342900"/>
          </a:xfrm>
          <a:prstGeom prst="rect">
            <a:avLst/>
          </a:prstGeom>
        </p:spPr>
      </p:pic>
      <p:pic>
        <p:nvPicPr>
          <p:cNvPr id="80" name="Graphic 79" descr="Add with solid fill">
            <a:extLst>
              <a:ext uri="{FF2B5EF4-FFF2-40B4-BE49-F238E27FC236}">
                <a16:creationId xmlns:a16="http://schemas.microsoft.com/office/drawing/2014/main" id="{3074F69A-5FB7-AA72-6063-A0ED446032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7686" y="970936"/>
            <a:ext cx="272143" cy="272143"/>
          </a:xfrm>
          <a:prstGeom prst="rect">
            <a:avLst/>
          </a:prstGeom>
        </p:spPr>
      </p:pic>
      <p:pic>
        <p:nvPicPr>
          <p:cNvPr id="81" name="Picture 80">
            <a:extLst>
              <a:ext uri="{FF2B5EF4-FFF2-40B4-BE49-F238E27FC236}">
                <a16:creationId xmlns:a16="http://schemas.microsoft.com/office/drawing/2014/main" id="{F6E08211-1CBA-996F-CEB8-B02AD4CF3DFF}"/>
              </a:ext>
            </a:extLst>
          </p:cNvPr>
          <p:cNvPicPr>
            <a:picLocks noChangeAspect="1"/>
          </p:cNvPicPr>
          <p:nvPr/>
        </p:nvPicPr>
        <p:blipFill>
          <a:blip r:embed="rId12"/>
          <a:stretch>
            <a:fillRect/>
          </a:stretch>
        </p:blipFill>
        <p:spPr>
          <a:xfrm>
            <a:off x="456085" y="1350150"/>
            <a:ext cx="3456785" cy="3303999"/>
          </a:xfrm>
          <a:prstGeom prst="rect">
            <a:avLst/>
          </a:prstGeom>
        </p:spPr>
      </p:pic>
      <p:sp>
        <p:nvSpPr>
          <p:cNvPr id="82" name="Rectangle 81">
            <a:extLst>
              <a:ext uri="{FF2B5EF4-FFF2-40B4-BE49-F238E27FC236}">
                <a16:creationId xmlns:a16="http://schemas.microsoft.com/office/drawing/2014/main" id="{7D78B037-0626-A36F-2CB8-42503881E651}"/>
              </a:ext>
            </a:extLst>
          </p:cNvPr>
          <p:cNvSpPr/>
          <p:nvPr/>
        </p:nvSpPr>
        <p:spPr>
          <a:xfrm>
            <a:off x="402535" y="2003975"/>
            <a:ext cx="2918377" cy="223138"/>
          </a:xfrm>
          <a:prstGeom prst="rect">
            <a:avLst/>
          </a:prstGeom>
          <a:noFill/>
          <a:ln w="28575" cap="flat">
            <a:solidFill>
              <a:srgbClr val="E57200"/>
            </a:solidFill>
            <a:prstDash val="dash"/>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A88F4775-5CFD-1A75-F78A-A90B08B59BC5}"/>
              </a:ext>
            </a:extLst>
          </p:cNvPr>
          <p:cNvSpPr/>
          <p:nvPr/>
        </p:nvSpPr>
        <p:spPr>
          <a:xfrm>
            <a:off x="402535" y="3933405"/>
            <a:ext cx="2918377" cy="223138"/>
          </a:xfrm>
          <a:prstGeom prst="rect">
            <a:avLst/>
          </a:prstGeom>
          <a:noFill/>
          <a:ln w="28575" cap="flat">
            <a:solidFill>
              <a:srgbClr val="E57200"/>
            </a:solidFill>
            <a:prstDash val="dash"/>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27127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BFF73949-2CD9-EB5C-2FB7-F22CDB739B85}"/>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Store type B, although fewer stores, consistently outperforms others with $4k greater sales and 1k+ greater customers on average</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sp>
        <p:nvSpPr>
          <p:cNvPr id="5" name="Arrow: Left-Right 4">
            <a:extLst>
              <a:ext uri="{FF2B5EF4-FFF2-40B4-BE49-F238E27FC236}">
                <a16:creationId xmlns:a16="http://schemas.microsoft.com/office/drawing/2014/main" id="{042E91BF-C1CD-9FD2-0342-49E4597852A6}"/>
              </a:ext>
            </a:extLst>
          </p:cNvPr>
          <p:cNvSpPr/>
          <p:nvPr/>
        </p:nvSpPr>
        <p:spPr>
          <a:xfrm>
            <a:off x="3282571" y="891111"/>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D stores consistently perform lowest</a:t>
            </a:r>
          </a:p>
        </p:txBody>
      </p:sp>
      <p:sp>
        <p:nvSpPr>
          <p:cNvPr id="6" name="Arrow: Left-Right 5">
            <a:extLst>
              <a:ext uri="{FF2B5EF4-FFF2-40B4-BE49-F238E27FC236}">
                <a16:creationId xmlns:a16="http://schemas.microsoft.com/office/drawing/2014/main" id="{8E92C931-A371-6A1B-6D0A-710E17D63B6D}"/>
              </a:ext>
            </a:extLst>
          </p:cNvPr>
          <p:cNvSpPr/>
          <p:nvPr/>
        </p:nvSpPr>
        <p:spPr>
          <a:xfrm>
            <a:off x="452125" y="891111"/>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Outlier stores create comparison issues</a:t>
            </a:r>
          </a:p>
        </p:txBody>
      </p:sp>
      <p:sp>
        <p:nvSpPr>
          <p:cNvPr id="7" name="Arrow: Left-Right 6">
            <a:extLst>
              <a:ext uri="{FF2B5EF4-FFF2-40B4-BE49-F238E27FC236}">
                <a16:creationId xmlns:a16="http://schemas.microsoft.com/office/drawing/2014/main" id="{28E2C834-A339-0914-B385-26F3E75CA426}"/>
              </a:ext>
            </a:extLst>
          </p:cNvPr>
          <p:cNvSpPr/>
          <p:nvPr/>
        </p:nvSpPr>
        <p:spPr>
          <a:xfrm>
            <a:off x="6102962" y="891111"/>
            <a:ext cx="2580053" cy="290513"/>
          </a:xfrm>
          <a:prstGeom prst="leftRightArrow">
            <a:avLst>
              <a:gd name="adj1" fmla="val 100000"/>
              <a:gd name="adj2" fmla="val 0"/>
            </a:avLst>
          </a:prstGeom>
          <a:noFill/>
          <a:ln w="12700" cap="flat" cmpd="sng" algn="ctr">
            <a:noFill/>
            <a:prstDash val="solid"/>
          </a:ln>
          <a:effectLst/>
        </p:spPr>
        <p:txBody>
          <a:bodyPr lIns="378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B stores outperform by a wide margin</a:t>
            </a:r>
          </a:p>
        </p:txBody>
      </p:sp>
      <p:cxnSp>
        <p:nvCxnSpPr>
          <p:cNvPr id="8" name="Straight Connector 7">
            <a:extLst>
              <a:ext uri="{FF2B5EF4-FFF2-40B4-BE49-F238E27FC236}">
                <a16:creationId xmlns:a16="http://schemas.microsoft.com/office/drawing/2014/main" id="{262CD31A-BAE9-0DCC-9A9B-E92C7D1528F1}"/>
              </a:ext>
            </a:extLst>
          </p:cNvPr>
          <p:cNvCxnSpPr>
            <a:stCxn id="6" idx="4"/>
            <a:endCxn id="6" idx="6"/>
          </p:cNvCxnSpPr>
          <p:nvPr/>
        </p:nvCxnSpPr>
        <p:spPr>
          <a:xfrm>
            <a:off x="452125" y="1181624"/>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D376EA9F-ED6A-CCFC-F9A3-8595358DAB37}"/>
              </a:ext>
            </a:extLst>
          </p:cNvPr>
          <p:cNvCxnSpPr>
            <a:cxnSpLocks/>
            <a:stCxn id="5" idx="4"/>
            <a:endCxn id="5" idx="6"/>
          </p:cNvCxnSpPr>
          <p:nvPr/>
        </p:nvCxnSpPr>
        <p:spPr>
          <a:xfrm>
            <a:off x="3282571" y="1181624"/>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4BBB4105-7487-F129-15BB-FC9F36887230}"/>
              </a:ext>
            </a:extLst>
          </p:cNvPr>
          <p:cNvCxnSpPr>
            <a:cxnSpLocks/>
            <a:stCxn id="7" idx="4"/>
            <a:endCxn id="7" idx="6"/>
          </p:cNvCxnSpPr>
          <p:nvPr/>
        </p:nvCxnSpPr>
        <p:spPr>
          <a:xfrm>
            <a:off x="6102962" y="1181624"/>
            <a:ext cx="2580053" cy="0"/>
          </a:xfrm>
          <a:prstGeom prst="line">
            <a:avLst/>
          </a:prstGeom>
          <a:noFill/>
          <a:ln w="9525" cap="flat" cmpd="sng" algn="ctr">
            <a:solidFill>
              <a:srgbClr val="747480"/>
            </a:solidFill>
            <a:prstDash val="solid"/>
            <a:round/>
            <a:headEnd type="none" w="med" len="med"/>
            <a:tailEnd type="none" w="med" len="med"/>
          </a:ln>
          <a:effectLst/>
        </p:spPr>
      </p:cxnSp>
      <p:sp>
        <p:nvSpPr>
          <p:cNvPr id="12" name="Rectangle 12">
            <a:extLst>
              <a:ext uri="{FF2B5EF4-FFF2-40B4-BE49-F238E27FC236}">
                <a16:creationId xmlns:a16="http://schemas.microsoft.com/office/drawing/2014/main" id="{E6E06533-B23B-29F1-3AB9-1E473F27C55E}"/>
              </a:ext>
            </a:extLst>
          </p:cNvPr>
          <p:cNvSpPr>
            <a:spLocks noChangeArrowheads="1"/>
          </p:cNvSpPr>
          <p:nvPr/>
        </p:nvSpPr>
        <p:spPr bwMode="auto">
          <a:xfrm>
            <a:off x="542840" y="3910731"/>
            <a:ext cx="248933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20+ stores see above average sales and customers, driving major growth of sales predictions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endParaRPr kumimoji="0" lang="en-US" altLang="de-DE" sz="900" b="0" i="0" u="none" strike="noStrike" kern="1200" cap="none" spc="0" normalizeH="0" baseline="0" noProof="0" dirty="0">
              <a:ln>
                <a:noFill/>
              </a:ln>
              <a:solidFill>
                <a:prstClr val="black"/>
              </a:solidFill>
              <a:effectLst/>
              <a:uLnTx/>
              <a:uFillTx/>
              <a:sym typeface="FranklinGothic URW Comp Book"/>
            </a:endParaRPr>
          </a:p>
        </p:txBody>
      </p:sp>
      <p:sp>
        <p:nvSpPr>
          <p:cNvPr id="13" name="Rectangle 12">
            <a:extLst>
              <a:ext uri="{FF2B5EF4-FFF2-40B4-BE49-F238E27FC236}">
                <a16:creationId xmlns:a16="http://schemas.microsoft.com/office/drawing/2014/main" id="{E7745C25-3473-3102-0701-020CCB941942}"/>
              </a:ext>
            </a:extLst>
          </p:cNvPr>
          <p:cNvSpPr>
            <a:spLocks noChangeArrowheads="1"/>
          </p:cNvSpPr>
          <p:nvPr/>
        </p:nvSpPr>
        <p:spPr bwMode="auto">
          <a:xfrm>
            <a:off x="3463088" y="3910731"/>
            <a:ext cx="248933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Store type D performs below average compared to the other 3 store types in customers and sales</a:t>
            </a:r>
          </a:p>
        </p:txBody>
      </p:sp>
      <p:sp>
        <p:nvSpPr>
          <p:cNvPr id="14" name="Rectangle 12">
            <a:extLst>
              <a:ext uri="{FF2B5EF4-FFF2-40B4-BE49-F238E27FC236}">
                <a16:creationId xmlns:a16="http://schemas.microsoft.com/office/drawing/2014/main" id="{0CEE062B-40E8-03F5-A918-9C0C0A42FF43}"/>
              </a:ext>
            </a:extLst>
          </p:cNvPr>
          <p:cNvSpPr>
            <a:spLocks noChangeArrowheads="1"/>
          </p:cNvSpPr>
          <p:nvPr/>
        </p:nvSpPr>
        <p:spPr bwMode="auto">
          <a:xfrm>
            <a:off x="6383335" y="3910731"/>
            <a:ext cx="2209141"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Store type B, although limited in number of stores, has a high # of customers per sales, indicating low basket size per customer</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endParaRPr kumimoji="0" lang="en-US" altLang="de-DE" sz="900" b="0" i="0" u="none" strike="noStrike" kern="1200" cap="none" spc="0" normalizeH="0" baseline="0" noProof="0" dirty="0">
              <a:ln>
                <a:noFill/>
              </a:ln>
              <a:solidFill>
                <a:prstClr val="black"/>
              </a:solidFill>
              <a:effectLst/>
              <a:uLnTx/>
              <a:uFillTx/>
              <a:sym typeface="FranklinGothic URW Comp Book"/>
            </a:endParaRPr>
          </a:p>
        </p:txBody>
      </p:sp>
      <p:sp>
        <p:nvSpPr>
          <p:cNvPr id="15" name="Right Brace 14">
            <a:extLst>
              <a:ext uri="{FF2B5EF4-FFF2-40B4-BE49-F238E27FC236}">
                <a16:creationId xmlns:a16="http://schemas.microsoft.com/office/drawing/2014/main" id="{688E34BE-B30A-8C86-4A85-50913DAD9D52}"/>
              </a:ext>
            </a:extLst>
          </p:cNvPr>
          <p:cNvSpPr/>
          <p:nvPr/>
        </p:nvSpPr>
        <p:spPr>
          <a:xfrm rot="17200716">
            <a:off x="2019150" y="2439008"/>
            <a:ext cx="243840" cy="817994"/>
          </a:xfrm>
          <a:prstGeom prst="rightBrace">
            <a:avLst/>
          </a:prstGeom>
          <a:noFill/>
          <a:ln w="1905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Franklin Gothic Book"/>
              <a:sym typeface="FranklinGothic URW Comp Book"/>
            </a:endParaRPr>
          </a:p>
        </p:txBody>
      </p:sp>
      <p:grpSp>
        <p:nvGrpSpPr>
          <p:cNvPr id="16" name="Group 15">
            <a:extLst>
              <a:ext uri="{FF2B5EF4-FFF2-40B4-BE49-F238E27FC236}">
                <a16:creationId xmlns:a16="http://schemas.microsoft.com/office/drawing/2014/main" id="{7A076C95-7261-A190-449D-ED4C327C1C8A}"/>
              </a:ext>
            </a:extLst>
          </p:cNvPr>
          <p:cNvGrpSpPr>
            <a:grpSpLocks noChangeAspect="1"/>
          </p:cNvGrpSpPr>
          <p:nvPr/>
        </p:nvGrpSpPr>
        <p:grpSpPr>
          <a:xfrm>
            <a:off x="456388" y="875045"/>
            <a:ext cx="262865" cy="265691"/>
            <a:chOff x="2854325" y="1376363"/>
            <a:chExt cx="1181100" cy="1193800"/>
          </a:xfrm>
          <a:solidFill>
            <a:srgbClr val="E57200"/>
          </a:solidFill>
        </p:grpSpPr>
        <p:sp>
          <p:nvSpPr>
            <p:cNvPr id="17" name="Rectangle 5">
              <a:extLst>
                <a:ext uri="{FF2B5EF4-FFF2-40B4-BE49-F238E27FC236}">
                  <a16:creationId xmlns:a16="http://schemas.microsoft.com/office/drawing/2014/main" id="{564F12D7-9DB3-E6A8-02A6-712A7A55C897}"/>
                </a:ext>
              </a:extLst>
            </p:cNvPr>
            <p:cNvSpPr>
              <a:spLocks noChangeArrowheads="1"/>
            </p:cNvSpPr>
            <p:nvPr/>
          </p:nvSpPr>
          <p:spPr bwMode="auto">
            <a:xfrm>
              <a:off x="2895600" y="1465263"/>
              <a:ext cx="28575" cy="11112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8" name="Rectangle 6">
              <a:extLst>
                <a:ext uri="{FF2B5EF4-FFF2-40B4-BE49-F238E27FC236}">
                  <a16:creationId xmlns:a16="http://schemas.microsoft.com/office/drawing/2014/main" id="{D6B7AF53-729D-964C-B0FF-4102750E08CE}"/>
                </a:ext>
              </a:extLst>
            </p:cNvPr>
            <p:cNvSpPr>
              <a:spLocks noChangeArrowheads="1"/>
            </p:cNvSpPr>
            <p:nvPr/>
          </p:nvSpPr>
          <p:spPr bwMode="auto">
            <a:xfrm>
              <a:off x="2895600" y="1608138"/>
              <a:ext cx="28575" cy="3810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9" name="Rectangle 7">
              <a:extLst>
                <a:ext uri="{FF2B5EF4-FFF2-40B4-BE49-F238E27FC236}">
                  <a16:creationId xmlns:a16="http://schemas.microsoft.com/office/drawing/2014/main" id="{C36AA063-B22D-BBB2-83BB-6C093A0F78B4}"/>
                </a:ext>
              </a:extLst>
            </p:cNvPr>
            <p:cNvSpPr>
              <a:spLocks noChangeArrowheads="1"/>
            </p:cNvSpPr>
            <p:nvPr/>
          </p:nvSpPr>
          <p:spPr bwMode="auto">
            <a:xfrm>
              <a:off x="2962275" y="1376363"/>
              <a:ext cx="28575" cy="1079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0" name="Rectangle 8">
              <a:extLst>
                <a:ext uri="{FF2B5EF4-FFF2-40B4-BE49-F238E27FC236}">
                  <a16:creationId xmlns:a16="http://schemas.microsoft.com/office/drawing/2014/main" id="{CCB3E03A-EDFF-BDA8-CD25-3E9A395EF0C8}"/>
                </a:ext>
              </a:extLst>
            </p:cNvPr>
            <p:cNvSpPr>
              <a:spLocks noChangeArrowheads="1"/>
            </p:cNvSpPr>
            <p:nvPr/>
          </p:nvSpPr>
          <p:spPr bwMode="auto">
            <a:xfrm>
              <a:off x="2962275" y="1516063"/>
              <a:ext cx="28575" cy="412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1" name="Rectangle 9">
              <a:extLst>
                <a:ext uri="{FF2B5EF4-FFF2-40B4-BE49-F238E27FC236}">
                  <a16:creationId xmlns:a16="http://schemas.microsoft.com/office/drawing/2014/main" id="{A833C579-7F72-6D3B-EA83-75A699B84A37}"/>
                </a:ext>
              </a:extLst>
            </p:cNvPr>
            <p:cNvSpPr>
              <a:spLocks noChangeArrowheads="1"/>
            </p:cNvSpPr>
            <p:nvPr/>
          </p:nvSpPr>
          <p:spPr bwMode="auto">
            <a:xfrm>
              <a:off x="3025775" y="1490663"/>
              <a:ext cx="28575" cy="1079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2" name="Rectangle 10">
              <a:extLst>
                <a:ext uri="{FF2B5EF4-FFF2-40B4-BE49-F238E27FC236}">
                  <a16:creationId xmlns:a16="http://schemas.microsoft.com/office/drawing/2014/main" id="{7CA1CB7C-EBC5-E5A7-8D9D-CC4AA654E8D5}"/>
                </a:ext>
              </a:extLst>
            </p:cNvPr>
            <p:cNvSpPr>
              <a:spLocks noChangeArrowheads="1"/>
            </p:cNvSpPr>
            <p:nvPr/>
          </p:nvSpPr>
          <p:spPr bwMode="auto">
            <a:xfrm>
              <a:off x="3025775" y="1630363"/>
              <a:ext cx="28575" cy="412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3" name="Freeform 11">
              <a:extLst>
                <a:ext uri="{FF2B5EF4-FFF2-40B4-BE49-F238E27FC236}">
                  <a16:creationId xmlns:a16="http://schemas.microsoft.com/office/drawing/2014/main" id="{D0347100-D278-51F1-C020-1B42989B67BB}"/>
                </a:ext>
              </a:extLst>
            </p:cNvPr>
            <p:cNvSpPr>
              <a:spLocks/>
            </p:cNvSpPr>
            <p:nvPr/>
          </p:nvSpPr>
          <p:spPr bwMode="auto">
            <a:xfrm>
              <a:off x="3521075" y="1982788"/>
              <a:ext cx="158750" cy="288925"/>
            </a:xfrm>
            <a:custGeom>
              <a:avLst/>
              <a:gdLst>
                <a:gd name="T0" fmla="*/ 30 w 100"/>
                <a:gd name="T1" fmla="*/ 182 h 182"/>
                <a:gd name="T2" fmla="*/ 18 w 100"/>
                <a:gd name="T3" fmla="*/ 178 h 182"/>
                <a:gd name="T4" fmla="*/ 2 w 100"/>
                <a:gd name="T5" fmla="*/ 164 h 182"/>
                <a:gd name="T6" fmla="*/ 0 w 100"/>
                <a:gd name="T7" fmla="*/ 132 h 182"/>
                <a:gd name="T8" fmla="*/ 18 w 100"/>
                <a:gd name="T9" fmla="*/ 152 h 182"/>
                <a:gd name="T10" fmla="*/ 20 w 100"/>
                <a:gd name="T11" fmla="*/ 156 h 182"/>
                <a:gd name="T12" fmla="*/ 26 w 100"/>
                <a:gd name="T13" fmla="*/ 162 h 182"/>
                <a:gd name="T14" fmla="*/ 70 w 100"/>
                <a:gd name="T15" fmla="*/ 164 h 182"/>
                <a:gd name="T16" fmla="*/ 76 w 100"/>
                <a:gd name="T17" fmla="*/ 162 h 182"/>
                <a:gd name="T18" fmla="*/ 82 w 100"/>
                <a:gd name="T19" fmla="*/ 156 h 182"/>
                <a:gd name="T20" fmla="*/ 82 w 100"/>
                <a:gd name="T21" fmla="*/ 110 h 182"/>
                <a:gd name="T22" fmla="*/ 82 w 100"/>
                <a:gd name="T23" fmla="*/ 106 h 182"/>
                <a:gd name="T24" fmla="*/ 76 w 100"/>
                <a:gd name="T25" fmla="*/ 100 h 182"/>
                <a:gd name="T26" fmla="*/ 30 w 100"/>
                <a:gd name="T27" fmla="*/ 100 h 182"/>
                <a:gd name="T28" fmla="*/ 18 w 100"/>
                <a:gd name="T29" fmla="*/ 98 h 182"/>
                <a:gd name="T30" fmla="*/ 2 w 100"/>
                <a:gd name="T31" fmla="*/ 82 h 182"/>
                <a:gd name="T32" fmla="*/ 0 w 100"/>
                <a:gd name="T33" fmla="*/ 28 h 182"/>
                <a:gd name="T34" fmla="*/ 2 w 100"/>
                <a:gd name="T35" fmla="*/ 18 h 182"/>
                <a:gd name="T36" fmla="*/ 18 w 100"/>
                <a:gd name="T37" fmla="*/ 2 h 182"/>
                <a:gd name="T38" fmla="*/ 70 w 100"/>
                <a:gd name="T39" fmla="*/ 0 h 182"/>
                <a:gd name="T40" fmla="*/ 82 w 100"/>
                <a:gd name="T41" fmla="*/ 2 h 182"/>
                <a:gd name="T42" fmla="*/ 98 w 100"/>
                <a:gd name="T43" fmla="*/ 18 h 182"/>
                <a:gd name="T44" fmla="*/ 100 w 100"/>
                <a:gd name="T45" fmla="*/ 50 h 182"/>
                <a:gd name="T46" fmla="*/ 82 w 100"/>
                <a:gd name="T47" fmla="*/ 28 h 182"/>
                <a:gd name="T48" fmla="*/ 82 w 100"/>
                <a:gd name="T49" fmla="*/ 24 h 182"/>
                <a:gd name="T50" fmla="*/ 76 w 100"/>
                <a:gd name="T51" fmla="*/ 18 h 182"/>
                <a:gd name="T52" fmla="*/ 30 w 100"/>
                <a:gd name="T53" fmla="*/ 18 h 182"/>
                <a:gd name="T54" fmla="*/ 26 w 100"/>
                <a:gd name="T55" fmla="*/ 18 h 182"/>
                <a:gd name="T56" fmla="*/ 20 w 100"/>
                <a:gd name="T57" fmla="*/ 24 h 182"/>
                <a:gd name="T58" fmla="*/ 18 w 100"/>
                <a:gd name="T59" fmla="*/ 70 h 182"/>
                <a:gd name="T60" fmla="*/ 20 w 100"/>
                <a:gd name="T61" fmla="*/ 74 h 182"/>
                <a:gd name="T62" fmla="*/ 26 w 100"/>
                <a:gd name="T63" fmla="*/ 80 h 182"/>
                <a:gd name="T64" fmla="*/ 70 w 100"/>
                <a:gd name="T65" fmla="*/ 82 h 182"/>
                <a:gd name="T66" fmla="*/ 82 w 100"/>
                <a:gd name="T67" fmla="*/ 84 h 182"/>
                <a:gd name="T68" fmla="*/ 98 w 100"/>
                <a:gd name="T69" fmla="*/ 100 h 182"/>
                <a:gd name="T70" fmla="*/ 100 w 100"/>
                <a:gd name="T71" fmla="*/ 152 h 182"/>
                <a:gd name="T72" fmla="*/ 98 w 100"/>
                <a:gd name="T73" fmla="*/ 164 h 182"/>
                <a:gd name="T74" fmla="*/ 82 w 100"/>
                <a:gd name="T75" fmla="*/ 178 h 182"/>
                <a:gd name="T76" fmla="*/ 70 w 100"/>
                <a:gd name="T7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82">
                  <a:moveTo>
                    <a:pt x="70" y="182"/>
                  </a:moveTo>
                  <a:lnTo>
                    <a:pt x="30" y="182"/>
                  </a:lnTo>
                  <a:lnTo>
                    <a:pt x="30" y="182"/>
                  </a:lnTo>
                  <a:lnTo>
                    <a:pt x="18" y="178"/>
                  </a:lnTo>
                  <a:lnTo>
                    <a:pt x="8" y="172"/>
                  </a:lnTo>
                  <a:lnTo>
                    <a:pt x="2" y="164"/>
                  </a:lnTo>
                  <a:lnTo>
                    <a:pt x="0" y="152"/>
                  </a:lnTo>
                  <a:lnTo>
                    <a:pt x="0" y="132"/>
                  </a:lnTo>
                  <a:lnTo>
                    <a:pt x="18" y="132"/>
                  </a:lnTo>
                  <a:lnTo>
                    <a:pt x="18" y="152"/>
                  </a:lnTo>
                  <a:lnTo>
                    <a:pt x="18" y="152"/>
                  </a:lnTo>
                  <a:lnTo>
                    <a:pt x="20" y="156"/>
                  </a:lnTo>
                  <a:lnTo>
                    <a:pt x="22" y="160"/>
                  </a:lnTo>
                  <a:lnTo>
                    <a:pt x="26" y="162"/>
                  </a:lnTo>
                  <a:lnTo>
                    <a:pt x="30" y="164"/>
                  </a:lnTo>
                  <a:lnTo>
                    <a:pt x="70" y="164"/>
                  </a:lnTo>
                  <a:lnTo>
                    <a:pt x="70" y="164"/>
                  </a:lnTo>
                  <a:lnTo>
                    <a:pt x="76" y="162"/>
                  </a:lnTo>
                  <a:lnTo>
                    <a:pt x="78" y="160"/>
                  </a:lnTo>
                  <a:lnTo>
                    <a:pt x="82" y="156"/>
                  </a:lnTo>
                  <a:lnTo>
                    <a:pt x="82" y="152"/>
                  </a:lnTo>
                  <a:lnTo>
                    <a:pt x="82" y="110"/>
                  </a:lnTo>
                  <a:lnTo>
                    <a:pt x="82" y="110"/>
                  </a:lnTo>
                  <a:lnTo>
                    <a:pt x="82" y="106"/>
                  </a:lnTo>
                  <a:lnTo>
                    <a:pt x="78" y="102"/>
                  </a:lnTo>
                  <a:lnTo>
                    <a:pt x="76" y="100"/>
                  </a:lnTo>
                  <a:lnTo>
                    <a:pt x="70" y="100"/>
                  </a:lnTo>
                  <a:lnTo>
                    <a:pt x="30" y="100"/>
                  </a:lnTo>
                  <a:lnTo>
                    <a:pt x="30" y="100"/>
                  </a:lnTo>
                  <a:lnTo>
                    <a:pt x="18" y="98"/>
                  </a:lnTo>
                  <a:lnTo>
                    <a:pt x="8" y="90"/>
                  </a:lnTo>
                  <a:lnTo>
                    <a:pt x="2" y="82"/>
                  </a:lnTo>
                  <a:lnTo>
                    <a:pt x="0" y="70"/>
                  </a:lnTo>
                  <a:lnTo>
                    <a:pt x="0" y="28"/>
                  </a:lnTo>
                  <a:lnTo>
                    <a:pt x="0" y="28"/>
                  </a:lnTo>
                  <a:lnTo>
                    <a:pt x="2" y="18"/>
                  </a:lnTo>
                  <a:lnTo>
                    <a:pt x="8" y="8"/>
                  </a:lnTo>
                  <a:lnTo>
                    <a:pt x="18" y="2"/>
                  </a:lnTo>
                  <a:lnTo>
                    <a:pt x="30" y="0"/>
                  </a:lnTo>
                  <a:lnTo>
                    <a:pt x="70" y="0"/>
                  </a:lnTo>
                  <a:lnTo>
                    <a:pt x="70" y="0"/>
                  </a:lnTo>
                  <a:lnTo>
                    <a:pt x="82" y="2"/>
                  </a:lnTo>
                  <a:lnTo>
                    <a:pt x="92" y="8"/>
                  </a:lnTo>
                  <a:lnTo>
                    <a:pt x="98" y="18"/>
                  </a:lnTo>
                  <a:lnTo>
                    <a:pt x="100" y="28"/>
                  </a:lnTo>
                  <a:lnTo>
                    <a:pt x="100" y="50"/>
                  </a:lnTo>
                  <a:lnTo>
                    <a:pt x="82" y="50"/>
                  </a:lnTo>
                  <a:lnTo>
                    <a:pt x="82" y="28"/>
                  </a:lnTo>
                  <a:lnTo>
                    <a:pt x="82" y="28"/>
                  </a:lnTo>
                  <a:lnTo>
                    <a:pt x="82" y="24"/>
                  </a:lnTo>
                  <a:lnTo>
                    <a:pt x="78" y="22"/>
                  </a:lnTo>
                  <a:lnTo>
                    <a:pt x="76" y="18"/>
                  </a:lnTo>
                  <a:lnTo>
                    <a:pt x="70" y="18"/>
                  </a:lnTo>
                  <a:lnTo>
                    <a:pt x="30" y="18"/>
                  </a:lnTo>
                  <a:lnTo>
                    <a:pt x="30" y="18"/>
                  </a:lnTo>
                  <a:lnTo>
                    <a:pt x="26" y="18"/>
                  </a:lnTo>
                  <a:lnTo>
                    <a:pt x="22" y="22"/>
                  </a:lnTo>
                  <a:lnTo>
                    <a:pt x="20" y="24"/>
                  </a:lnTo>
                  <a:lnTo>
                    <a:pt x="18" y="28"/>
                  </a:lnTo>
                  <a:lnTo>
                    <a:pt x="18" y="70"/>
                  </a:lnTo>
                  <a:lnTo>
                    <a:pt x="18" y="70"/>
                  </a:lnTo>
                  <a:lnTo>
                    <a:pt x="20" y="74"/>
                  </a:lnTo>
                  <a:lnTo>
                    <a:pt x="22" y="78"/>
                  </a:lnTo>
                  <a:lnTo>
                    <a:pt x="26" y="80"/>
                  </a:lnTo>
                  <a:lnTo>
                    <a:pt x="30" y="82"/>
                  </a:lnTo>
                  <a:lnTo>
                    <a:pt x="70" y="82"/>
                  </a:lnTo>
                  <a:lnTo>
                    <a:pt x="70" y="82"/>
                  </a:lnTo>
                  <a:lnTo>
                    <a:pt x="82" y="84"/>
                  </a:lnTo>
                  <a:lnTo>
                    <a:pt x="92" y="90"/>
                  </a:lnTo>
                  <a:lnTo>
                    <a:pt x="98" y="100"/>
                  </a:lnTo>
                  <a:lnTo>
                    <a:pt x="100" y="110"/>
                  </a:lnTo>
                  <a:lnTo>
                    <a:pt x="100" y="152"/>
                  </a:lnTo>
                  <a:lnTo>
                    <a:pt x="100" y="152"/>
                  </a:lnTo>
                  <a:lnTo>
                    <a:pt x="98" y="164"/>
                  </a:lnTo>
                  <a:lnTo>
                    <a:pt x="92" y="172"/>
                  </a:lnTo>
                  <a:lnTo>
                    <a:pt x="82" y="178"/>
                  </a:lnTo>
                  <a:lnTo>
                    <a:pt x="70" y="182"/>
                  </a:lnTo>
                  <a:lnTo>
                    <a:pt x="70" y="182"/>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4" name="Rectangle 12">
              <a:extLst>
                <a:ext uri="{FF2B5EF4-FFF2-40B4-BE49-F238E27FC236}">
                  <a16:creationId xmlns:a16="http://schemas.microsoft.com/office/drawing/2014/main" id="{7D8CA47B-C274-EF02-3EFA-BD95C750E14E}"/>
                </a:ext>
              </a:extLst>
            </p:cNvPr>
            <p:cNvSpPr>
              <a:spLocks noChangeArrowheads="1"/>
            </p:cNvSpPr>
            <p:nvPr/>
          </p:nvSpPr>
          <p:spPr bwMode="auto">
            <a:xfrm>
              <a:off x="3587750" y="1960563"/>
              <a:ext cx="28575" cy="3492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5" name="Rectangle 13">
              <a:extLst>
                <a:ext uri="{FF2B5EF4-FFF2-40B4-BE49-F238E27FC236}">
                  <a16:creationId xmlns:a16="http://schemas.microsoft.com/office/drawing/2014/main" id="{A9E57252-9BEE-AF3A-AA9E-628C384633C8}"/>
                </a:ext>
              </a:extLst>
            </p:cNvPr>
            <p:cNvSpPr>
              <a:spLocks noChangeArrowheads="1"/>
            </p:cNvSpPr>
            <p:nvPr/>
          </p:nvSpPr>
          <p:spPr bwMode="auto">
            <a:xfrm>
              <a:off x="3587750" y="2255838"/>
              <a:ext cx="28575" cy="3810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6" name="Rectangle 14">
              <a:extLst>
                <a:ext uri="{FF2B5EF4-FFF2-40B4-BE49-F238E27FC236}">
                  <a16:creationId xmlns:a16="http://schemas.microsoft.com/office/drawing/2014/main" id="{38DA747A-8B88-C181-C49C-A64CDDD97ED6}"/>
                </a:ext>
              </a:extLst>
            </p:cNvPr>
            <p:cNvSpPr>
              <a:spLocks noChangeArrowheads="1"/>
            </p:cNvSpPr>
            <p:nvPr/>
          </p:nvSpPr>
          <p:spPr bwMode="auto">
            <a:xfrm>
              <a:off x="3432175" y="2119313"/>
              <a:ext cx="38100"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7" name="Rectangle 15">
              <a:extLst>
                <a:ext uri="{FF2B5EF4-FFF2-40B4-BE49-F238E27FC236}">
                  <a16:creationId xmlns:a16="http://schemas.microsoft.com/office/drawing/2014/main" id="{814B1C13-51E3-EE8A-D9CB-E8D246BC5286}"/>
                </a:ext>
              </a:extLst>
            </p:cNvPr>
            <p:cNvSpPr>
              <a:spLocks noChangeArrowheads="1"/>
            </p:cNvSpPr>
            <p:nvPr/>
          </p:nvSpPr>
          <p:spPr bwMode="auto">
            <a:xfrm>
              <a:off x="3721100" y="2119313"/>
              <a:ext cx="38100"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8" name="Freeform 16">
              <a:extLst>
                <a:ext uri="{FF2B5EF4-FFF2-40B4-BE49-F238E27FC236}">
                  <a16:creationId xmlns:a16="http://schemas.microsoft.com/office/drawing/2014/main" id="{307C2DF1-FB7F-E063-CF69-86F395845B01}"/>
                </a:ext>
              </a:extLst>
            </p:cNvPr>
            <p:cNvSpPr>
              <a:spLocks noEditPoints="1"/>
            </p:cNvSpPr>
            <p:nvPr/>
          </p:nvSpPr>
          <p:spPr bwMode="auto">
            <a:xfrm>
              <a:off x="3432175" y="1585913"/>
              <a:ext cx="327025" cy="107950"/>
            </a:xfrm>
            <a:custGeom>
              <a:avLst/>
              <a:gdLst>
                <a:gd name="T0" fmla="*/ 172 w 206"/>
                <a:gd name="T1" fmla="*/ 68 h 68"/>
                <a:gd name="T2" fmla="*/ 36 w 206"/>
                <a:gd name="T3" fmla="*/ 68 h 68"/>
                <a:gd name="T4" fmla="*/ 36 w 206"/>
                <a:gd name="T5" fmla="*/ 68 h 68"/>
                <a:gd name="T6" fmla="*/ 28 w 206"/>
                <a:gd name="T7" fmla="*/ 68 h 68"/>
                <a:gd name="T8" fmla="*/ 22 w 206"/>
                <a:gd name="T9" fmla="*/ 66 h 68"/>
                <a:gd name="T10" fmla="*/ 16 w 206"/>
                <a:gd name="T11" fmla="*/ 62 h 68"/>
                <a:gd name="T12" fmla="*/ 10 w 206"/>
                <a:gd name="T13" fmla="*/ 58 h 68"/>
                <a:gd name="T14" fmla="*/ 6 w 206"/>
                <a:gd name="T15" fmla="*/ 54 h 68"/>
                <a:gd name="T16" fmla="*/ 4 w 206"/>
                <a:gd name="T17" fmla="*/ 48 h 68"/>
                <a:gd name="T18" fmla="*/ 2 w 206"/>
                <a:gd name="T19" fmla="*/ 40 h 68"/>
                <a:gd name="T20" fmla="*/ 0 w 206"/>
                <a:gd name="T21" fmla="*/ 34 h 68"/>
                <a:gd name="T22" fmla="*/ 0 w 206"/>
                <a:gd name="T23" fmla="*/ 34 h 68"/>
                <a:gd name="T24" fmla="*/ 2 w 206"/>
                <a:gd name="T25" fmla="*/ 26 h 68"/>
                <a:gd name="T26" fmla="*/ 4 w 206"/>
                <a:gd name="T27" fmla="*/ 20 h 68"/>
                <a:gd name="T28" fmla="*/ 6 w 206"/>
                <a:gd name="T29" fmla="*/ 14 h 68"/>
                <a:gd name="T30" fmla="*/ 10 w 206"/>
                <a:gd name="T31" fmla="*/ 10 h 68"/>
                <a:gd name="T32" fmla="*/ 16 w 206"/>
                <a:gd name="T33" fmla="*/ 6 h 68"/>
                <a:gd name="T34" fmla="*/ 22 w 206"/>
                <a:gd name="T35" fmla="*/ 2 h 68"/>
                <a:gd name="T36" fmla="*/ 28 w 206"/>
                <a:gd name="T37" fmla="*/ 0 h 68"/>
                <a:gd name="T38" fmla="*/ 36 w 206"/>
                <a:gd name="T39" fmla="*/ 0 h 68"/>
                <a:gd name="T40" fmla="*/ 172 w 206"/>
                <a:gd name="T41" fmla="*/ 0 h 68"/>
                <a:gd name="T42" fmla="*/ 172 w 206"/>
                <a:gd name="T43" fmla="*/ 0 h 68"/>
                <a:gd name="T44" fmla="*/ 178 w 206"/>
                <a:gd name="T45" fmla="*/ 0 h 68"/>
                <a:gd name="T46" fmla="*/ 184 w 206"/>
                <a:gd name="T47" fmla="*/ 2 h 68"/>
                <a:gd name="T48" fmla="*/ 190 w 206"/>
                <a:gd name="T49" fmla="*/ 6 h 68"/>
                <a:gd name="T50" fmla="*/ 196 w 206"/>
                <a:gd name="T51" fmla="*/ 10 h 68"/>
                <a:gd name="T52" fmla="*/ 200 w 206"/>
                <a:gd name="T53" fmla="*/ 14 h 68"/>
                <a:gd name="T54" fmla="*/ 204 w 206"/>
                <a:gd name="T55" fmla="*/ 20 h 68"/>
                <a:gd name="T56" fmla="*/ 206 w 206"/>
                <a:gd name="T57" fmla="*/ 26 h 68"/>
                <a:gd name="T58" fmla="*/ 206 w 206"/>
                <a:gd name="T59" fmla="*/ 34 h 68"/>
                <a:gd name="T60" fmla="*/ 206 w 206"/>
                <a:gd name="T61" fmla="*/ 34 h 68"/>
                <a:gd name="T62" fmla="*/ 206 w 206"/>
                <a:gd name="T63" fmla="*/ 40 h 68"/>
                <a:gd name="T64" fmla="*/ 204 w 206"/>
                <a:gd name="T65" fmla="*/ 48 h 68"/>
                <a:gd name="T66" fmla="*/ 200 w 206"/>
                <a:gd name="T67" fmla="*/ 54 h 68"/>
                <a:gd name="T68" fmla="*/ 196 w 206"/>
                <a:gd name="T69" fmla="*/ 58 h 68"/>
                <a:gd name="T70" fmla="*/ 190 w 206"/>
                <a:gd name="T71" fmla="*/ 62 h 68"/>
                <a:gd name="T72" fmla="*/ 184 w 206"/>
                <a:gd name="T73" fmla="*/ 66 h 68"/>
                <a:gd name="T74" fmla="*/ 178 w 206"/>
                <a:gd name="T75" fmla="*/ 68 h 68"/>
                <a:gd name="T76" fmla="*/ 172 w 206"/>
                <a:gd name="T77" fmla="*/ 68 h 68"/>
                <a:gd name="T78" fmla="*/ 172 w 206"/>
                <a:gd name="T79" fmla="*/ 68 h 68"/>
                <a:gd name="T80" fmla="*/ 36 w 206"/>
                <a:gd name="T81" fmla="*/ 18 h 68"/>
                <a:gd name="T82" fmla="*/ 36 w 206"/>
                <a:gd name="T83" fmla="*/ 18 h 68"/>
                <a:gd name="T84" fmla="*/ 28 w 206"/>
                <a:gd name="T85" fmla="*/ 18 h 68"/>
                <a:gd name="T86" fmla="*/ 24 w 206"/>
                <a:gd name="T87" fmla="*/ 22 h 68"/>
                <a:gd name="T88" fmla="*/ 20 w 206"/>
                <a:gd name="T89" fmla="*/ 28 h 68"/>
                <a:gd name="T90" fmla="*/ 18 w 206"/>
                <a:gd name="T91" fmla="*/ 34 h 68"/>
                <a:gd name="T92" fmla="*/ 18 w 206"/>
                <a:gd name="T93" fmla="*/ 34 h 68"/>
                <a:gd name="T94" fmla="*/ 20 w 206"/>
                <a:gd name="T95" fmla="*/ 40 h 68"/>
                <a:gd name="T96" fmla="*/ 24 w 206"/>
                <a:gd name="T97" fmla="*/ 46 h 68"/>
                <a:gd name="T98" fmla="*/ 28 w 206"/>
                <a:gd name="T99" fmla="*/ 50 h 68"/>
                <a:gd name="T100" fmla="*/ 36 w 206"/>
                <a:gd name="T101" fmla="*/ 50 h 68"/>
                <a:gd name="T102" fmla="*/ 172 w 206"/>
                <a:gd name="T103" fmla="*/ 50 h 68"/>
                <a:gd name="T104" fmla="*/ 172 w 206"/>
                <a:gd name="T105" fmla="*/ 50 h 68"/>
                <a:gd name="T106" fmla="*/ 178 w 206"/>
                <a:gd name="T107" fmla="*/ 50 h 68"/>
                <a:gd name="T108" fmla="*/ 184 w 206"/>
                <a:gd name="T109" fmla="*/ 46 h 68"/>
                <a:gd name="T110" fmla="*/ 186 w 206"/>
                <a:gd name="T111" fmla="*/ 40 h 68"/>
                <a:gd name="T112" fmla="*/ 188 w 206"/>
                <a:gd name="T113" fmla="*/ 34 h 68"/>
                <a:gd name="T114" fmla="*/ 188 w 206"/>
                <a:gd name="T115" fmla="*/ 34 h 68"/>
                <a:gd name="T116" fmla="*/ 186 w 206"/>
                <a:gd name="T117" fmla="*/ 28 h 68"/>
                <a:gd name="T118" fmla="*/ 184 w 206"/>
                <a:gd name="T119" fmla="*/ 22 h 68"/>
                <a:gd name="T120" fmla="*/ 178 w 206"/>
                <a:gd name="T121" fmla="*/ 18 h 68"/>
                <a:gd name="T122" fmla="*/ 172 w 206"/>
                <a:gd name="T123" fmla="*/ 18 h 68"/>
                <a:gd name="T124" fmla="*/ 36 w 206"/>
                <a:gd name="T125"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6" h="68">
                  <a:moveTo>
                    <a:pt x="172" y="68"/>
                  </a:moveTo>
                  <a:lnTo>
                    <a:pt x="36" y="68"/>
                  </a:lnTo>
                  <a:lnTo>
                    <a:pt x="36" y="68"/>
                  </a:lnTo>
                  <a:lnTo>
                    <a:pt x="28" y="68"/>
                  </a:lnTo>
                  <a:lnTo>
                    <a:pt x="22" y="66"/>
                  </a:lnTo>
                  <a:lnTo>
                    <a:pt x="16" y="62"/>
                  </a:lnTo>
                  <a:lnTo>
                    <a:pt x="10" y="58"/>
                  </a:lnTo>
                  <a:lnTo>
                    <a:pt x="6" y="54"/>
                  </a:lnTo>
                  <a:lnTo>
                    <a:pt x="4" y="48"/>
                  </a:lnTo>
                  <a:lnTo>
                    <a:pt x="2" y="40"/>
                  </a:lnTo>
                  <a:lnTo>
                    <a:pt x="0" y="34"/>
                  </a:lnTo>
                  <a:lnTo>
                    <a:pt x="0" y="34"/>
                  </a:lnTo>
                  <a:lnTo>
                    <a:pt x="2" y="26"/>
                  </a:lnTo>
                  <a:lnTo>
                    <a:pt x="4" y="20"/>
                  </a:lnTo>
                  <a:lnTo>
                    <a:pt x="6" y="14"/>
                  </a:lnTo>
                  <a:lnTo>
                    <a:pt x="10" y="10"/>
                  </a:lnTo>
                  <a:lnTo>
                    <a:pt x="16" y="6"/>
                  </a:lnTo>
                  <a:lnTo>
                    <a:pt x="22" y="2"/>
                  </a:lnTo>
                  <a:lnTo>
                    <a:pt x="28" y="0"/>
                  </a:lnTo>
                  <a:lnTo>
                    <a:pt x="36" y="0"/>
                  </a:lnTo>
                  <a:lnTo>
                    <a:pt x="172" y="0"/>
                  </a:lnTo>
                  <a:lnTo>
                    <a:pt x="172" y="0"/>
                  </a:lnTo>
                  <a:lnTo>
                    <a:pt x="178" y="0"/>
                  </a:lnTo>
                  <a:lnTo>
                    <a:pt x="184" y="2"/>
                  </a:lnTo>
                  <a:lnTo>
                    <a:pt x="190" y="6"/>
                  </a:lnTo>
                  <a:lnTo>
                    <a:pt x="196" y="10"/>
                  </a:lnTo>
                  <a:lnTo>
                    <a:pt x="200" y="14"/>
                  </a:lnTo>
                  <a:lnTo>
                    <a:pt x="204" y="20"/>
                  </a:lnTo>
                  <a:lnTo>
                    <a:pt x="206" y="26"/>
                  </a:lnTo>
                  <a:lnTo>
                    <a:pt x="206" y="34"/>
                  </a:lnTo>
                  <a:lnTo>
                    <a:pt x="206" y="34"/>
                  </a:lnTo>
                  <a:lnTo>
                    <a:pt x="206" y="40"/>
                  </a:lnTo>
                  <a:lnTo>
                    <a:pt x="204" y="48"/>
                  </a:lnTo>
                  <a:lnTo>
                    <a:pt x="200" y="54"/>
                  </a:lnTo>
                  <a:lnTo>
                    <a:pt x="196" y="58"/>
                  </a:lnTo>
                  <a:lnTo>
                    <a:pt x="190" y="62"/>
                  </a:lnTo>
                  <a:lnTo>
                    <a:pt x="184" y="66"/>
                  </a:lnTo>
                  <a:lnTo>
                    <a:pt x="178" y="68"/>
                  </a:lnTo>
                  <a:lnTo>
                    <a:pt x="172" y="68"/>
                  </a:lnTo>
                  <a:lnTo>
                    <a:pt x="172" y="68"/>
                  </a:lnTo>
                  <a:close/>
                  <a:moveTo>
                    <a:pt x="36" y="18"/>
                  </a:moveTo>
                  <a:lnTo>
                    <a:pt x="36" y="18"/>
                  </a:lnTo>
                  <a:lnTo>
                    <a:pt x="28" y="18"/>
                  </a:lnTo>
                  <a:lnTo>
                    <a:pt x="24" y="22"/>
                  </a:lnTo>
                  <a:lnTo>
                    <a:pt x="20" y="28"/>
                  </a:lnTo>
                  <a:lnTo>
                    <a:pt x="18" y="34"/>
                  </a:lnTo>
                  <a:lnTo>
                    <a:pt x="18" y="34"/>
                  </a:lnTo>
                  <a:lnTo>
                    <a:pt x="20" y="40"/>
                  </a:lnTo>
                  <a:lnTo>
                    <a:pt x="24" y="46"/>
                  </a:lnTo>
                  <a:lnTo>
                    <a:pt x="28" y="50"/>
                  </a:lnTo>
                  <a:lnTo>
                    <a:pt x="36" y="50"/>
                  </a:lnTo>
                  <a:lnTo>
                    <a:pt x="172" y="50"/>
                  </a:lnTo>
                  <a:lnTo>
                    <a:pt x="172" y="50"/>
                  </a:lnTo>
                  <a:lnTo>
                    <a:pt x="178" y="50"/>
                  </a:lnTo>
                  <a:lnTo>
                    <a:pt x="184" y="46"/>
                  </a:lnTo>
                  <a:lnTo>
                    <a:pt x="186" y="40"/>
                  </a:lnTo>
                  <a:lnTo>
                    <a:pt x="188" y="34"/>
                  </a:lnTo>
                  <a:lnTo>
                    <a:pt x="188" y="34"/>
                  </a:lnTo>
                  <a:lnTo>
                    <a:pt x="186" y="28"/>
                  </a:lnTo>
                  <a:lnTo>
                    <a:pt x="184" y="22"/>
                  </a:lnTo>
                  <a:lnTo>
                    <a:pt x="178" y="18"/>
                  </a:lnTo>
                  <a:lnTo>
                    <a:pt x="172" y="18"/>
                  </a:lnTo>
                  <a:lnTo>
                    <a:pt x="36" y="18"/>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29" name="Freeform 17">
              <a:extLst>
                <a:ext uri="{FF2B5EF4-FFF2-40B4-BE49-F238E27FC236}">
                  <a16:creationId xmlns:a16="http://schemas.microsoft.com/office/drawing/2014/main" id="{74E8E7D8-295A-2500-7A0F-303F38C153D4}"/>
                </a:ext>
              </a:extLst>
            </p:cNvPr>
            <p:cNvSpPr>
              <a:spLocks noEditPoints="1"/>
            </p:cNvSpPr>
            <p:nvPr/>
          </p:nvSpPr>
          <p:spPr bwMode="auto">
            <a:xfrm>
              <a:off x="3422650" y="1376363"/>
              <a:ext cx="346075" cy="238125"/>
            </a:xfrm>
            <a:custGeom>
              <a:avLst/>
              <a:gdLst>
                <a:gd name="T0" fmla="*/ 164 w 218"/>
                <a:gd name="T1" fmla="*/ 150 h 150"/>
                <a:gd name="T2" fmla="*/ 54 w 218"/>
                <a:gd name="T3" fmla="*/ 150 h 150"/>
                <a:gd name="T4" fmla="*/ 6 w 218"/>
                <a:gd name="T5" fmla="*/ 60 h 150"/>
                <a:gd name="T6" fmla="*/ 6 w 218"/>
                <a:gd name="T7" fmla="*/ 60 h 150"/>
                <a:gd name="T8" fmla="*/ 2 w 218"/>
                <a:gd name="T9" fmla="*/ 50 h 150"/>
                <a:gd name="T10" fmla="*/ 0 w 218"/>
                <a:gd name="T11" fmla="*/ 40 h 150"/>
                <a:gd name="T12" fmla="*/ 2 w 218"/>
                <a:gd name="T13" fmla="*/ 28 h 150"/>
                <a:gd name="T14" fmla="*/ 6 w 218"/>
                <a:gd name="T15" fmla="*/ 20 h 150"/>
                <a:gd name="T16" fmla="*/ 6 w 218"/>
                <a:gd name="T17" fmla="*/ 20 h 150"/>
                <a:gd name="T18" fmla="*/ 12 w 218"/>
                <a:gd name="T19" fmla="*/ 10 h 150"/>
                <a:gd name="T20" fmla="*/ 22 w 218"/>
                <a:gd name="T21" fmla="*/ 4 h 150"/>
                <a:gd name="T22" fmla="*/ 30 w 218"/>
                <a:gd name="T23" fmla="*/ 0 h 150"/>
                <a:gd name="T24" fmla="*/ 42 w 218"/>
                <a:gd name="T25" fmla="*/ 0 h 150"/>
                <a:gd name="T26" fmla="*/ 178 w 218"/>
                <a:gd name="T27" fmla="*/ 0 h 150"/>
                <a:gd name="T28" fmla="*/ 178 w 218"/>
                <a:gd name="T29" fmla="*/ 0 h 150"/>
                <a:gd name="T30" fmla="*/ 188 w 218"/>
                <a:gd name="T31" fmla="*/ 0 h 150"/>
                <a:gd name="T32" fmla="*/ 198 w 218"/>
                <a:gd name="T33" fmla="*/ 4 h 150"/>
                <a:gd name="T34" fmla="*/ 206 w 218"/>
                <a:gd name="T35" fmla="*/ 10 h 150"/>
                <a:gd name="T36" fmla="*/ 212 w 218"/>
                <a:gd name="T37" fmla="*/ 20 h 150"/>
                <a:gd name="T38" fmla="*/ 212 w 218"/>
                <a:gd name="T39" fmla="*/ 20 h 150"/>
                <a:gd name="T40" fmla="*/ 216 w 218"/>
                <a:gd name="T41" fmla="*/ 28 h 150"/>
                <a:gd name="T42" fmla="*/ 218 w 218"/>
                <a:gd name="T43" fmla="*/ 40 h 150"/>
                <a:gd name="T44" fmla="*/ 216 w 218"/>
                <a:gd name="T45" fmla="*/ 50 h 150"/>
                <a:gd name="T46" fmla="*/ 212 w 218"/>
                <a:gd name="T47" fmla="*/ 60 h 150"/>
                <a:gd name="T48" fmla="*/ 164 w 218"/>
                <a:gd name="T49" fmla="*/ 150 h 150"/>
                <a:gd name="T50" fmla="*/ 66 w 218"/>
                <a:gd name="T51" fmla="*/ 132 h 150"/>
                <a:gd name="T52" fmla="*/ 154 w 218"/>
                <a:gd name="T53" fmla="*/ 132 h 150"/>
                <a:gd name="T54" fmla="*/ 198 w 218"/>
                <a:gd name="T55" fmla="*/ 50 h 150"/>
                <a:gd name="T56" fmla="*/ 198 w 218"/>
                <a:gd name="T57" fmla="*/ 50 h 150"/>
                <a:gd name="T58" fmla="*/ 200 w 218"/>
                <a:gd name="T59" fmla="*/ 46 h 150"/>
                <a:gd name="T60" fmla="*/ 200 w 218"/>
                <a:gd name="T61" fmla="*/ 40 h 150"/>
                <a:gd name="T62" fmla="*/ 200 w 218"/>
                <a:gd name="T63" fmla="*/ 34 h 150"/>
                <a:gd name="T64" fmla="*/ 196 w 218"/>
                <a:gd name="T65" fmla="*/ 28 h 150"/>
                <a:gd name="T66" fmla="*/ 196 w 218"/>
                <a:gd name="T67" fmla="*/ 28 h 150"/>
                <a:gd name="T68" fmla="*/ 194 w 218"/>
                <a:gd name="T69" fmla="*/ 24 h 150"/>
                <a:gd name="T70" fmla="*/ 188 w 218"/>
                <a:gd name="T71" fmla="*/ 20 h 150"/>
                <a:gd name="T72" fmla="*/ 184 w 218"/>
                <a:gd name="T73" fmla="*/ 18 h 150"/>
                <a:gd name="T74" fmla="*/ 178 w 218"/>
                <a:gd name="T75" fmla="*/ 18 h 150"/>
                <a:gd name="T76" fmla="*/ 42 w 218"/>
                <a:gd name="T77" fmla="*/ 18 h 150"/>
                <a:gd name="T78" fmla="*/ 42 w 218"/>
                <a:gd name="T79" fmla="*/ 18 h 150"/>
                <a:gd name="T80" fmla="*/ 36 w 218"/>
                <a:gd name="T81" fmla="*/ 18 h 150"/>
                <a:gd name="T82" fmla="*/ 30 w 218"/>
                <a:gd name="T83" fmla="*/ 20 h 150"/>
                <a:gd name="T84" fmla="*/ 26 w 218"/>
                <a:gd name="T85" fmla="*/ 24 h 150"/>
                <a:gd name="T86" fmla="*/ 22 w 218"/>
                <a:gd name="T87" fmla="*/ 28 h 150"/>
                <a:gd name="T88" fmla="*/ 22 w 218"/>
                <a:gd name="T89" fmla="*/ 28 h 150"/>
                <a:gd name="T90" fmla="*/ 20 w 218"/>
                <a:gd name="T91" fmla="*/ 34 h 150"/>
                <a:gd name="T92" fmla="*/ 18 w 218"/>
                <a:gd name="T93" fmla="*/ 40 h 150"/>
                <a:gd name="T94" fmla="*/ 20 w 218"/>
                <a:gd name="T95" fmla="*/ 46 h 150"/>
                <a:gd name="T96" fmla="*/ 22 w 218"/>
                <a:gd name="T97" fmla="*/ 50 h 150"/>
                <a:gd name="T98" fmla="*/ 66 w 218"/>
                <a:gd name="T99"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8" h="150">
                  <a:moveTo>
                    <a:pt x="164" y="150"/>
                  </a:moveTo>
                  <a:lnTo>
                    <a:pt x="54" y="150"/>
                  </a:lnTo>
                  <a:lnTo>
                    <a:pt x="6" y="60"/>
                  </a:lnTo>
                  <a:lnTo>
                    <a:pt x="6" y="60"/>
                  </a:lnTo>
                  <a:lnTo>
                    <a:pt x="2" y="50"/>
                  </a:lnTo>
                  <a:lnTo>
                    <a:pt x="0" y="40"/>
                  </a:lnTo>
                  <a:lnTo>
                    <a:pt x="2" y="28"/>
                  </a:lnTo>
                  <a:lnTo>
                    <a:pt x="6" y="20"/>
                  </a:lnTo>
                  <a:lnTo>
                    <a:pt x="6" y="20"/>
                  </a:lnTo>
                  <a:lnTo>
                    <a:pt x="12" y="10"/>
                  </a:lnTo>
                  <a:lnTo>
                    <a:pt x="22" y="4"/>
                  </a:lnTo>
                  <a:lnTo>
                    <a:pt x="30" y="0"/>
                  </a:lnTo>
                  <a:lnTo>
                    <a:pt x="42" y="0"/>
                  </a:lnTo>
                  <a:lnTo>
                    <a:pt x="178" y="0"/>
                  </a:lnTo>
                  <a:lnTo>
                    <a:pt x="178" y="0"/>
                  </a:lnTo>
                  <a:lnTo>
                    <a:pt x="188" y="0"/>
                  </a:lnTo>
                  <a:lnTo>
                    <a:pt x="198" y="4"/>
                  </a:lnTo>
                  <a:lnTo>
                    <a:pt x="206" y="10"/>
                  </a:lnTo>
                  <a:lnTo>
                    <a:pt x="212" y="20"/>
                  </a:lnTo>
                  <a:lnTo>
                    <a:pt x="212" y="20"/>
                  </a:lnTo>
                  <a:lnTo>
                    <a:pt x="216" y="28"/>
                  </a:lnTo>
                  <a:lnTo>
                    <a:pt x="218" y="40"/>
                  </a:lnTo>
                  <a:lnTo>
                    <a:pt x="216" y="50"/>
                  </a:lnTo>
                  <a:lnTo>
                    <a:pt x="212" y="60"/>
                  </a:lnTo>
                  <a:lnTo>
                    <a:pt x="164" y="150"/>
                  </a:lnTo>
                  <a:close/>
                  <a:moveTo>
                    <a:pt x="66" y="132"/>
                  </a:moveTo>
                  <a:lnTo>
                    <a:pt x="154" y="132"/>
                  </a:lnTo>
                  <a:lnTo>
                    <a:pt x="198" y="50"/>
                  </a:lnTo>
                  <a:lnTo>
                    <a:pt x="198" y="50"/>
                  </a:lnTo>
                  <a:lnTo>
                    <a:pt x="200" y="46"/>
                  </a:lnTo>
                  <a:lnTo>
                    <a:pt x="200" y="40"/>
                  </a:lnTo>
                  <a:lnTo>
                    <a:pt x="200" y="34"/>
                  </a:lnTo>
                  <a:lnTo>
                    <a:pt x="196" y="28"/>
                  </a:lnTo>
                  <a:lnTo>
                    <a:pt x="196" y="28"/>
                  </a:lnTo>
                  <a:lnTo>
                    <a:pt x="194" y="24"/>
                  </a:lnTo>
                  <a:lnTo>
                    <a:pt x="188" y="20"/>
                  </a:lnTo>
                  <a:lnTo>
                    <a:pt x="184" y="18"/>
                  </a:lnTo>
                  <a:lnTo>
                    <a:pt x="178" y="18"/>
                  </a:lnTo>
                  <a:lnTo>
                    <a:pt x="42" y="18"/>
                  </a:lnTo>
                  <a:lnTo>
                    <a:pt x="42" y="18"/>
                  </a:lnTo>
                  <a:lnTo>
                    <a:pt x="36" y="18"/>
                  </a:lnTo>
                  <a:lnTo>
                    <a:pt x="30" y="20"/>
                  </a:lnTo>
                  <a:lnTo>
                    <a:pt x="26" y="24"/>
                  </a:lnTo>
                  <a:lnTo>
                    <a:pt x="22" y="28"/>
                  </a:lnTo>
                  <a:lnTo>
                    <a:pt x="22" y="28"/>
                  </a:lnTo>
                  <a:lnTo>
                    <a:pt x="20" y="34"/>
                  </a:lnTo>
                  <a:lnTo>
                    <a:pt x="18" y="40"/>
                  </a:lnTo>
                  <a:lnTo>
                    <a:pt x="20" y="46"/>
                  </a:lnTo>
                  <a:lnTo>
                    <a:pt x="22" y="50"/>
                  </a:lnTo>
                  <a:lnTo>
                    <a:pt x="66" y="132"/>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0" name="Rectangle 18">
              <a:extLst>
                <a:ext uri="{FF2B5EF4-FFF2-40B4-BE49-F238E27FC236}">
                  <a16:creationId xmlns:a16="http://schemas.microsoft.com/office/drawing/2014/main" id="{30808FB5-4641-E9E7-DAF8-E7EAFCC13451}"/>
                </a:ext>
              </a:extLst>
            </p:cNvPr>
            <p:cNvSpPr>
              <a:spLocks noChangeArrowheads="1"/>
            </p:cNvSpPr>
            <p:nvPr/>
          </p:nvSpPr>
          <p:spPr bwMode="auto">
            <a:xfrm>
              <a:off x="3524250" y="1458913"/>
              <a:ext cx="31750"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1" name="Rectangle 19">
              <a:extLst>
                <a:ext uri="{FF2B5EF4-FFF2-40B4-BE49-F238E27FC236}">
                  <a16:creationId xmlns:a16="http://schemas.microsoft.com/office/drawing/2014/main" id="{30FA0A7D-3C99-0618-DEED-9D56646CBD96}"/>
                </a:ext>
              </a:extLst>
            </p:cNvPr>
            <p:cNvSpPr>
              <a:spLocks noChangeArrowheads="1"/>
            </p:cNvSpPr>
            <p:nvPr/>
          </p:nvSpPr>
          <p:spPr bwMode="auto">
            <a:xfrm>
              <a:off x="3581400" y="1458913"/>
              <a:ext cx="28575"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2" name="Rectangle 20">
              <a:extLst>
                <a:ext uri="{FF2B5EF4-FFF2-40B4-BE49-F238E27FC236}">
                  <a16:creationId xmlns:a16="http://schemas.microsoft.com/office/drawing/2014/main" id="{89176945-8871-DB5C-E4B7-5B2481FA2DA2}"/>
                </a:ext>
              </a:extLst>
            </p:cNvPr>
            <p:cNvSpPr>
              <a:spLocks noChangeArrowheads="1"/>
            </p:cNvSpPr>
            <p:nvPr/>
          </p:nvSpPr>
          <p:spPr bwMode="auto">
            <a:xfrm>
              <a:off x="3638550" y="1458913"/>
              <a:ext cx="28575"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3" name="Freeform 21">
              <a:extLst>
                <a:ext uri="{FF2B5EF4-FFF2-40B4-BE49-F238E27FC236}">
                  <a16:creationId xmlns:a16="http://schemas.microsoft.com/office/drawing/2014/main" id="{B05E591F-36FE-C374-B39C-C21A64C4AC3C}"/>
                </a:ext>
              </a:extLst>
            </p:cNvPr>
            <p:cNvSpPr>
              <a:spLocks noEditPoints="1"/>
            </p:cNvSpPr>
            <p:nvPr/>
          </p:nvSpPr>
          <p:spPr bwMode="auto">
            <a:xfrm>
              <a:off x="2854325" y="1731963"/>
              <a:ext cx="266700" cy="111125"/>
            </a:xfrm>
            <a:custGeom>
              <a:avLst/>
              <a:gdLst>
                <a:gd name="T0" fmla="*/ 168 w 168"/>
                <a:gd name="T1" fmla="*/ 70 h 70"/>
                <a:gd name="T2" fmla="*/ 0 w 168"/>
                <a:gd name="T3" fmla="*/ 70 h 70"/>
                <a:gd name="T4" fmla="*/ 0 w 168"/>
                <a:gd name="T5" fmla="*/ 0 h 70"/>
                <a:gd name="T6" fmla="*/ 168 w 168"/>
                <a:gd name="T7" fmla="*/ 0 h 70"/>
                <a:gd name="T8" fmla="*/ 168 w 168"/>
                <a:gd name="T9" fmla="*/ 70 h 70"/>
                <a:gd name="T10" fmla="*/ 18 w 168"/>
                <a:gd name="T11" fmla="*/ 52 h 70"/>
                <a:gd name="T12" fmla="*/ 150 w 168"/>
                <a:gd name="T13" fmla="*/ 52 h 70"/>
                <a:gd name="T14" fmla="*/ 150 w 168"/>
                <a:gd name="T15" fmla="*/ 18 h 70"/>
                <a:gd name="T16" fmla="*/ 18 w 168"/>
                <a:gd name="T17" fmla="*/ 18 h 70"/>
                <a:gd name="T18" fmla="*/ 18 w 168"/>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70">
                  <a:moveTo>
                    <a:pt x="168" y="70"/>
                  </a:moveTo>
                  <a:lnTo>
                    <a:pt x="0" y="70"/>
                  </a:lnTo>
                  <a:lnTo>
                    <a:pt x="0" y="0"/>
                  </a:lnTo>
                  <a:lnTo>
                    <a:pt x="168" y="0"/>
                  </a:lnTo>
                  <a:lnTo>
                    <a:pt x="168" y="70"/>
                  </a:lnTo>
                  <a:close/>
                  <a:moveTo>
                    <a:pt x="18" y="52"/>
                  </a:moveTo>
                  <a:lnTo>
                    <a:pt x="150" y="52"/>
                  </a:lnTo>
                  <a:lnTo>
                    <a:pt x="150" y="18"/>
                  </a:lnTo>
                  <a:lnTo>
                    <a:pt x="18" y="18"/>
                  </a:lnTo>
                  <a:lnTo>
                    <a:pt x="18" y="52"/>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4" name="Freeform 22">
              <a:extLst>
                <a:ext uri="{FF2B5EF4-FFF2-40B4-BE49-F238E27FC236}">
                  <a16:creationId xmlns:a16="http://schemas.microsoft.com/office/drawing/2014/main" id="{FB34E858-FDE0-9795-89C0-5749854F1ADF}"/>
                </a:ext>
              </a:extLst>
            </p:cNvPr>
            <p:cNvSpPr>
              <a:spLocks noEditPoints="1"/>
            </p:cNvSpPr>
            <p:nvPr/>
          </p:nvSpPr>
          <p:spPr bwMode="auto">
            <a:xfrm>
              <a:off x="3092450" y="2128838"/>
              <a:ext cx="266700" cy="409575"/>
            </a:xfrm>
            <a:custGeom>
              <a:avLst/>
              <a:gdLst>
                <a:gd name="T0" fmla="*/ 168 w 168"/>
                <a:gd name="T1" fmla="*/ 258 h 258"/>
                <a:gd name="T2" fmla="*/ 0 w 168"/>
                <a:gd name="T3" fmla="*/ 258 h 258"/>
                <a:gd name="T4" fmla="*/ 0 w 168"/>
                <a:gd name="T5" fmla="*/ 0 h 258"/>
                <a:gd name="T6" fmla="*/ 168 w 168"/>
                <a:gd name="T7" fmla="*/ 0 h 258"/>
                <a:gd name="T8" fmla="*/ 168 w 168"/>
                <a:gd name="T9" fmla="*/ 258 h 258"/>
                <a:gd name="T10" fmla="*/ 18 w 168"/>
                <a:gd name="T11" fmla="*/ 240 h 258"/>
                <a:gd name="T12" fmla="*/ 150 w 168"/>
                <a:gd name="T13" fmla="*/ 240 h 258"/>
                <a:gd name="T14" fmla="*/ 150 w 168"/>
                <a:gd name="T15" fmla="*/ 18 h 258"/>
                <a:gd name="T16" fmla="*/ 18 w 168"/>
                <a:gd name="T17" fmla="*/ 18 h 258"/>
                <a:gd name="T18" fmla="*/ 18 w 168"/>
                <a:gd name="T19"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258">
                  <a:moveTo>
                    <a:pt x="168" y="258"/>
                  </a:moveTo>
                  <a:lnTo>
                    <a:pt x="0" y="258"/>
                  </a:lnTo>
                  <a:lnTo>
                    <a:pt x="0" y="0"/>
                  </a:lnTo>
                  <a:lnTo>
                    <a:pt x="168" y="0"/>
                  </a:lnTo>
                  <a:lnTo>
                    <a:pt x="168" y="258"/>
                  </a:lnTo>
                  <a:close/>
                  <a:moveTo>
                    <a:pt x="18" y="240"/>
                  </a:moveTo>
                  <a:lnTo>
                    <a:pt x="150" y="240"/>
                  </a:lnTo>
                  <a:lnTo>
                    <a:pt x="150" y="18"/>
                  </a:lnTo>
                  <a:lnTo>
                    <a:pt x="18" y="18"/>
                  </a:lnTo>
                  <a:lnTo>
                    <a:pt x="18" y="24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5" name="Freeform 23">
              <a:extLst>
                <a:ext uri="{FF2B5EF4-FFF2-40B4-BE49-F238E27FC236}">
                  <a16:creationId xmlns:a16="http://schemas.microsoft.com/office/drawing/2014/main" id="{7268E28E-8D2B-4D9A-003E-7849EE46CD57}"/>
                </a:ext>
              </a:extLst>
            </p:cNvPr>
            <p:cNvSpPr>
              <a:spLocks noEditPoints="1"/>
            </p:cNvSpPr>
            <p:nvPr/>
          </p:nvSpPr>
          <p:spPr bwMode="auto">
            <a:xfrm>
              <a:off x="2854325" y="1903413"/>
              <a:ext cx="504825" cy="635000"/>
            </a:xfrm>
            <a:custGeom>
              <a:avLst/>
              <a:gdLst>
                <a:gd name="T0" fmla="*/ 168 w 318"/>
                <a:gd name="T1" fmla="*/ 400 h 400"/>
                <a:gd name="T2" fmla="*/ 0 w 318"/>
                <a:gd name="T3" fmla="*/ 400 h 400"/>
                <a:gd name="T4" fmla="*/ 0 w 318"/>
                <a:gd name="T5" fmla="*/ 334 h 400"/>
                <a:gd name="T6" fmla="*/ 18 w 318"/>
                <a:gd name="T7" fmla="*/ 334 h 400"/>
                <a:gd name="T8" fmla="*/ 18 w 318"/>
                <a:gd name="T9" fmla="*/ 334 h 400"/>
                <a:gd name="T10" fmla="*/ 150 w 318"/>
                <a:gd name="T11" fmla="*/ 334 h 400"/>
                <a:gd name="T12" fmla="*/ 150 w 318"/>
                <a:gd name="T13" fmla="*/ 304 h 400"/>
                <a:gd name="T14" fmla="*/ 0 w 318"/>
                <a:gd name="T15" fmla="*/ 304 h 400"/>
                <a:gd name="T16" fmla="*/ 2 w 318"/>
                <a:gd name="T17" fmla="*/ 238 h 400"/>
                <a:gd name="T18" fmla="*/ 150 w 318"/>
                <a:gd name="T19" fmla="*/ 238 h 400"/>
                <a:gd name="T20" fmla="*/ 150 w 318"/>
                <a:gd name="T21" fmla="*/ 208 h 400"/>
                <a:gd name="T22" fmla="*/ 2 w 318"/>
                <a:gd name="T23" fmla="*/ 208 h 400"/>
                <a:gd name="T24" fmla="*/ 2 w 318"/>
                <a:gd name="T25" fmla="*/ 142 h 400"/>
                <a:gd name="T26" fmla="*/ 150 w 318"/>
                <a:gd name="T27" fmla="*/ 142 h 400"/>
                <a:gd name="T28" fmla="*/ 150 w 318"/>
                <a:gd name="T29" fmla="*/ 112 h 400"/>
                <a:gd name="T30" fmla="*/ 18 w 318"/>
                <a:gd name="T31" fmla="*/ 112 h 400"/>
                <a:gd name="T32" fmla="*/ 0 w 318"/>
                <a:gd name="T33" fmla="*/ 126 h 400"/>
                <a:gd name="T34" fmla="*/ 0 w 318"/>
                <a:gd name="T35" fmla="*/ 0 h 400"/>
                <a:gd name="T36" fmla="*/ 168 w 318"/>
                <a:gd name="T37" fmla="*/ 0 h 400"/>
                <a:gd name="T38" fmla="*/ 168 w 318"/>
                <a:gd name="T39" fmla="*/ 190 h 400"/>
                <a:gd name="T40" fmla="*/ 318 w 318"/>
                <a:gd name="T41" fmla="*/ 190 h 400"/>
                <a:gd name="T42" fmla="*/ 318 w 318"/>
                <a:gd name="T43" fmla="*/ 256 h 400"/>
                <a:gd name="T44" fmla="*/ 168 w 318"/>
                <a:gd name="T45" fmla="*/ 256 h 400"/>
                <a:gd name="T46" fmla="*/ 168 w 318"/>
                <a:gd name="T47" fmla="*/ 286 h 400"/>
                <a:gd name="T48" fmla="*/ 318 w 318"/>
                <a:gd name="T49" fmla="*/ 286 h 400"/>
                <a:gd name="T50" fmla="*/ 318 w 318"/>
                <a:gd name="T51" fmla="*/ 352 h 400"/>
                <a:gd name="T52" fmla="*/ 168 w 318"/>
                <a:gd name="T53" fmla="*/ 352 h 400"/>
                <a:gd name="T54" fmla="*/ 168 w 318"/>
                <a:gd name="T55" fmla="*/ 400 h 400"/>
                <a:gd name="T56" fmla="*/ 18 w 318"/>
                <a:gd name="T57" fmla="*/ 382 h 400"/>
                <a:gd name="T58" fmla="*/ 150 w 318"/>
                <a:gd name="T59" fmla="*/ 382 h 400"/>
                <a:gd name="T60" fmla="*/ 150 w 318"/>
                <a:gd name="T61" fmla="*/ 352 h 400"/>
                <a:gd name="T62" fmla="*/ 18 w 318"/>
                <a:gd name="T63" fmla="*/ 352 h 400"/>
                <a:gd name="T64" fmla="*/ 18 w 318"/>
                <a:gd name="T65" fmla="*/ 382 h 400"/>
                <a:gd name="T66" fmla="*/ 168 w 318"/>
                <a:gd name="T67" fmla="*/ 334 h 400"/>
                <a:gd name="T68" fmla="*/ 300 w 318"/>
                <a:gd name="T69" fmla="*/ 334 h 400"/>
                <a:gd name="T70" fmla="*/ 300 w 318"/>
                <a:gd name="T71" fmla="*/ 304 h 400"/>
                <a:gd name="T72" fmla="*/ 168 w 318"/>
                <a:gd name="T73" fmla="*/ 304 h 400"/>
                <a:gd name="T74" fmla="*/ 168 w 318"/>
                <a:gd name="T75" fmla="*/ 334 h 400"/>
                <a:gd name="T76" fmla="*/ 18 w 318"/>
                <a:gd name="T77" fmla="*/ 286 h 400"/>
                <a:gd name="T78" fmla="*/ 150 w 318"/>
                <a:gd name="T79" fmla="*/ 286 h 400"/>
                <a:gd name="T80" fmla="*/ 150 w 318"/>
                <a:gd name="T81" fmla="*/ 256 h 400"/>
                <a:gd name="T82" fmla="*/ 18 w 318"/>
                <a:gd name="T83" fmla="*/ 256 h 400"/>
                <a:gd name="T84" fmla="*/ 18 w 318"/>
                <a:gd name="T85" fmla="*/ 286 h 400"/>
                <a:gd name="T86" fmla="*/ 168 w 318"/>
                <a:gd name="T87" fmla="*/ 238 h 400"/>
                <a:gd name="T88" fmla="*/ 300 w 318"/>
                <a:gd name="T89" fmla="*/ 238 h 400"/>
                <a:gd name="T90" fmla="*/ 300 w 318"/>
                <a:gd name="T91" fmla="*/ 208 h 400"/>
                <a:gd name="T92" fmla="*/ 168 w 318"/>
                <a:gd name="T93" fmla="*/ 208 h 400"/>
                <a:gd name="T94" fmla="*/ 168 w 318"/>
                <a:gd name="T95" fmla="*/ 238 h 400"/>
                <a:gd name="T96" fmla="*/ 20 w 318"/>
                <a:gd name="T97" fmla="*/ 190 h 400"/>
                <a:gd name="T98" fmla="*/ 150 w 318"/>
                <a:gd name="T99" fmla="*/ 190 h 400"/>
                <a:gd name="T100" fmla="*/ 150 w 318"/>
                <a:gd name="T101" fmla="*/ 160 h 400"/>
                <a:gd name="T102" fmla="*/ 20 w 318"/>
                <a:gd name="T103" fmla="*/ 160 h 400"/>
                <a:gd name="T104" fmla="*/ 20 w 318"/>
                <a:gd name="T105" fmla="*/ 190 h 400"/>
                <a:gd name="T106" fmla="*/ 18 w 318"/>
                <a:gd name="T107" fmla="*/ 94 h 400"/>
                <a:gd name="T108" fmla="*/ 150 w 318"/>
                <a:gd name="T109" fmla="*/ 94 h 400"/>
                <a:gd name="T110" fmla="*/ 150 w 318"/>
                <a:gd name="T111" fmla="*/ 66 h 400"/>
                <a:gd name="T112" fmla="*/ 18 w 318"/>
                <a:gd name="T113" fmla="*/ 66 h 400"/>
                <a:gd name="T114" fmla="*/ 18 w 318"/>
                <a:gd name="T115" fmla="*/ 94 h 400"/>
                <a:gd name="T116" fmla="*/ 18 w 318"/>
                <a:gd name="T117" fmla="*/ 48 h 400"/>
                <a:gd name="T118" fmla="*/ 150 w 318"/>
                <a:gd name="T119" fmla="*/ 48 h 400"/>
                <a:gd name="T120" fmla="*/ 150 w 318"/>
                <a:gd name="T121" fmla="*/ 18 h 400"/>
                <a:gd name="T122" fmla="*/ 18 w 318"/>
                <a:gd name="T123" fmla="*/ 18 h 400"/>
                <a:gd name="T124" fmla="*/ 18 w 318"/>
                <a:gd name="T125"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 h="400">
                  <a:moveTo>
                    <a:pt x="168" y="400"/>
                  </a:moveTo>
                  <a:lnTo>
                    <a:pt x="0" y="400"/>
                  </a:lnTo>
                  <a:lnTo>
                    <a:pt x="0" y="334"/>
                  </a:lnTo>
                  <a:lnTo>
                    <a:pt x="18" y="334"/>
                  </a:lnTo>
                  <a:lnTo>
                    <a:pt x="18" y="334"/>
                  </a:lnTo>
                  <a:lnTo>
                    <a:pt x="150" y="334"/>
                  </a:lnTo>
                  <a:lnTo>
                    <a:pt x="150" y="304"/>
                  </a:lnTo>
                  <a:lnTo>
                    <a:pt x="0" y="304"/>
                  </a:lnTo>
                  <a:lnTo>
                    <a:pt x="2" y="238"/>
                  </a:lnTo>
                  <a:lnTo>
                    <a:pt x="150" y="238"/>
                  </a:lnTo>
                  <a:lnTo>
                    <a:pt x="150" y="208"/>
                  </a:lnTo>
                  <a:lnTo>
                    <a:pt x="2" y="208"/>
                  </a:lnTo>
                  <a:lnTo>
                    <a:pt x="2" y="142"/>
                  </a:lnTo>
                  <a:lnTo>
                    <a:pt x="150" y="142"/>
                  </a:lnTo>
                  <a:lnTo>
                    <a:pt x="150" y="112"/>
                  </a:lnTo>
                  <a:lnTo>
                    <a:pt x="18" y="112"/>
                  </a:lnTo>
                  <a:lnTo>
                    <a:pt x="0" y="126"/>
                  </a:lnTo>
                  <a:lnTo>
                    <a:pt x="0" y="0"/>
                  </a:lnTo>
                  <a:lnTo>
                    <a:pt x="168" y="0"/>
                  </a:lnTo>
                  <a:lnTo>
                    <a:pt x="168" y="190"/>
                  </a:lnTo>
                  <a:lnTo>
                    <a:pt x="318" y="190"/>
                  </a:lnTo>
                  <a:lnTo>
                    <a:pt x="318" y="256"/>
                  </a:lnTo>
                  <a:lnTo>
                    <a:pt x="168" y="256"/>
                  </a:lnTo>
                  <a:lnTo>
                    <a:pt x="168" y="286"/>
                  </a:lnTo>
                  <a:lnTo>
                    <a:pt x="318" y="286"/>
                  </a:lnTo>
                  <a:lnTo>
                    <a:pt x="318" y="352"/>
                  </a:lnTo>
                  <a:lnTo>
                    <a:pt x="168" y="352"/>
                  </a:lnTo>
                  <a:lnTo>
                    <a:pt x="168" y="400"/>
                  </a:lnTo>
                  <a:close/>
                  <a:moveTo>
                    <a:pt x="18" y="382"/>
                  </a:moveTo>
                  <a:lnTo>
                    <a:pt x="150" y="382"/>
                  </a:lnTo>
                  <a:lnTo>
                    <a:pt x="150" y="352"/>
                  </a:lnTo>
                  <a:lnTo>
                    <a:pt x="18" y="352"/>
                  </a:lnTo>
                  <a:lnTo>
                    <a:pt x="18" y="382"/>
                  </a:lnTo>
                  <a:close/>
                  <a:moveTo>
                    <a:pt x="168" y="334"/>
                  </a:moveTo>
                  <a:lnTo>
                    <a:pt x="300" y="334"/>
                  </a:lnTo>
                  <a:lnTo>
                    <a:pt x="300" y="304"/>
                  </a:lnTo>
                  <a:lnTo>
                    <a:pt x="168" y="304"/>
                  </a:lnTo>
                  <a:lnTo>
                    <a:pt x="168" y="334"/>
                  </a:lnTo>
                  <a:close/>
                  <a:moveTo>
                    <a:pt x="18" y="286"/>
                  </a:moveTo>
                  <a:lnTo>
                    <a:pt x="150" y="286"/>
                  </a:lnTo>
                  <a:lnTo>
                    <a:pt x="150" y="256"/>
                  </a:lnTo>
                  <a:lnTo>
                    <a:pt x="18" y="256"/>
                  </a:lnTo>
                  <a:lnTo>
                    <a:pt x="18" y="286"/>
                  </a:lnTo>
                  <a:close/>
                  <a:moveTo>
                    <a:pt x="168" y="238"/>
                  </a:moveTo>
                  <a:lnTo>
                    <a:pt x="300" y="238"/>
                  </a:lnTo>
                  <a:lnTo>
                    <a:pt x="300" y="208"/>
                  </a:lnTo>
                  <a:lnTo>
                    <a:pt x="168" y="208"/>
                  </a:lnTo>
                  <a:lnTo>
                    <a:pt x="168" y="238"/>
                  </a:lnTo>
                  <a:close/>
                  <a:moveTo>
                    <a:pt x="20" y="190"/>
                  </a:moveTo>
                  <a:lnTo>
                    <a:pt x="150" y="190"/>
                  </a:lnTo>
                  <a:lnTo>
                    <a:pt x="150" y="160"/>
                  </a:lnTo>
                  <a:lnTo>
                    <a:pt x="20" y="160"/>
                  </a:lnTo>
                  <a:lnTo>
                    <a:pt x="20" y="190"/>
                  </a:lnTo>
                  <a:close/>
                  <a:moveTo>
                    <a:pt x="18" y="94"/>
                  </a:moveTo>
                  <a:lnTo>
                    <a:pt x="150" y="94"/>
                  </a:lnTo>
                  <a:lnTo>
                    <a:pt x="150" y="66"/>
                  </a:lnTo>
                  <a:lnTo>
                    <a:pt x="18" y="66"/>
                  </a:lnTo>
                  <a:lnTo>
                    <a:pt x="18" y="94"/>
                  </a:lnTo>
                  <a:close/>
                  <a:moveTo>
                    <a:pt x="18" y="48"/>
                  </a:moveTo>
                  <a:lnTo>
                    <a:pt x="150" y="48"/>
                  </a:lnTo>
                  <a:lnTo>
                    <a:pt x="150" y="18"/>
                  </a:lnTo>
                  <a:lnTo>
                    <a:pt x="18" y="18"/>
                  </a:lnTo>
                  <a:lnTo>
                    <a:pt x="18" y="48"/>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6" name="Freeform 24">
              <a:extLst>
                <a:ext uri="{FF2B5EF4-FFF2-40B4-BE49-F238E27FC236}">
                  <a16:creationId xmlns:a16="http://schemas.microsoft.com/office/drawing/2014/main" id="{E953282B-2278-4C0F-D503-6DC507FA30A7}"/>
                </a:ext>
              </a:extLst>
            </p:cNvPr>
            <p:cNvSpPr>
              <a:spLocks noEditPoints="1"/>
            </p:cNvSpPr>
            <p:nvPr/>
          </p:nvSpPr>
          <p:spPr bwMode="auto">
            <a:xfrm>
              <a:off x="2854325" y="2052638"/>
              <a:ext cx="266700" cy="409575"/>
            </a:xfrm>
            <a:custGeom>
              <a:avLst/>
              <a:gdLst>
                <a:gd name="T0" fmla="*/ 168 w 168"/>
                <a:gd name="T1" fmla="*/ 258 h 258"/>
                <a:gd name="T2" fmla="*/ 0 w 168"/>
                <a:gd name="T3" fmla="*/ 258 h 258"/>
                <a:gd name="T4" fmla="*/ 0 w 168"/>
                <a:gd name="T5" fmla="*/ 0 h 258"/>
                <a:gd name="T6" fmla="*/ 168 w 168"/>
                <a:gd name="T7" fmla="*/ 0 h 258"/>
                <a:gd name="T8" fmla="*/ 168 w 168"/>
                <a:gd name="T9" fmla="*/ 258 h 258"/>
                <a:gd name="T10" fmla="*/ 18 w 168"/>
                <a:gd name="T11" fmla="*/ 240 h 258"/>
                <a:gd name="T12" fmla="*/ 150 w 168"/>
                <a:gd name="T13" fmla="*/ 240 h 258"/>
                <a:gd name="T14" fmla="*/ 150 w 168"/>
                <a:gd name="T15" fmla="*/ 18 h 258"/>
                <a:gd name="T16" fmla="*/ 18 w 168"/>
                <a:gd name="T17" fmla="*/ 18 h 258"/>
                <a:gd name="T18" fmla="*/ 18 w 168"/>
                <a:gd name="T19"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258">
                  <a:moveTo>
                    <a:pt x="168" y="258"/>
                  </a:moveTo>
                  <a:lnTo>
                    <a:pt x="0" y="258"/>
                  </a:lnTo>
                  <a:lnTo>
                    <a:pt x="0" y="0"/>
                  </a:lnTo>
                  <a:lnTo>
                    <a:pt x="168" y="0"/>
                  </a:lnTo>
                  <a:lnTo>
                    <a:pt x="168" y="258"/>
                  </a:lnTo>
                  <a:close/>
                  <a:moveTo>
                    <a:pt x="18" y="240"/>
                  </a:moveTo>
                  <a:lnTo>
                    <a:pt x="150" y="240"/>
                  </a:lnTo>
                  <a:lnTo>
                    <a:pt x="150" y="18"/>
                  </a:lnTo>
                  <a:lnTo>
                    <a:pt x="18" y="18"/>
                  </a:lnTo>
                  <a:lnTo>
                    <a:pt x="18" y="24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37" name="Freeform 25">
              <a:extLst>
                <a:ext uri="{FF2B5EF4-FFF2-40B4-BE49-F238E27FC236}">
                  <a16:creationId xmlns:a16="http://schemas.microsoft.com/office/drawing/2014/main" id="{93C01233-6F34-66C0-3F7E-7920AAB85DF1}"/>
                </a:ext>
              </a:extLst>
            </p:cNvPr>
            <p:cNvSpPr>
              <a:spLocks/>
            </p:cNvSpPr>
            <p:nvPr/>
          </p:nvSpPr>
          <p:spPr bwMode="auto">
            <a:xfrm>
              <a:off x="3225800" y="1665288"/>
              <a:ext cx="809625" cy="904875"/>
            </a:xfrm>
            <a:custGeom>
              <a:avLst/>
              <a:gdLst>
                <a:gd name="T0" fmla="*/ 234 w 510"/>
                <a:gd name="T1" fmla="*/ 570 h 570"/>
                <a:gd name="T2" fmla="*/ 160 w 510"/>
                <a:gd name="T3" fmla="*/ 564 h 570"/>
                <a:gd name="T4" fmla="*/ 96 w 510"/>
                <a:gd name="T5" fmla="*/ 548 h 570"/>
                <a:gd name="T6" fmla="*/ 102 w 510"/>
                <a:gd name="T7" fmla="*/ 532 h 570"/>
                <a:gd name="T8" fmla="*/ 164 w 510"/>
                <a:gd name="T9" fmla="*/ 546 h 570"/>
                <a:gd name="T10" fmla="*/ 234 w 510"/>
                <a:gd name="T11" fmla="*/ 552 h 570"/>
                <a:gd name="T12" fmla="*/ 278 w 510"/>
                <a:gd name="T13" fmla="*/ 550 h 570"/>
                <a:gd name="T14" fmla="*/ 354 w 510"/>
                <a:gd name="T15" fmla="*/ 536 h 570"/>
                <a:gd name="T16" fmla="*/ 402 w 510"/>
                <a:gd name="T17" fmla="*/ 514 h 570"/>
                <a:gd name="T18" fmla="*/ 430 w 510"/>
                <a:gd name="T19" fmla="*/ 498 h 570"/>
                <a:gd name="T20" fmla="*/ 452 w 510"/>
                <a:gd name="T21" fmla="*/ 476 h 570"/>
                <a:gd name="T22" fmla="*/ 470 w 510"/>
                <a:gd name="T23" fmla="*/ 452 h 570"/>
                <a:gd name="T24" fmla="*/ 476 w 510"/>
                <a:gd name="T25" fmla="*/ 440 h 570"/>
                <a:gd name="T26" fmla="*/ 490 w 510"/>
                <a:gd name="T27" fmla="*/ 392 h 570"/>
                <a:gd name="T28" fmla="*/ 488 w 510"/>
                <a:gd name="T29" fmla="*/ 344 h 570"/>
                <a:gd name="T30" fmla="*/ 470 w 510"/>
                <a:gd name="T31" fmla="*/ 292 h 570"/>
                <a:gd name="T32" fmla="*/ 438 w 510"/>
                <a:gd name="T33" fmla="*/ 242 h 570"/>
                <a:gd name="T34" fmla="*/ 402 w 510"/>
                <a:gd name="T35" fmla="*/ 198 h 570"/>
                <a:gd name="T36" fmla="*/ 348 w 510"/>
                <a:gd name="T37" fmla="*/ 122 h 570"/>
                <a:gd name="T38" fmla="*/ 304 w 510"/>
                <a:gd name="T39" fmla="*/ 44 h 570"/>
                <a:gd name="T40" fmla="*/ 174 w 510"/>
                <a:gd name="T41" fmla="*/ 18 h 570"/>
                <a:gd name="T42" fmla="*/ 162 w 510"/>
                <a:gd name="T43" fmla="*/ 44 h 570"/>
                <a:gd name="T44" fmla="*/ 118 w 510"/>
                <a:gd name="T45" fmla="*/ 122 h 570"/>
                <a:gd name="T46" fmla="*/ 64 w 510"/>
                <a:gd name="T47" fmla="*/ 198 h 570"/>
                <a:gd name="T48" fmla="*/ 28 w 510"/>
                <a:gd name="T49" fmla="*/ 242 h 570"/>
                <a:gd name="T50" fmla="*/ 0 w 510"/>
                <a:gd name="T51" fmla="*/ 252 h 570"/>
                <a:gd name="T52" fmla="*/ 14 w 510"/>
                <a:gd name="T53" fmla="*/ 232 h 570"/>
                <a:gd name="T54" fmla="*/ 54 w 510"/>
                <a:gd name="T55" fmla="*/ 180 h 570"/>
                <a:gd name="T56" fmla="*/ 112 w 510"/>
                <a:gd name="T57" fmla="*/ 96 h 570"/>
                <a:gd name="T58" fmla="*/ 144 w 510"/>
                <a:gd name="T59" fmla="*/ 40 h 570"/>
                <a:gd name="T60" fmla="*/ 160 w 510"/>
                <a:gd name="T61" fmla="*/ 6 h 570"/>
                <a:gd name="T62" fmla="*/ 306 w 510"/>
                <a:gd name="T63" fmla="*/ 0 h 570"/>
                <a:gd name="T64" fmla="*/ 308 w 510"/>
                <a:gd name="T65" fmla="*/ 6 h 570"/>
                <a:gd name="T66" fmla="*/ 322 w 510"/>
                <a:gd name="T67" fmla="*/ 40 h 570"/>
                <a:gd name="T68" fmla="*/ 354 w 510"/>
                <a:gd name="T69" fmla="*/ 96 h 570"/>
                <a:gd name="T70" fmla="*/ 412 w 510"/>
                <a:gd name="T71" fmla="*/ 180 h 570"/>
                <a:gd name="T72" fmla="*/ 452 w 510"/>
                <a:gd name="T73" fmla="*/ 232 h 570"/>
                <a:gd name="T74" fmla="*/ 486 w 510"/>
                <a:gd name="T75" fmla="*/ 286 h 570"/>
                <a:gd name="T76" fmla="*/ 506 w 510"/>
                <a:gd name="T77" fmla="*/ 342 h 570"/>
                <a:gd name="T78" fmla="*/ 508 w 510"/>
                <a:gd name="T79" fmla="*/ 396 h 570"/>
                <a:gd name="T80" fmla="*/ 494 w 510"/>
                <a:gd name="T81" fmla="*/ 448 h 570"/>
                <a:gd name="T82" fmla="*/ 486 w 510"/>
                <a:gd name="T83" fmla="*/ 462 h 570"/>
                <a:gd name="T84" fmla="*/ 466 w 510"/>
                <a:gd name="T85" fmla="*/ 488 h 570"/>
                <a:gd name="T86" fmla="*/ 442 w 510"/>
                <a:gd name="T87" fmla="*/ 510 h 570"/>
                <a:gd name="T88" fmla="*/ 414 w 510"/>
                <a:gd name="T89" fmla="*/ 530 h 570"/>
                <a:gd name="T90" fmla="*/ 380 w 510"/>
                <a:gd name="T91" fmla="*/ 546 h 570"/>
                <a:gd name="T92" fmla="*/ 322 w 510"/>
                <a:gd name="T93" fmla="*/ 562 h 570"/>
                <a:gd name="T94" fmla="*/ 234 w 510"/>
                <a:gd name="T95" fmla="*/ 57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570">
                  <a:moveTo>
                    <a:pt x="234" y="570"/>
                  </a:moveTo>
                  <a:lnTo>
                    <a:pt x="234" y="570"/>
                  </a:lnTo>
                  <a:lnTo>
                    <a:pt x="196" y="568"/>
                  </a:lnTo>
                  <a:lnTo>
                    <a:pt x="160" y="564"/>
                  </a:lnTo>
                  <a:lnTo>
                    <a:pt x="126" y="558"/>
                  </a:lnTo>
                  <a:lnTo>
                    <a:pt x="96" y="548"/>
                  </a:lnTo>
                  <a:lnTo>
                    <a:pt x="102" y="532"/>
                  </a:lnTo>
                  <a:lnTo>
                    <a:pt x="102" y="532"/>
                  </a:lnTo>
                  <a:lnTo>
                    <a:pt x="132" y="540"/>
                  </a:lnTo>
                  <a:lnTo>
                    <a:pt x="164" y="546"/>
                  </a:lnTo>
                  <a:lnTo>
                    <a:pt x="198" y="550"/>
                  </a:lnTo>
                  <a:lnTo>
                    <a:pt x="234" y="552"/>
                  </a:lnTo>
                  <a:lnTo>
                    <a:pt x="234" y="552"/>
                  </a:lnTo>
                  <a:lnTo>
                    <a:pt x="278" y="550"/>
                  </a:lnTo>
                  <a:lnTo>
                    <a:pt x="318" y="544"/>
                  </a:lnTo>
                  <a:lnTo>
                    <a:pt x="354" y="536"/>
                  </a:lnTo>
                  <a:lnTo>
                    <a:pt x="388" y="522"/>
                  </a:lnTo>
                  <a:lnTo>
                    <a:pt x="402" y="514"/>
                  </a:lnTo>
                  <a:lnTo>
                    <a:pt x="416" y="506"/>
                  </a:lnTo>
                  <a:lnTo>
                    <a:pt x="430" y="498"/>
                  </a:lnTo>
                  <a:lnTo>
                    <a:pt x="442" y="488"/>
                  </a:lnTo>
                  <a:lnTo>
                    <a:pt x="452" y="476"/>
                  </a:lnTo>
                  <a:lnTo>
                    <a:pt x="462" y="464"/>
                  </a:lnTo>
                  <a:lnTo>
                    <a:pt x="470" y="452"/>
                  </a:lnTo>
                  <a:lnTo>
                    <a:pt x="476" y="440"/>
                  </a:lnTo>
                  <a:lnTo>
                    <a:pt x="476" y="440"/>
                  </a:lnTo>
                  <a:lnTo>
                    <a:pt x="486" y="416"/>
                  </a:lnTo>
                  <a:lnTo>
                    <a:pt x="490" y="392"/>
                  </a:lnTo>
                  <a:lnTo>
                    <a:pt x="490" y="368"/>
                  </a:lnTo>
                  <a:lnTo>
                    <a:pt x="488" y="344"/>
                  </a:lnTo>
                  <a:lnTo>
                    <a:pt x="482" y="318"/>
                  </a:lnTo>
                  <a:lnTo>
                    <a:pt x="470" y="292"/>
                  </a:lnTo>
                  <a:lnTo>
                    <a:pt x="456" y="268"/>
                  </a:lnTo>
                  <a:lnTo>
                    <a:pt x="438" y="242"/>
                  </a:lnTo>
                  <a:lnTo>
                    <a:pt x="438" y="242"/>
                  </a:lnTo>
                  <a:lnTo>
                    <a:pt x="402" y="198"/>
                  </a:lnTo>
                  <a:lnTo>
                    <a:pt x="372" y="158"/>
                  </a:lnTo>
                  <a:lnTo>
                    <a:pt x="348" y="122"/>
                  </a:lnTo>
                  <a:lnTo>
                    <a:pt x="330" y="92"/>
                  </a:lnTo>
                  <a:lnTo>
                    <a:pt x="304" y="44"/>
                  </a:lnTo>
                  <a:lnTo>
                    <a:pt x="292" y="18"/>
                  </a:lnTo>
                  <a:lnTo>
                    <a:pt x="174" y="18"/>
                  </a:lnTo>
                  <a:lnTo>
                    <a:pt x="174" y="18"/>
                  </a:lnTo>
                  <a:lnTo>
                    <a:pt x="162" y="44"/>
                  </a:lnTo>
                  <a:lnTo>
                    <a:pt x="136" y="92"/>
                  </a:lnTo>
                  <a:lnTo>
                    <a:pt x="118" y="122"/>
                  </a:lnTo>
                  <a:lnTo>
                    <a:pt x="94" y="158"/>
                  </a:lnTo>
                  <a:lnTo>
                    <a:pt x="64" y="198"/>
                  </a:lnTo>
                  <a:lnTo>
                    <a:pt x="28" y="242"/>
                  </a:lnTo>
                  <a:lnTo>
                    <a:pt x="28" y="242"/>
                  </a:lnTo>
                  <a:lnTo>
                    <a:pt x="14" y="262"/>
                  </a:lnTo>
                  <a:lnTo>
                    <a:pt x="0" y="252"/>
                  </a:lnTo>
                  <a:lnTo>
                    <a:pt x="0" y="252"/>
                  </a:lnTo>
                  <a:lnTo>
                    <a:pt x="14" y="232"/>
                  </a:lnTo>
                  <a:lnTo>
                    <a:pt x="14" y="232"/>
                  </a:lnTo>
                  <a:lnTo>
                    <a:pt x="54" y="180"/>
                  </a:lnTo>
                  <a:lnTo>
                    <a:pt x="86" y="136"/>
                  </a:lnTo>
                  <a:lnTo>
                    <a:pt x="112" y="96"/>
                  </a:lnTo>
                  <a:lnTo>
                    <a:pt x="132" y="66"/>
                  </a:lnTo>
                  <a:lnTo>
                    <a:pt x="144" y="40"/>
                  </a:lnTo>
                  <a:lnTo>
                    <a:pt x="154" y="22"/>
                  </a:lnTo>
                  <a:lnTo>
                    <a:pt x="160" y="6"/>
                  </a:lnTo>
                  <a:lnTo>
                    <a:pt x="162" y="0"/>
                  </a:lnTo>
                  <a:lnTo>
                    <a:pt x="306" y="0"/>
                  </a:lnTo>
                  <a:lnTo>
                    <a:pt x="308" y="6"/>
                  </a:lnTo>
                  <a:lnTo>
                    <a:pt x="308" y="6"/>
                  </a:lnTo>
                  <a:lnTo>
                    <a:pt x="314" y="22"/>
                  </a:lnTo>
                  <a:lnTo>
                    <a:pt x="322" y="40"/>
                  </a:lnTo>
                  <a:lnTo>
                    <a:pt x="336" y="66"/>
                  </a:lnTo>
                  <a:lnTo>
                    <a:pt x="354" y="96"/>
                  </a:lnTo>
                  <a:lnTo>
                    <a:pt x="380" y="136"/>
                  </a:lnTo>
                  <a:lnTo>
                    <a:pt x="412" y="180"/>
                  </a:lnTo>
                  <a:lnTo>
                    <a:pt x="452" y="232"/>
                  </a:lnTo>
                  <a:lnTo>
                    <a:pt x="452" y="232"/>
                  </a:lnTo>
                  <a:lnTo>
                    <a:pt x="472" y="258"/>
                  </a:lnTo>
                  <a:lnTo>
                    <a:pt x="486" y="286"/>
                  </a:lnTo>
                  <a:lnTo>
                    <a:pt x="498" y="314"/>
                  </a:lnTo>
                  <a:lnTo>
                    <a:pt x="506" y="342"/>
                  </a:lnTo>
                  <a:lnTo>
                    <a:pt x="510" y="368"/>
                  </a:lnTo>
                  <a:lnTo>
                    <a:pt x="508" y="396"/>
                  </a:lnTo>
                  <a:lnTo>
                    <a:pt x="502" y="422"/>
                  </a:lnTo>
                  <a:lnTo>
                    <a:pt x="494" y="448"/>
                  </a:lnTo>
                  <a:lnTo>
                    <a:pt x="494" y="448"/>
                  </a:lnTo>
                  <a:lnTo>
                    <a:pt x="486" y="462"/>
                  </a:lnTo>
                  <a:lnTo>
                    <a:pt x="476" y="474"/>
                  </a:lnTo>
                  <a:lnTo>
                    <a:pt x="466" y="488"/>
                  </a:lnTo>
                  <a:lnTo>
                    <a:pt x="454" y="500"/>
                  </a:lnTo>
                  <a:lnTo>
                    <a:pt x="442" y="510"/>
                  </a:lnTo>
                  <a:lnTo>
                    <a:pt x="428" y="520"/>
                  </a:lnTo>
                  <a:lnTo>
                    <a:pt x="414" y="530"/>
                  </a:lnTo>
                  <a:lnTo>
                    <a:pt x="398" y="538"/>
                  </a:lnTo>
                  <a:lnTo>
                    <a:pt x="380" y="546"/>
                  </a:lnTo>
                  <a:lnTo>
                    <a:pt x="362" y="552"/>
                  </a:lnTo>
                  <a:lnTo>
                    <a:pt x="322" y="562"/>
                  </a:lnTo>
                  <a:lnTo>
                    <a:pt x="280" y="568"/>
                  </a:lnTo>
                  <a:lnTo>
                    <a:pt x="234" y="570"/>
                  </a:lnTo>
                  <a:lnTo>
                    <a:pt x="234" y="57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grpSp>
      <p:pic>
        <p:nvPicPr>
          <p:cNvPr id="38" name="Picture 37">
            <a:extLst>
              <a:ext uri="{FF2B5EF4-FFF2-40B4-BE49-F238E27FC236}">
                <a16:creationId xmlns:a16="http://schemas.microsoft.com/office/drawing/2014/main" id="{D546F901-2295-5454-365F-45F429F8BC7C}"/>
              </a:ext>
            </a:extLst>
          </p:cNvPr>
          <p:cNvPicPr>
            <a:picLocks noChangeAspect="1"/>
          </p:cNvPicPr>
          <p:nvPr/>
        </p:nvPicPr>
        <p:blipFill rotWithShape="1">
          <a:blip r:embed="rId8"/>
          <a:srcRect r="66048"/>
          <a:stretch/>
        </p:blipFill>
        <p:spPr>
          <a:xfrm>
            <a:off x="452126" y="1274535"/>
            <a:ext cx="2580052" cy="2544568"/>
          </a:xfrm>
          <a:prstGeom prst="rect">
            <a:avLst/>
          </a:prstGeom>
        </p:spPr>
      </p:pic>
      <p:pic>
        <p:nvPicPr>
          <p:cNvPr id="39" name="Picture 38">
            <a:extLst>
              <a:ext uri="{FF2B5EF4-FFF2-40B4-BE49-F238E27FC236}">
                <a16:creationId xmlns:a16="http://schemas.microsoft.com/office/drawing/2014/main" id="{FF33AA3A-948B-4318-5D24-E1C32F7B8325}"/>
              </a:ext>
            </a:extLst>
          </p:cNvPr>
          <p:cNvPicPr>
            <a:picLocks noChangeAspect="1"/>
          </p:cNvPicPr>
          <p:nvPr/>
        </p:nvPicPr>
        <p:blipFill rotWithShape="1">
          <a:blip r:embed="rId8"/>
          <a:srcRect l="34019" r="33084"/>
          <a:stretch/>
        </p:blipFill>
        <p:spPr>
          <a:xfrm>
            <a:off x="3315228" y="1274785"/>
            <a:ext cx="2499729" cy="2544318"/>
          </a:xfrm>
          <a:prstGeom prst="rect">
            <a:avLst/>
          </a:prstGeom>
        </p:spPr>
      </p:pic>
      <p:pic>
        <p:nvPicPr>
          <p:cNvPr id="40" name="Picture 39">
            <a:extLst>
              <a:ext uri="{FF2B5EF4-FFF2-40B4-BE49-F238E27FC236}">
                <a16:creationId xmlns:a16="http://schemas.microsoft.com/office/drawing/2014/main" id="{B34262DD-6EC9-9797-2499-6B4F63B210A1}"/>
              </a:ext>
            </a:extLst>
          </p:cNvPr>
          <p:cNvPicPr>
            <a:picLocks noChangeAspect="1"/>
          </p:cNvPicPr>
          <p:nvPr/>
        </p:nvPicPr>
        <p:blipFill rotWithShape="1">
          <a:blip r:embed="rId8"/>
          <a:srcRect l="66779"/>
          <a:stretch/>
        </p:blipFill>
        <p:spPr>
          <a:xfrm>
            <a:off x="6068162" y="1274018"/>
            <a:ext cx="2524314" cy="2544318"/>
          </a:xfrm>
          <a:prstGeom prst="rect">
            <a:avLst/>
          </a:prstGeom>
        </p:spPr>
      </p:pic>
      <p:pic>
        <p:nvPicPr>
          <p:cNvPr id="41" name="Graphic 40" descr="Exponential Graph outline">
            <a:extLst>
              <a:ext uri="{FF2B5EF4-FFF2-40B4-BE49-F238E27FC236}">
                <a16:creationId xmlns:a16="http://schemas.microsoft.com/office/drawing/2014/main" id="{96FE4F8D-8B81-9308-9718-B037D0ACB4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68162" y="858577"/>
            <a:ext cx="342900" cy="342900"/>
          </a:xfrm>
          <a:prstGeom prst="rect">
            <a:avLst/>
          </a:prstGeom>
        </p:spPr>
      </p:pic>
      <p:pic>
        <p:nvPicPr>
          <p:cNvPr id="42" name="Graphic 41" descr="Arrow Down with solid fill">
            <a:extLst>
              <a:ext uri="{FF2B5EF4-FFF2-40B4-BE49-F238E27FC236}">
                <a16:creationId xmlns:a16="http://schemas.microsoft.com/office/drawing/2014/main" id="{750AC390-4EF8-33E4-AA4A-513D3F50D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54096" y="874794"/>
            <a:ext cx="274320" cy="274320"/>
          </a:xfrm>
          <a:prstGeom prst="rect">
            <a:avLst/>
          </a:prstGeom>
        </p:spPr>
      </p:pic>
      <p:cxnSp>
        <p:nvCxnSpPr>
          <p:cNvPr id="43" name="Straight Connector 42">
            <a:extLst>
              <a:ext uri="{FF2B5EF4-FFF2-40B4-BE49-F238E27FC236}">
                <a16:creationId xmlns:a16="http://schemas.microsoft.com/office/drawing/2014/main" id="{7739D470-A899-A754-823B-B7278D389454}"/>
              </a:ext>
            </a:extLst>
          </p:cNvPr>
          <p:cNvCxnSpPr>
            <a:cxnSpLocks/>
            <a:stCxn id="45" idx="0"/>
            <a:endCxn id="44" idx="6"/>
          </p:cNvCxnSpPr>
          <p:nvPr/>
        </p:nvCxnSpPr>
        <p:spPr>
          <a:xfrm flipV="1">
            <a:off x="2434503" y="2061713"/>
            <a:ext cx="579339" cy="1146555"/>
          </a:xfrm>
          <a:prstGeom prst="line">
            <a:avLst/>
          </a:prstGeom>
          <a:noFill/>
          <a:ln w="25400" cap="flat" cmpd="sng" algn="ctr">
            <a:solidFill>
              <a:srgbClr val="E57200"/>
            </a:solidFill>
            <a:prstDash val="dash"/>
          </a:ln>
          <a:effectLst/>
        </p:spPr>
      </p:cxnSp>
      <p:sp>
        <p:nvSpPr>
          <p:cNvPr id="44" name="Oval 43">
            <a:extLst>
              <a:ext uri="{FF2B5EF4-FFF2-40B4-BE49-F238E27FC236}">
                <a16:creationId xmlns:a16="http://schemas.microsoft.com/office/drawing/2014/main" id="{0FB16A2E-E23E-C9A6-D8FB-92BD807D9733}"/>
              </a:ext>
            </a:extLst>
          </p:cNvPr>
          <p:cNvSpPr/>
          <p:nvPr/>
        </p:nvSpPr>
        <p:spPr>
          <a:xfrm>
            <a:off x="1642110" y="1384329"/>
            <a:ext cx="1371732" cy="1354768"/>
          </a:xfrm>
          <a:prstGeom prst="ellipse">
            <a:avLst/>
          </a:prstGeom>
          <a:noFill/>
          <a:ln w="25400" cap="flat" cmpd="sng" algn="ctr">
            <a:solidFill>
              <a:srgbClr val="E57200"/>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45" name="Rectangle 44">
            <a:extLst>
              <a:ext uri="{FF2B5EF4-FFF2-40B4-BE49-F238E27FC236}">
                <a16:creationId xmlns:a16="http://schemas.microsoft.com/office/drawing/2014/main" id="{EF67F9D2-C357-4B13-DAFA-C8DC7F75EA8C}"/>
              </a:ext>
            </a:extLst>
          </p:cNvPr>
          <p:cNvSpPr/>
          <p:nvPr/>
        </p:nvSpPr>
        <p:spPr>
          <a:xfrm>
            <a:off x="1902293" y="3208268"/>
            <a:ext cx="1064419" cy="223138"/>
          </a:xfrm>
          <a:prstGeom prst="rect">
            <a:avLst/>
          </a:prstGeom>
          <a:noFill/>
          <a:ln w="25400" cap="flat" cmpd="sng" algn="ctr">
            <a:noFill/>
            <a:prstDash val="dash"/>
          </a:ln>
          <a:effectLst/>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Outlier stores for sales &amp; customers</a:t>
            </a:r>
          </a:p>
        </p:txBody>
      </p:sp>
      <p:sp>
        <p:nvSpPr>
          <p:cNvPr id="46" name="Right Brace 45">
            <a:extLst>
              <a:ext uri="{FF2B5EF4-FFF2-40B4-BE49-F238E27FC236}">
                <a16:creationId xmlns:a16="http://schemas.microsoft.com/office/drawing/2014/main" id="{5B8F782D-2910-6DD9-8A16-CDBC3BB1AEBF}"/>
              </a:ext>
            </a:extLst>
          </p:cNvPr>
          <p:cNvSpPr/>
          <p:nvPr/>
        </p:nvSpPr>
        <p:spPr>
          <a:xfrm rot="3719549">
            <a:off x="4294959" y="2929566"/>
            <a:ext cx="243840" cy="817994"/>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47" name="TextBox 46">
            <a:extLst>
              <a:ext uri="{FF2B5EF4-FFF2-40B4-BE49-F238E27FC236}">
                <a16:creationId xmlns:a16="http://schemas.microsoft.com/office/drawing/2014/main" id="{FCD4B21B-6211-EB27-F080-902F7C08F652}"/>
              </a:ext>
            </a:extLst>
          </p:cNvPr>
          <p:cNvSpPr txBox="1"/>
          <p:nvPr/>
        </p:nvSpPr>
        <p:spPr>
          <a:xfrm>
            <a:off x="4366599" y="3347802"/>
            <a:ext cx="937260" cy="276999"/>
          </a:xfrm>
          <a:prstGeom prst="rect">
            <a:avLst/>
          </a:prstGeom>
          <a:noFill/>
          <a:ln>
            <a:noFill/>
          </a:ln>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232D4B"/>
                </a:solidFill>
                <a:effectLst/>
                <a:uLnTx/>
                <a:uFillTx/>
                <a:sym typeface="FranklinGothic URW Comp Book"/>
              </a:rPr>
              <a:t>D Store Type low performance</a:t>
            </a:r>
          </a:p>
        </p:txBody>
      </p:sp>
      <p:sp>
        <p:nvSpPr>
          <p:cNvPr id="48" name="Oval 47">
            <a:extLst>
              <a:ext uri="{FF2B5EF4-FFF2-40B4-BE49-F238E27FC236}">
                <a16:creationId xmlns:a16="http://schemas.microsoft.com/office/drawing/2014/main" id="{2F4D7E25-1D1B-EBBD-CFA4-854DEF941BF1}"/>
              </a:ext>
            </a:extLst>
          </p:cNvPr>
          <p:cNvSpPr/>
          <p:nvPr/>
        </p:nvSpPr>
        <p:spPr>
          <a:xfrm>
            <a:off x="8195310" y="1324897"/>
            <a:ext cx="586872" cy="457890"/>
          </a:xfrm>
          <a:prstGeom prst="ellipse">
            <a:avLst/>
          </a:prstGeom>
          <a:noFill/>
          <a:ln w="25400" cap="flat" cmpd="sng" algn="ctr">
            <a:solidFill>
              <a:srgbClr val="E57200"/>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cxnSp>
        <p:nvCxnSpPr>
          <p:cNvPr id="49" name="Straight Connector 48">
            <a:extLst>
              <a:ext uri="{FF2B5EF4-FFF2-40B4-BE49-F238E27FC236}">
                <a16:creationId xmlns:a16="http://schemas.microsoft.com/office/drawing/2014/main" id="{06F7DE9A-BDD2-2FF9-532C-F53CA3D65ECB}"/>
              </a:ext>
            </a:extLst>
          </p:cNvPr>
          <p:cNvCxnSpPr>
            <a:cxnSpLocks/>
            <a:stCxn id="50" idx="0"/>
          </p:cNvCxnSpPr>
          <p:nvPr/>
        </p:nvCxnSpPr>
        <p:spPr>
          <a:xfrm flipV="1">
            <a:off x="7757073" y="1753103"/>
            <a:ext cx="579340" cy="1100388"/>
          </a:xfrm>
          <a:prstGeom prst="line">
            <a:avLst/>
          </a:prstGeom>
          <a:noFill/>
          <a:ln w="25400" cap="flat" cmpd="sng" algn="ctr">
            <a:solidFill>
              <a:srgbClr val="E57200"/>
            </a:solidFill>
            <a:prstDash val="dash"/>
          </a:ln>
          <a:effectLst/>
        </p:spPr>
      </p:cxnSp>
      <p:sp>
        <p:nvSpPr>
          <p:cNvPr id="50" name="Rectangle 49">
            <a:extLst>
              <a:ext uri="{FF2B5EF4-FFF2-40B4-BE49-F238E27FC236}">
                <a16:creationId xmlns:a16="http://schemas.microsoft.com/office/drawing/2014/main" id="{DAC66DDF-0D9C-073F-29F3-534ED7F35AF1}"/>
              </a:ext>
            </a:extLst>
          </p:cNvPr>
          <p:cNvSpPr/>
          <p:nvPr/>
        </p:nvSpPr>
        <p:spPr>
          <a:xfrm>
            <a:off x="7224863" y="2853491"/>
            <a:ext cx="1064419" cy="315471"/>
          </a:xfrm>
          <a:prstGeom prst="rect">
            <a:avLst/>
          </a:prstGeom>
          <a:noFill/>
          <a:ln w="25400" cap="flat" cmpd="sng" algn="ctr">
            <a:noFill/>
            <a:prstDash val="dash"/>
          </a:ln>
          <a:effectLst/>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Outlier stores types B with high avg. sales and customers</a:t>
            </a:r>
          </a:p>
        </p:txBody>
      </p:sp>
      <p:cxnSp>
        <p:nvCxnSpPr>
          <p:cNvPr id="51" name="Straight Connector 50">
            <a:extLst>
              <a:ext uri="{FF2B5EF4-FFF2-40B4-BE49-F238E27FC236}">
                <a16:creationId xmlns:a16="http://schemas.microsoft.com/office/drawing/2014/main" id="{221E22F1-56D5-52D3-D85B-65D29473D7D3}"/>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9416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13" name="Text Placeholder 1">
            <a:extLst>
              <a:ext uri="{FF2B5EF4-FFF2-40B4-BE49-F238E27FC236}">
                <a16:creationId xmlns:a16="http://schemas.microsoft.com/office/drawing/2014/main" id="{0EA82197-AA40-85CF-85AF-123BF3126DA3}"/>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Monthly sales seasonality is present with 2 significant swings down and up spaces consistently throughout the year</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pic>
        <p:nvPicPr>
          <p:cNvPr id="14" name="Picture 13">
            <a:extLst>
              <a:ext uri="{FF2B5EF4-FFF2-40B4-BE49-F238E27FC236}">
                <a16:creationId xmlns:a16="http://schemas.microsoft.com/office/drawing/2014/main" id="{64BFBE7C-7116-F1B4-3037-AB5EB8D5671B}"/>
              </a:ext>
            </a:extLst>
          </p:cNvPr>
          <p:cNvPicPr>
            <a:picLocks noChangeAspect="1"/>
          </p:cNvPicPr>
          <p:nvPr/>
        </p:nvPicPr>
        <p:blipFill>
          <a:blip r:embed="rId8"/>
          <a:stretch>
            <a:fillRect/>
          </a:stretch>
        </p:blipFill>
        <p:spPr>
          <a:xfrm>
            <a:off x="463698" y="1415465"/>
            <a:ext cx="5487010" cy="2377885"/>
          </a:xfrm>
          <a:prstGeom prst="rect">
            <a:avLst/>
          </a:prstGeom>
        </p:spPr>
      </p:pic>
      <p:graphicFrame>
        <p:nvGraphicFramePr>
          <p:cNvPr id="15" name="Table 14">
            <a:extLst>
              <a:ext uri="{FF2B5EF4-FFF2-40B4-BE49-F238E27FC236}">
                <a16:creationId xmlns:a16="http://schemas.microsoft.com/office/drawing/2014/main" id="{E7F77ED5-0E7E-1A0E-C31C-C7AD372A7166}"/>
              </a:ext>
            </a:extLst>
          </p:cNvPr>
          <p:cNvGraphicFramePr>
            <a:graphicFrameLocks noGrp="1"/>
          </p:cNvGraphicFramePr>
          <p:nvPr>
            <p:extLst>
              <p:ext uri="{D42A27DB-BD31-4B8C-83A1-F6EECF244321}">
                <p14:modId xmlns:p14="http://schemas.microsoft.com/office/powerpoint/2010/main" val="2060230538"/>
              </p:ext>
            </p:extLst>
          </p:nvPr>
        </p:nvGraphicFramePr>
        <p:xfrm>
          <a:off x="456086" y="824371"/>
          <a:ext cx="8230714" cy="525780"/>
        </p:xfrm>
        <a:graphic>
          <a:graphicData uri="http://schemas.openxmlformats.org/drawingml/2006/table">
            <a:tbl>
              <a:tblPr/>
              <a:tblGrid>
                <a:gridCol w="5482072">
                  <a:extLst>
                    <a:ext uri="{9D8B030D-6E8A-4147-A177-3AD203B41FA5}">
                      <a16:colId xmlns:a16="http://schemas.microsoft.com/office/drawing/2014/main" val="20002"/>
                    </a:ext>
                  </a:extLst>
                </a:gridCol>
                <a:gridCol w="473529">
                  <a:extLst>
                    <a:ext uri="{9D8B030D-6E8A-4147-A177-3AD203B41FA5}">
                      <a16:colId xmlns:a16="http://schemas.microsoft.com/office/drawing/2014/main" val="20003"/>
                    </a:ext>
                  </a:extLst>
                </a:gridCol>
                <a:gridCol w="2275113">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Seasonality negatively impacting sales in June and November</a:t>
                      </a:r>
                    </a:p>
                  </a:txBody>
                  <a:tcPr marL="0" marR="0" marT="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Commentary</a:t>
                      </a:r>
                    </a:p>
                  </a:txBody>
                  <a:tcPr marL="68580" marR="68580" marT="3429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6" name="Graphic 15" descr="Periodic Graph with solid fill">
            <a:extLst>
              <a:ext uri="{FF2B5EF4-FFF2-40B4-BE49-F238E27FC236}">
                <a16:creationId xmlns:a16="http://schemas.microsoft.com/office/drawing/2014/main" id="{60096334-6BA9-FFC9-B695-18F8CDC54E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698" y="915811"/>
            <a:ext cx="342900" cy="342900"/>
          </a:xfrm>
          <a:prstGeom prst="rect">
            <a:avLst/>
          </a:prstGeom>
        </p:spPr>
      </p:pic>
      <p:pic>
        <p:nvPicPr>
          <p:cNvPr id="17" name="Graphic 16" descr="Abacus outline">
            <a:extLst>
              <a:ext uri="{FF2B5EF4-FFF2-40B4-BE49-F238E27FC236}">
                <a16:creationId xmlns:a16="http://schemas.microsoft.com/office/drawing/2014/main" id="{739D5170-EF8A-D5FD-DEBC-0D2870E213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6547" y="915811"/>
            <a:ext cx="342900" cy="342900"/>
          </a:xfrm>
          <a:prstGeom prst="rect">
            <a:avLst/>
          </a:prstGeom>
        </p:spPr>
      </p:pic>
      <p:sp>
        <p:nvSpPr>
          <p:cNvPr id="18" name="Arrow: Right 17">
            <a:extLst>
              <a:ext uri="{FF2B5EF4-FFF2-40B4-BE49-F238E27FC236}">
                <a16:creationId xmlns:a16="http://schemas.microsoft.com/office/drawing/2014/main" id="{7BFDD50A-B888-137B-DA56-E2E761E294D7}"/>
              </a:ext>
            </a:extLst>
          </p:cNvPr>
          <p:cNvSpPr/>
          <p:nvPr/>
        </p:nvSpPr>
        <p:spPr>
          <a:xfrm rot="5400000">
            <a:off x="2575560" y="1885303"/>
            <a:ext cx="381000" cy="443255"/>
          </a:xfrm>
          <a:prstGeom prst="rightArrow">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9" name="Arrow: Right 18">
            <a:extLst>
              <a:ext uri="{FF2B5EF4-FFF2-40B4-BE49-F238E27FC236}">
                <a16:creationId xmlns:a16="http://schemas.microsoft.com/office/drawing/2014/main" id="{7F457DD7-9148-CD52-8CD8-1283C450B680}"/>
              </a:ext>
            </a:extLst>
          </p:cNvPr>
          <p:cNvSpPr/>
          <p:nvPr/>
        </p:nvSpPr>
        <p:spPr>
          <a:xfrm rot="5400000">
            <a:off x="4610100" y="1885303"/>
            <a:ext cx="381000" cy="443255"/>
          </a:xfrm>
          <a:prstGeom prst="rightArrow">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3F628FF8-E433-A440-ABA5-AC22922314DC}"/>
              </a:ext>
            </a:extLst>
          </p:cNvPr>
          <p:cNvSpPr/>
          <p:nvPr/>
        </p:nvSpPr>
        <p:spPr>
          <a:xfrm>
            <a:off x="2407754" y="1640871"/>
            <a:ext cx="2664930" cy="200055"/>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Seasonality sales dips throughout year</a:t>
            </a:r>
          </a:p>
        </p:txBody>
      </p:sp>
      <p:sp>
        <p:nvSpPr>
          <p:cNvPr id="21" name="Rectangle 20">
            <a:extLst>
              <a:ext uri="{FF2B5EF4-FFF2-40B4-BE49-F238E27FC236}">
                <a16:creationId xmlns:a16="http://schemas.microsoft.com/office/drawing/2014/main" id="{17E0CB20-2169-1C2A-3D6E-BFA6940ECB51}"/>
              </a:ext>
            </a:extLst>
          </p:cNvPr>
          <p:cNvSpPr/>
          <p:nvPr/>
        </p:nvSpPr>
        <p:spPr>
          <a:xfrm>
            <a:off x="6436547" y="1415464"/>
            <a:ext cx="2250252" cy="32283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1000" indent="-81000" defTabSz="685800" eaLnBrk="0" fontAlgn="base" hangingPunct="0">
              <a:spcBef>
                <a:spcPts val="450"/>
              </a:spcBef>
              <a:spcAft>
                <a:spcPts val="450"/>
              </a:spcAft>
              <a:buClr>
                <a:srgbClr val="F47321"/>
              </a:buClr>
              <a:buSzPct val="75000"/>
              <a:buFont typeface="Wingdings 3" panose="05040102010807070707" pitchFamily="18" charset="2"/>
              <a:buChar char=""/>
            </a:pPr>
            <a:r>
              <a:rPr lang="en-IN" sz="1050" kern="1200" dirty="0">
                <a:solidFill>
                  <a:prstClr val="black"/>
                </a:solidFill>
                <a:latin typeface="Arial"/>
                <a:sym typeface="FranklinGothic URW Comp Book"/>
              </a:rPr>
              <a:t>Multiple sales drops and precipitous increases can be seen throughout the monthly sales cycle</a:t>
            </a:r>
          </a:p>
          <a:p>
            <a:pPr marL="81000" indent="-81000" defTabSz="685800" eaLnBrk="0" fontAlgn="base" hangingPunct="0">
              <a:spcBef>
                <a:spcPts val="450"/>
              </a:spcBef>
              <a:spcAft>
                <a:spcPts val="450"/>
              </a:spcAft>
              <a:buClr>
                <a:srgbClr val="F47321"/>
              </a:buClr>
              <a:buSzPct val="75000"/>
              <a:buFont typeface="Wingdings 3" panose="05040102010807070707" pitchFamily="18" charset="2"/>
              <a:buChar char=""/>
            </a:pPr>
            <a:r>
              <a:rPr lang="en-IN" sz="1050" kern="1200" dirty="0">
                <a:solidFill>
                  <a:prstClr val="black"/>
                </a:solidFill>
                <a:latin typeface="Arial"/>
                <a:sym typeface="FranklinGothic URW Comp Book"/>
              </a:rPr>
              <a:t>Decrease of November sales of -40% followed by ~10% growth in December shows holiday seasons materially influence sales cycles</a:t>
            </a:r>
          </a:p>
          <a:p>
            <a:pPr marL="81000" indent="-81000" defTabSz="685800" eaLnBrk="0" fontAlgn="base" hangingPunct="0">
              <a:spcBef>
                <a:spcPts val="450"/>
              </a:spcBef>
              <a:spcAft>
                <a:spcPts val="450"/>
              </a:spcAft>
              <a:buClr>
                <a:srgbClr val="F47321"/>
              </a:buClr>
              <a:buSzPct val="75000"/>
              <a:buFont typeface="Wingdings 3" panose="05040102010807070707" pitchFamily="18" charset="2"/>
              <a:buChar char=""/>
            </a:pPr>
            <a:r>
              <a:rPr lang="en-IN" sz="1050" kern="1200" dirty="0">
                <a:solidFill>
                  <a:prstClr val="black"/>
                </a:solidFill>
                <a:latin typeface="Arial"/>
                <a:sym typeface="FranklinGothic URW Comp Book"/>
              </a:rPr>
              <a:t>A ~15% sales increase in April should be factored into further analysis to understand cause for future predictions</a:t>
            </a:r>
          </a:p>
        </p:txBody>
      </p:sp>
    </p:spTree>
    <p:extLst>
      <p:ext uri="{BB962C8B-B14F-4D97-AF65-F5344CB8AC3E}">
        <p14:creationId xmlns:p14="http://schemas.microsoft.com/office/powerpoint/2010/main" val="118502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01" imgH="501" progId="TCLayout.ActiveDocument.1">
                  <p:embed/>
                </p:oleObj>
              </mc:Choice>
              <mc:Fallback>
                <p:oleObj name="think-cell Slide" r:id="rId6"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8">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23" name="Text Placeholder 1">
            <a:extLst>
              <a:ext uri="{FF2B5EF4-FFF2-40B4-BE49-F238E27FC236}">
                <a16:creationId xmlns:a16="http://schemas.microsoft.com/office/drawing/2014/main" id="{2E66E8B7-A8E5-ABF8-39E6-53B20E14A435}"/>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Sunday store closures significantly influence weekly sales cycle for stores predictions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graphicFrame>
        <p:nvGraphicFramePr>
          <p:cNvPr id="24" name="Table 23">
            <a:extLst>
              <a:ext uri="{FF2B5EF4-FFF2-40B4-BE49-F238E27FC236}">
                <a16:creationId xmlns:a16="http://schemas.microsoft.com/office/drawing/2014/main" id="{7EA9D393-8F8B-341F-DAE3-864C236D320D}"/>
              </a:ext>
            </a:extLst>
          </p:cNvPr>
          <p:cNvGraphicFramePr>
            <a:graphicFrameLocks noGrp="1"/>
          </p:cNvGraphicFramePr>
          <p:nvPr>
            <p:extLst>
              <p:ext uri="{D42A27DB-BD31-4B8C-83A1-F6EECF244321}">
                <p14:modId xmlns:p14="http://schemas.microsoft.com/office/powerpoint/2010/main" val="2550793990"/>
              </p:ext>
            </p:extLst>
          </p:nvPr>
        </p:nvGraphicFramePr>
        <p:xfrm>
          <a:off x="456086" y="824371"/>
          <a:ext cx="8230713" cy="525780"/>
        </p:xfrm>
        <a:graphic>
          <a:graphicData uri="http://schemas.openxmlformats.org/drawingml/2006/table">
            <a:tbl>
              <a:tblPr/>
              <a:tblGrid>
                <a:gridCol w="3854657">
                  <a:extLst>
                    <a:ext uri="{9D8B030D-6E8A-4147-A177-3AD203B41FA5}">
                      <a16:colId xmlns:a16="http://schemas.microsoft.com/office/drawing/2014/main" val="20002"/>
                    </a:ext>
                  </a:extLst>
                </a:gridCol>
                <a:gridCol w="538843">
                  <a:extLst>
                    <a:ext uri="{9D8B030D-6E8A-4147-A177-3AD203B41FA5}">
                      <a16:colId xmlns:a16="http://schemas.microsoft.com/office/drawing/2014/main" val="20003"/>
                    </a:ext>
                  </a:extLst>
                </a:gridCol>
                <a:gridCol w="3837213">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Weekly sales changes correlate to promotions</a:t>
                      </a:r>
                    </a:p>
                  </a:txBody>
                  <a:tcPr marL="0" marR="0" marT="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Sunday store closures leads to Monday spikes</a:t>
                      </a:r>
                    </a:p>
                  </a:txBody>
                  <a:tcPr marL="68580" marR="68580" marT="3429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5" name="Rectangle 12">
            <a:extLst>
              <a:ext uri="{FF2B5EF4-FFF2-40B4-BE49-F238E27FC236}">
                <a16:creationId xmlns:a16="http://schemas.microsoft.com/office/drawing/2014/main" id="{E2CD3B97-CB52-D4F0-7FF1-7D4D831A59C5}"/>
              </a:ext>
            </a:extLst>
          </p:cNvPr>
          <p:cNvSpPr>
            <a:spLocks noChangeArrowheads="1"/>
          </p:cNvSpPr>
          <p:nvPr/>
        </p:nvSpPr>
        <p:spPr bwMode="auto">
          <a:xfrm>
            <a:off x="456086" y="3410825"/>
            <a:ext cx="3836933"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Slight sales increase throughout the year can be seen from regression line, indicating sales predictions at the end of the year should be progressively greater</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Large sales swings from spikes in chart influenced materially by promotion schedule and store closures</a:t>
            </a:r>
          </a:p>
        </p:txBody>
      </p:sp>
      <p:sp>
        <p:nvSpPr>
          <p:cNvPr id="26" name="Rectangle 12">
            <a:extLst>
              <a:ext uri="{FF2B5EF4-FFF2-40B4-BE49-F238E27FC236}">
                <a16:creationId xmlns:a16="http://schemas.microsoft.com/office/drawing/2014/main" id="{AE8493D3-7EAC-7650-7243-A2ADCDCFBE4D}"/>
              </a:ext>
            </a:extLst>
          </p:cNvPr>
          <p:cNvSpPr>
            <a:spLocks noChangeArrowheads="1"/>
          </p:cNvSpPr>
          <p:nvPr/>
        </p:nvSpPr>
        <p:spPr bwMode="auto">
          <a:xfrm>
            <a:off x="4843485" y="3410825"/>
            <a:ext cx="383681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Gradual decrease in store sales throughout week dependent upon day with most stores closed on Sunday</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Minor sales increase on Fridays (day 5 on chart), indicating end of week purchases by customers </a:t>
            </a:r>
          </a:p>
        </p:txBody>
      </p:sp>
      <p:pic>
        <p:nvPicPr>
          <p:cNvPr id="27" name="Picture 26">
            <a:extLst>
              <a:ext uri="{FF2B5EF4-FFF2-40B4-BE49-F238E27FC236}">
                <a16:creationId xmlns:a16="http://schemas.microsoft.com/office/drawing/2014/main" id="{67F1D713-716F-2BB1-2E7F-C9395D6211D8}"/>
              </a:ext>
            </a:extLst>
          </p:cNvPr>
          <p:cNvPicPr>
            <a:picLocks noChangeAspect="1"/>
          </p:cNvPicPr>
          <p:nvPr/>
        </p:nvPicPr>
        <p:blipFill>
          <a:blip r:embed="rId9"/>
          <a:stretch>
            <a:fillRect/>
          </a:stretch>
        </p:blipFill>
        <p:spPr>
          <a:xfrm>
            <a:off x="4843484" y="1392825"/>
            <a:ext cx="3671033" cy="1667239"/>
          </a:xfrm>
          <a:prstGeom prst="rect">
            <a:avLst/>
          </a:prstGeom>
        </p:spPr>
      </p:pic>
      <p:grpSp>
        <p:nvGrpSpPr>
          <p:cNvPr id="28" name="Long vertical takeaway_637334298036454296">
            <a:extLst>
              <a:ext uri="{FF2B5EF4-FFF2-40B4-BE49-F238E27FC236}">
                <a16:creationId xmlns:a16="http://schemas.microsoft.com/office/drawing/2014/main" id="{D1B9AE92-5DC8-E1EB-E777-9A450D4FC027}"/>
              </a:ext>
            </a:extLst>
          </p:cNvPr>
          <p:cNvGrpSpPr/>
          <p:nvPr>
            <p:custDataLst>
              <p:tags r:id="rId2"/>
            </p:custDataLst>
          </p:nvPr>
        </p:nvGrpSpPr>
        <p:grpSpPr>
          <a:xfrm>
            <a:off x="4440187" y="1237504"/>
            <a:ext cx="218570" cy="3407699"/>
            <a:chOff x="3642845" y="1328244"/>
            <a:chExt cx="291426" cy="4543598"/>
          </a:xfrm>
        </p:grpSpPr>
        <p:cxnSp>
          <p:nvCxnSpPr>
            <p:cNvPr id="29" name="Straight Connector 28">
              <a:extLst>
                <a:ext uri="{FF2B5EF4-FFF2-40B4-BE49-F238E27FC236}">
                  <a16:creationId xmlns:a16="http://schemas.microsoft.com/office/drawing/2014/main" id="{63C96916-ABDB-E890-3F9D-B0526011905E}"/>
                </a:ext>
              </a:extLst>
            </p:cNvPr>
            <p:cNvCxnSpPr>
              <a:cxnSpLocks/>
            </p:cNvCxnSpPr>
            <p:nvPr/>
          </p:nvCxnSpPr>
          <p:spPr>
            <a:xfrm>
              <a:off x="3788558" y="1328244"/>
              <a:ext cx="0" cy="4543598"/>
            </a:xfrm>
            <a:prstGeom prst="line">
              <a:avLst/>
            </a:prstGeom>
            <a:noFill/>
            <a:ln w="9525" cap="flat" cmpd="sng" algn="ctr">
              <a:solidFill>
                <a:srgbClr val="747480"/>
              </a:solidFill>
              <a:prstDash val="solid"/>
              <a:round/>
              <a:headEnd type="none" w="med" len="med"/>
              <a:tailEnd type="none" w="med" len="med"/>
            </a:ln>
            <a:effectLst/>
          </p:spPr>
        </p:cxnSp>
        <p:grpSp>
          <p:nvGrpSpPr>
            <p:cNvPr id="30" name="Group 29">
              <a:extLst>
                <a:ext uri="{FF2B5EF4-FFF2-40B4-BE49-F238E27FC236}">
                  <a16:creationId xmlns:a16="http://schemas.microsoft.com/office/drawing/2014/main" id="{42B1BBA4-26D4-0E95-6345-C3AACEA4CCE3}"/>
                </a:ext>
              </a:extLst>
            </p:cNvPr>
            <p:cNvGrpSpPr/>
            <p:nvPr/>
          </p:nvGrpSpPr>
          <p:grpSpPr>
            <a:xfrm>
              <a:off x="3642845" y="3454330"/>
              <a:ext cx="291426" cy="291426"/>
              <a:chOff x="3744687" y="2420095"/>
              <a:chExt cx="291578" cy="291578"/>
            </a:xfrm>
          </p:grpSpPr>
          <p:sp>
            <p:nvSpPr>
              <p:cNvPr id="31" name="Oval 30">
                <a:extLst>
                  <a:ext uri="{FF2B5EF4-FFF2-40B4-BE49-F238E27FC236}">
                    <a16:creationId xmlns:a16="http://schemas.microsoft.com/office/drawing/2014/main" id="{4404DC00-95E3-4709-0ECF-F1DCDBABA4FA}"/>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32" name="Graphic 16">
                <a:extLst>
                  <a:ext uri="{FF2B5EF4-FFF2-40B4-BE49-F238E27FC236}">
                    <a16:creationId xmlns:a16="http://schemas.microsoft.com/office/drawing/2014/main" id="{09433C4A-FAE7-3546-9FED-33956F81E7A7}"/>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sym typeface="FranklinGothic URW Comp Book"/>
                </a:endParaRPr>
              </a:p>
            </p:txBody>
          </p:sp>
        </p:grpSp>
      </p:grpSp>
      <p:pic>
        <p:nvPicPr>
          <p:cNvPr id="33" name="Graphic 32" descr="Flip calendar with solid fill">
            <a:extLst>
              <a:ext uri="{FF2B5EF4-FFF2-40B4-BE49-F238E27FC236}">
                <a16:creationId xmlns:a16="http://schemas.microsoft.com/office/drawing/2014/main" id="{5590E32A-2B5A-593B-C017-ABA98787F3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6086" y="908212"/>
            <a:ext cx="342900" cy="342900"/>
          </a:xfrm>
          <a:prstGeom prst="rect">
            <a:avLst/>
          </a:prstGeom>
        </p:spPr>
      </p:pic>
      <p:pic>
        <p:nvPicPr>
          <p:cNvPr id="34" name="Graphic 33" descr="Gantt Chart outline">
            <a:extLst>
              <a:ext uri="{FF2B5EF4-FFF2-40B4-BE49-F238E27FC236}">
                <a16:creationId xmlns:a16="http://schemas.microsoft.com/office/drawing/2014/main" id="{8A304691-FBD5-16E4-37FD-5F4B84DDA7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4813637" y="904290"/>
            <a:ext cx="342900" cy="342900"/>
          </a:xfrm>
          <a:prstGeom prst="rect">
            <a:avLst/>
          </a:prstGeom>
        </p:spPr>
      </p:pic>
      <p:pic>
        <p:nvPicPr>
          <p:cNvPr id="35" name="Picture 34">
            <a:extLst>
              <a:ext uri="{FF2B5EF4-FFF2-40B4-BE49-F238E27FC236}">
                <a16:creationId xmlns:a16="http://schemas.microsoft.com/office/drawing/2014/main" id="{589DB4C4-A49C-179C-BEE6-CFBDE8DE44EC}"/>
              </a:ext>
            </a:extLst>
          </p:cNvPr>
          <p:cNvPicPr>
            <a:picLocks noChangeAspect="1"/>
          </p:cNvPicPr>
          <p:nvPr/>
        </p:nvPicPr>
        <p:blipFill>
          <a:blip r:embed="rId14"/>
          <a:stretch>
            <a:fillRect/>
          </a:stretch>
        </p:blipFill>
        <p:spPr>
          <a:xfrm>
            <a:off x="478776" y="1334953"/>
            <a:ext cx="3791554" cy="1666494"/>
          </a:xfrm>
          <a:prstGeom prst="rect">
            <a:avLst/>
          </a:prstGeom>
        </p:spPr>
      </p:pic>
      <p:sp>
        <p:nvSpPr>
          <p:cNvPr id="36" name="Arrow: Right 35">
            <a:extLst>
              <a:ext uri="{FF2B5EF4-FFF2-40B4-BE49-F238E27FC236}">
                <a16:creationId xmlns:a16="http://schemas.microsoft.com/office/drawing/2014/main" id="{80774B6A-4333-2029-6A4C-715AF1D66A3F}"/>
              </a:ext>
            </a:extLst>
          </p:cNvPr>
          <p:cNvSpPr/>
          <p:nvPr/>
        </p:nvSpPr>
        <p:spPr>
          <a:xfrm rot="16200000">
            <a:off x="6470244" y="2839742"/>
            <a:ext cx="240030" cy="443255"/>
          </a:xfrm>
          <a:prstGeom prst="rightArrow">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7" name="Arrow: Right 36">
            <a:extLst>
              <a:ext uri="{FF2B5EF4-FFF2-40B4-BE49-F238E27FC236}">
                <a16:creationId xmlns:a16="http://schemas.microsoft.com/office/drawing/2014/main" id="{2A571C65-BABB-3596-B3B8-570C7E271A1D}"/>
              </a:ext>
            </a:extLst>
          </p:cNvPr>
          <p:cNvSpPr/>
          <p:nvPr/>
        </p:nvSpPr>
        <p:spPr>
          <a:xfrm rot="16200000">
            <a:off x="8217020" y="2839742"/>
            <a:ext cx="240030" cy="443255"/>
          </a:xfrm>
          <a:prstGeom prst="rightArrow">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B69E7FB9-4908-8A1E-48D0-9E3DF63CD6FB}"/>
              </a:ext>
            </a:extLst>
          </p:cNvPr>
          <p:cNvSpPr/>
          <p:nvPr/>
        </p:nvSpPr>
        <p:spPr>
          <a:xfrm>
            <a:off x="6242558" y="3001447"/>
            <a:ext cx="2400300" cy="200055"/>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Sunday store closures</a:t>
            </a:r>
          </a:p>
        </p:txBody>
      </p:sp>
      <p:sp>
        <p:nvSpPr>
          <p:cNvPr id="39" name="Right Brace 38">
            <a:extLst>
              <a:ext uri="{FF2B5EF4-FFF2-40B4-BE49-F238E27FC236}">
                <a16:creationId xmlns:a16="http://schemas.microsoft.com/office/drawing/2014/main" id="{50A0C221-C185-4830-9884-2BBFA8CD4609}"/>
              </a:ext>
            </a:extLst>
          </p:cNvPr>
          <p:cNvSpPr/>
          <p:nvPr/>
        </p:nvSpPr>
        <p:spPr>
          <a:xfrm rot="15919358">
            <a:off x="2287505" y="134228"/>
            <a:ext cx="243840" cy="3034247"/>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40" name="TextBox 39">
            <a:extLst>
              <a:ext uri="{FF2B5EF4-FFF2-40B4-BE49-F238E27FC236}">
                <a16:creationId xmlns:a16="http://schemas.microsoft.com/office/drawing/2014/main" id="{13A62157-9AA2-F92B-C9B3-E83828428164}"/>
              </a:ext>
            </a:extLst>
          </p:cNvPr>
          <p:cNvSpPr txBox="1"/>
          <p:nvPr/>
        </p:nvSpPr>
        <p:spPr>
          <a:xfrm rot="21290764">
            <a:off x="782637" y="1420979"/>
            <a:ext cx="3183832" cy="184666"/>
          </a:xfrm>
          <a:prstGeom prst="rect">
            <a:avLst/>
          </a:prstGeom>
          <a:noFill/>
          <a:ln>
            <a:noFill/>
          </a:ln>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232D4B"/>
                </a:solidFill>
                <a:effectLst/>
                <a:uLnTx/>
                <a:uFillTx/>
                <a:sym typeface="FranklinGothic URW Comp Book"/>
              </a:rPr>
              <a:t>Gradual sales increase throughout year</a:t>
            </a:r>
          </a:p>
        </p:txBody>
      </p:sp>
    </p:spTree>
    <p:extLst>
      <p:ext uri="{BB962C8B-B14F-4D97-AF65-F5344CB8AC3E}">
        <p14:creationId xmlns:p14="http://schemas.microsoft.com/office/powerpoint/2010/main" val="102781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EF367332-83EA-73B1-17C2-8D3BD57F30A0}"/>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Store closures for state holiday’s yet not for school holiday’s creates effective prediction point in assessing number of store days open for sales week</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pic>
        <p:nvPicPr>
          <p:cNvPr id="5" name="Picture 4">
            <a:extLst>
              <a:ext uri="{FF2B5EF4-FFF2-40B4-BE49-F238E27FC236}">
                <a16:creationId xmlns:a16="http://schemas.microsoft.com/office/drawing/2014/main" id="{3B1DD21D-AFDC-23CF-7867-391FB0D0C00A}"/>
              </a:ext>
            </a:extLst>
          </p:cNvPr>
          <p:cNvPicPr>
            <a:picLocks noChangeAspect="1"/>
          </p:cNvPicPr>
          <p:nvPr/>
        </p:nvPicPr>
        <p:blipFill rotWithShape="1">
          <a:blip r:embed="rId8"/>
          <a:srcRect l="50696"/>
          <a:stretch/>
        </p:blipFill>
        <p:spPr>
          <a:xfrm>
            <a:off x="3270369" y="1310804"/>
            <a:ext cx="2602146" cy="1663065"/>
          </a:xfrm>
          <a:prstGeom prst="rect">
            <a:avLst/>
          </a:prstGeom>
        </p:spPr>
      </p:pic>
      <p:pic>
        <p:nvPicPr>
          <p:cNvPr id="6" name="Picture 5">
            <a:extLst>
              <a:ext uri="{FF2B5EF4-FFF2-40B4-BE49-F238E27FC236}">
                <a16:creationId xmlns:a16="http://schemas.microsoft.com/office/drawing/2014/main" id="{78A0F431-2807-612E-1570-BB9B84126369}"/>
              </a:ext>
            </a:extLst>
          </p:cNvPr>
          <p:cNvPicPr>
            <a:picLocks noChangeAspect="1"/>
          </p:cNvPicPr>
          <p:nvPr/>
        </p:nvPicPr>
        <p:blipFill>
          <a:blip r:embed="rId9"/>
          <a:stretch>
            <a:fillRect/>
          </a:stretch>
        </p:blipFill>
        <p:spPr>
          <a:xfrm>
            <a:off x="6102962" y="1312087"/>
            <a:ext cx="2583837" cy="1661782"/>
          </a:xfrm>
          <a:prstGeom prst="rect">
            <a:avLst/>
          </a:prstGeom>
        </p:spPr>
      </p:pic>
      <p:sp>
        <p:nvSpPr>
          <p:cNvPr id="7" name="Arrow: Left-Right 6">
            <a:extLst>
              <a:ext uri="{FF2B5EF4-FFF2-40B4-BE49-F238E27FC236}">
                <a16:creationId xmlns:a16="http://schemas.microsoft.com/office/drawing/2014/main" id="{50C0A080-3F98-8F76-D9D4-E3E7FC52F6FE}"/>
              </a:ext>
            </a:extLst>
          </p:cNvPr>
          <p:cNvSpPr/>
          <p:nvPr/>
        </p:nvSpPr>
        <p:spPr>
          <a:xfrm>
            <a:off x="3282571" y="892258"/>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School holiday less applicable in sales prediction</a:t>
            </a:r>
          </a:p>
        </p:txBody>
      </p:sp>
      <p:sp>
        <p:nvSpPr>
          <p:cNvPr id="8" name="Arrow: Left-Right 7">
            <a:extLst>
              <a:ext uri="{FF2B5EF4-FFF2-40B4-BE49-F238E27FC236}">
                <a16:creationId xmlns:a16="http://schemas.microsoft.com/office/drawing/2014/main" id="{9FDA0CD8-8757-0CD6-E12F-3C537114B2F1}"/>
              </a:ext>
            </a:extLst>
          </p:cNvPr>
          <p:cNvSpPr/>
          <p:nvPr/>
        </p:nvSpPr>
        <p:spPr>
          <a:xfrm>
            <a:off x="452125" y="892258"/>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State holiday closures factor considerably into prediction</a:t>
            </a:r>
          </a:p>
        </p:txBody>
      </p:sp>
      <p:sp>
        <p:nvSpPr>
          <p:cNvPr id="9" name="Arrow: Left-Right 8">
            <a:extLst>
              <a:ext uri="{FF2B5EF4-FFF2-40B4-BE49-F238E27FC236}">
                <a16:creationId xmlns:a16="http://schemas.microsoft.com/office/drawing/2014/main" id="{594699CC-7748-2F12-A933-35744DD328D9}"/>
              </a:ext>
            </a:extLst>
          </p:cNvPr>
          <p:cNvSpPr/>
          <p:nvPr/>
        </p:nvSpPr>
        <p:spPr>
          <a:xfrm>
            <a:off x="6102962" y="892258"/>
            <a:ext cx="2580053" cy="290513"/>
          </a:xfrm>
          <a:prstGeom prst="leftRightArrow">
            <a:avLst>
              <a:gd name="adj1" fmla="val 100000"/>
              <a:gd name="adj2" fmla="val 0"/>
            </a:avLst>
          </a:prstGeom>
          <a:noFill/>
          <a:ln w="12700" cap="flat" cmpd="sng" algn="ctr">
            <a:noFill/>
            <a:prstDash val="solid"/>
          </a:ln>
          <a:effectLst/>
        </p:spPr>
        <p:txBody>
          <a:bodyPr lIns="378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Non-holiday with promotion creates positive interaction effect</a:t>
            </a:r>
          </a:p>
        </p:txBody>
      </p:sp>
      <p:cxnSp>
        <p:nvCxnSpPr>
          <p:cNvPr id="10" name="Straight Connector 9">
            <a:extLst>
              <a:ext uri="{FF2B5EF4-FFF2-40B4-BE49-F238E27FC236}">
                <a16:creationId xmlns:a16="http://schemas.microsoft.com/office/drawing/2014/main" id="{D76967BB-B7C9-37FF-6336-C789F549548A}"/>
              </a:ext>
            </a:extLst>
          </p:cNvPr>
          <p:cNvCxnSpPr>
            <a:stCxn id="8" idx="4"/>
            <a:endCxn id="8" idx="6"/>
          </p:cNvCxnSpPr>
          <p:nvPr/>
        </p:nvCxnSpPr>
        <p:spPr>
          <a:xfrm>
            <a:off x="452125" y="1182771"/>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49032DF-02CE-7D02-3013-4F3AD146A325}"/>
              </a:ext>
            </a:extLst>
          </p:cNvPr>
          <p:cNvCxnSpPr>
            <a:cxnSpLocks/>
            <a:stCxn id="7" idx="4"/>
            <a:endCxn id="7" idx="6"/>
          </p:cNvCxnSpPr>
          <p:nvPr/>
        </p:nvCxnSpPr>
        <p:spPr>
          <a:xfrm>
            <a:off x="3282571" y="1182771"/>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70D19E-37D6-C2F9-8151-84FE5163B8DF}"/>
              </a:ext>
            </a:extLst>
          </p:cNvPr>
          <p:cNvCxnSpPr>
            <a:cxnSpLocks/>
            <a:stCxn id="9" idx="4"/>
            <a:endCxn id="9" idx="6"/>
          </p:cNvCxnSpPr>
          <p:nvPr/>
        </p:nvCxnSpPr>
        <p:spPr>
          <a:xfrm>
            <a:off x="6102962" y="1182771"/>
            <a:ext cx="2580053" cy="0"/>
          </a:xfrm>
          <a:prstGeom prst="line">
            <a:avLst/>
          </a:prstGeom>
          <a:noFill/>
          <a:ln w="9525" cap="flat" cmpd="sng" algn="ctr">
            <a:solidFill>
              <a:srgbClr val="747480"/>
            </a:solidFill>
            <a:prstDash val="solid"/>
            <a:round/>
            <a:headEnd type="none" w="med" len="med"/>
            <a:tailEnd type="none" w="med" len="med"/>
          </a:ln>
          <a:effectLst/>
        </p:spPr>
      </p:cxnSp>
      <p:pic>
        <p:nvPicPr>
          <p:cNvPr id="14" name="Picture 13">
            <a:extLst>
              <a:ext uri="{FF2B5EF4-FFF2-40B4-BE49-F238E27FC236}">
                <a16:creationId xmlns:a16="http://schemas.microsoft.com/office/drawing/2014/main" id="{ACF54872-3202-13D1-9FEF-19FB49E34B0D}"/>
              </a:ext>
            </a:extLst>
          </p:cNvPr>
          <p:cNvPicPr>
            <a:picLocks noChangeAspect="1"/>
          </p:cNvPicPr>
          <p:nvPr/>
        </p:nvPicPr>
        <p:blipFill rotWithShape="1">
          <a:blip r:embed="rId8"/>
          <a:srcRect r="50113"/>
          <a:stretch/>
        </p:blipFill>
        <p:spPr>
          <a:xfrm>
            <a:off x="456086" y="1310804"/>
            <a:ext cx="2632895" cy="1663065"/>
          </a:xfrm>
          <a:prstGeom prst="rect">
            <a:avLst/>
          </a:prstGeom>
        </p:spPr>
      </p:pic>
      <p:sp>
        <p:nvSpPr>
          <p:cNvPr id="15" name="Rectangle 12">
            <a:extLst>
              <a:ext uri="{FF2B5EF4-FFF2-40B4-BE49-F238E27FC236}">
                <a16:creationId xmlns:a16="http://schemas.microsoft.com/office/drawing/2014/main" id="{278C5682-2975-2825-C127-0E58B1CDA2F4}"/>
              </a:ext>
            </a:extLst>
          </p:cNvPr>
          <p:cNvSpPr>
            <a:spLocks noChangeArrowheads="1"/>
          </p:cNvSpPr>
          <p:nvPr/>
        </p:nvSpPr>
        <p:spPr bwMode="auto">
          <a:xfrm>
            <a:off x="542840" y="3233367"/>
            <a:ext cx="2489338" cy="1444401"/>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Similar to Sunday store closures, few stores choose to open on State holiday’s, likely causing significant sales bump days before such closures occur</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Predicting store sales x days prior to store closure for holiday purposes could create strong prediction variable </a:t>
            </a:r>
          </a:p>
        </p:txBody>
      </p:sp>
      <p:sp>
        <p:nvSpPr>
          <p:cNvPr id="16" name="Rectangle 12">
            <a:extLst>
              <a:ext uri="{FF2B5EF4-FFF2-40B4-BE49-F238E27FC236}">
                <a16:creationId xmlns:a16="http://schemas.microsoft.com/office/drawing/2014/main" id="{838ECB8C-493D-EBA3-8681-B4813C70164C}"/>
              </a:ext>
            </a:extLst>
          </p:cNvPr>
          <p:cNvSpPr>
            <a:spLocks noChangeArrowheads="1"/>
          </p:cNvSpPr>
          <p:nvPr/>
        </p:nvSpPr>
        <p:spPr bwMode="auto">
          <a:xfrm>
            <a:off x="3463088" y="3233367"/>
            <a:ext cx="2489338" cy="1444401"/>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School holidays show little to no difference in sales between stores, indicating that it is a less powerful attribute to perform predictions with throughout modeling process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Similar variable importance seen in correlation test</a:t>
            </a:r>
          </a:p>
        </p:txBody>
      </p:sp>
      <p:sp>
        <p:nvSpPr>
          <p:cNvPr id="17" name="Rectangle 12">
            <a:extLst>
              <a:ext uri="{FF2B5EF4-FFF2-40B4-BE49-F238E27FC236}">
                <a16:creationId xmlns:a16="http://schemas.microsoft.com/office/drawing/2014/main" id="{44259AC7-26C6-FCA7-8209-CB5D44AE6871}"/>
              </a:ext>
            </a:extLst>
          </p:cNvPr>
          <p:cNvSpPr>
            <a:spLocks noChangeArrowheads="1"/>
          </p:cNvSpPr>
          <p:nvPr/>
        </p:nvSpPr>
        <p:spPr bwMode="auto">
          <a:xfrm>
            <a:off x="6383335" y="3233367"/>
            <a:ext cx="2209141" cy="1444401"/>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Promotions are at initial glance an effective driver of sales and become a strong predictor of future store sales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Few promotions are run on or during holidays given that most stores choose to close</a:t>
            </a:r>
          </a:p>
        </p:txBody>
      </p:sp>
      <p:sp>
        <p:nvSpPr>
          <p:cNvPr id="18" name="Arrow: Right 17">
            <a:extLst>
              <a:ext uri="{FF2B5EF4-FFF2-40B4-BE49-F238E27FC236}">
                <a16:creationId xmlns:a16="http://schemas.microsoft.com/office/drawing/2014/main" id="{1AA05FEA-7AA2-2703-96E5-EA247947072E}"/>
              </a:ext>
            </a:extLst>
          </p:cNvPr>
          <p:cNvSpPr/>
          <p:nvPr/>
        </p:nvSpPr>
        <p:spPr>
          <a:xfrm rot="5400000">
            <a:off x="2289810" y="2202964"/>
            <a:ext cx="381000" cy="443255"/>
          </a:xfrm>
          <a:prstGeom prst="rightArrow">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C7CA473-CE91-A3B7-F955-E8E21408EA9C}"/>
              </a:ext>
            </a:extLst>
          </p:cNvPr>
          <p:cNvSpPr/>
          <p:nvPr/>
        </p:nvSpPr>
        <p:spPr>
          <a:xfrm>
            <a:off x="1874520" y="1785290"/>
            <a:ext cx="1165403" cy="35009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Fewer stores remaining open for designated holidays</a:t>
            </a:r>
          </a:p>
        </p:txBody>
      </p:sp>
      <p:sp>
        <p:nvSpPr>
          <p:cNvPr id="20" name="Rectangle 19">
            <a:extLst>
              <a:ext uri="{FF2B5EF4-FFF2-40B4-BE49-F238E27FC236}">
                <a16:creationId xmlns:a16="http://schemas.microsoft.com/office/drawing/2014/main" id="{CAA7108C-CCA2-C055-BE38-C72CE7009203}"/>
              </a:ext>
            </a:extLst>
          </p:cNvPr>
          <p:cNvSpPr/>
          <p:nvPr/>
        </p:nvSpPr>
        <p:spPr>
          <a:xfrm>
            <a:off x="3619500" y="1428826"/>
            <a:ext cx="1165403" cy="246221"/>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Marginal sales difference for school holidays</a:t>
            </a:r>
          </a:p>
        </p:txBody>
      </p:sp>
      <p:pic>
        <p:nvPicPr>
          <p:cNvPr id="21" name="Graphic 20" descr="No sign with solid fill">
            <a:extLst>
              <a:ext uri="{FF2B5EF4-FFF2-40B4-BE49-F238E27FC236}">
                <a16:creationId xmlns:a16="http://schemas.microsoft.com/office/drawing/2014/main" id="{7447139F-8A15-526D-708D-27F8847EE7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882" y="915216"/>
            <a:ext cx="263916" cy="263916"/>
          </a:xfrm>
          <a:prstGeom prst="rect">
            <a:avLst/>
          </a:prstGeom>
        </p:spPr>
      </p:pic>
      <p:pic>
        <p:nvPicPr>
          <p:cNvPr id="22" name="Graphic 21" descr="Holiday tree with solid fill">
            <a:extLst>
              <a:ext uri="{FF2B5EF4-FFF2-40B4-BE49-F238E27FC236}">
                <a16:creationId xmlns:a16="http://schemas.microsoft.com/office/drawing/2014/main" id="{AAEB60F8-A42D-D0E8-E818-E436A5BE19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85848" y="871891"/>
            <a:ext cx="290513" cy="290513"/>
          </a:xfrm>
          <a:prstGeom prst="rect">
            <a:avLst/>
          </a:prstGeom>
        </p:spPr>
      </p:pic>
      <p:pic>
        <p:nvPicPr>
          <p:cNvPr id="23" name="Graphic 22" descr="Shopping cart with solid fill">
            <a:extLst>
              <a:ext uri="{FF2B5EF4-FFF2-40B4-BE49-F238E27FC236}">
                <a16:creationId xmlns:a16="http://schemas.microsoft.com/office/drawing/2014/main" id="{C44EE5E1-89A5-FC1F-6B91-F905A13B1D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02963" y="922889"/>
            <a:ext cx="229252" cy="229252"/>
          </a:xfrm>
          <a:prstGeom prst="rect">
            <a:avLst/>
          </a:prstGeom>
        </p:spPr>
      </p:pic>
      <p:sp>
        <p:nvSpPr>
          <p:cNvPr id="24" name="Rectangle 23">
            <a:extLst>
              <a:ext uri="{FF2B5EF4-FFF2-40B4-BE49-F238E27FC236}">
                <a16:creationId xmlns:a16="http://schemas.microsoft.com/office/drawing/2014/main" id="{52319713-4625-5278-1650-FB201093B697}"/>
              </a:ext>
            </a:extLst>
          </p:cNvPr>
          <p:cNvSpPr/>
          <p:nvPr/>
        </p:nvSpPr>
        <p:spPr>
          <a:xfrm>
            <a:off x="7564233" y="1585099"/>
            <a:ext cx="863487" cy="35009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Non-holiday promotions see significant impact</a:t>
            </a:r>
          </a:p>
        </p:txBody>
      </p:sp>
      <p:sp>
        <p:nvSpPr>
          <p:cNvPr id="25" name="Right Brace 24">
            <a:extLst>
              <a:ext uri="{FF2B5EF4-FFF2-40B4-BE49-F238E27FC236}">
                <a16:creationId xmlns:a16="http://schemas.microsoft.com/office/drawing/2014/main" id="{2AA9D458-3324-9881-86D4-CCDF875F250F}"/>
              </a:ext>
            </a:extLst>
          </p:cNvPr>
          <p:cNvSpPr/>
          <p:nvPr/>
        </p:nvSpPr>
        <p:spPr>
          <a:xfrm>
            <a:off x="7442313" y="1547395"/>
            <a:ext cx="243840" cy="525780"/>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Tree>
    <p:extLst>
      <p:ext uri="{BB962C8B-B14F-4D97-AF65-F5344CB8AC3E}">
        <p14:creationId xmlns:p14="http://schemas.microsoft.com/office/powerpoint/2010/main" val="37196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A176FDBC-70B1-0726-B204-E4A75998353F}"/>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A $4k average sales increase from promo 1 versus $750 average sales decrease from promo 2 initially indicates promo 2 should be removed while promo 1 continues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pic>
        <p:nvPicPr>
          <p:cNvPr id="5" name="Picture 4">
            <a:extLst>
              <a:ext uri="{FF2B5EF4-FFF2-40B4-BE49-F238E27FC236}">
                <a16:creationId xmlns:a16="http://schemas.microsoft.com/office/drawing/2014/main" id="{1616AB53-5194-CE68-B8DB-8FE17C20FA78}"/>
              </a:ext>
            </a:extLst>
          </p:cNvPr>
          <p:cNvPicPr>
            <a:picLocks noChangeAspect="1"/>
          </p:cNvPicPr>
          <p:nvPr/>
        </p:nvPicPr>
        <p:blipFill>
          <a:blip r:embed="rId8"/>
          <a:stretch>
            <a:fillRect/>
          </a:stretch>
        </p:blipFill>
        <p:spPr>
          <a:xfrm>
            <a:off x="456085" y="1309719"/>
            <a:ext cx="2346218" cy="1584198"/>
          </a:xfrm>
          <a:prstGeom prst="rect">
            <a:avLst/>
          </a:prstGeom>
        </p:spPr>
      </p:pic>
      <p:pic>
        <p:nvPicPr>
          <p:cNvPr id="6" name="Picture 5">
            <a:extLst>
              <a:ext uri="{FF2B5EF4-FFF2-40B4-BE49-F238E27FC236}">
                <a16:creationId xmlns:a16="http://schemas.microsoft.com/office/drawing/2014/main" id="{A8CF8FAF-D28F-A931-93E2-0867558E8AD4}"/>
              </a:ext>
            </a:extLst>
          </p:cNvPr>
          <p:cNvPicPr>
            <a:picLocks noChangeAspect="1"/>
          </p:cNvPicPr>
          <p:nvPr/>
        </p:nvPicPr>
        <p:blipFill>
          <a:blip r:embed="rId9"/>
          <a:stretch>
            <a:fillRect/>
          </a:stretch>
        </p:blipFill>
        <p:spPr>
          <a:xfrm>
            <a:off x="2802303" y="1311565"/>
            <a:ext cx="2100278" cy="1582352"/>
          </a:xfrm>
          <a:prstGeom prst="rect">
            <a:avLst/>
          </a:prstGeom>
        </p:spPr>
      </p:pic>
      <p:pic>
        <p:nvPicPr>
          <p:cNvPr id="7" name="Picture 6">
            <a:extLst>
              <a:ext uri="{FF2B5EF4-FFF2-40B4-BE49-F238E27FC236}">
                <a16:creationId xmlns:a16="http://schemas.microsoft.com/office/drawing/2014/main" id="{CAE81144-48D1-0D77-7060-AF59658478D2}"/>
              </a:ext>
            </a:extLst>
          </p:cNvPr>
          <p:cNvPicPr>
            <a:picLocks noChangeAspect="1"/>
          </p:cNvPicPr>
          <p:nvPr/>
        </p:nvPicPr>
        <p:blipFill>
          <a:blip r:embed="rId10"/>
          <a:stretch>
            <a:fillRect/>
          </a:stretch>
        </p:blipFill>
        <p:spPr>
          <a:xfrm>
            <a:off x="456086" y="3001251"/>
            <a:ext cx="2413778" cy="1584198"/>
          </a:xfrm>
          <a:prstGeom prst="rect">
            <a:avLst/>
          </a:prstGeom>
        </p:spPr>
      </p:pic>
      <p:pic>
        <p:nvPicPr>
          <p:cNvPr id="8" name="Picture 7">
            <a:extLst>
              <a:ext uri="{FF2B5EF4-FFF2-40B4-BE49-F238E27FC236}">
                <a16:creationId xmlns:a16="http://schemas.microsoft.com/office/drawing/2014/main" id="{FF956021-D5E0-D224-E013-86380BA4965A}"/>
              </a:ext>
            </a:extLst>
          </p:cNvPr>
          <p:cNvPicPr>
            <a:picLocks noChangeAspect="1"/>
          </p:cNvPicPr>
          <p:nvPr/>
        </p:nvPicPr>
        <p:blipFill>
          <a:blip r:embed="rId11"/>
          <a:stretch>
            <a:fillRect/>
          </a:stretch>
        </p:blipFill>
        <p:spPr>
          <a:xfrm>
            <a:off x="2869864" y="3001251"/>
            <a:ext cx="2071366" cy="1584198"/>
          </a:xfrm>
          <a:prstGeom prst="rect">
            <a:avLst/>
          </a:prstGeom>
        </p:spPr>
      </p:pic>
      <p:graphicFrame>
        <p:nvGraphicFramePr>
          <p:cNvPr id="9" name="Table 8">
            <a:extLst>
              <a:ext uri="{FF2B5EF4-FFF2-40B4-BE49-F238E27FC236}">
                <a16:creationId xmlns:a16="http://schemas.microsoft.com/office/drawing/2014/main" id="{8C79B28D-5EC5-1170-123D-FD8CE1D166C0}"/>
              </a:ext>
            </a:extLst>
          </p:cNvPr>
          <p:cNvGraphicFramePr>
            <a:graphicFrameLocks noGrp="1"/>
          </p:cNvGraphicFramePr>
          <p:nvPr>
            <p:extLst>
              <p:ext uri="{D42A27DB-BD31-4B8C-83A1-F6EECF244321}">
                <p14:modId xmlns:p14="http://schemas.microsoft.com/office/powerpoint/2010/main" val="1935275792"/>
              </p:ext>
            </p:extLst>
          </p:nvPr>
        </p:nvGraphicFramePr>
        <p:xfrm>
          <a:off x="456086" y="824371"/>
          <a:ext cx="8230714" cy="525780"/>
        </p:xfrm>
        <a:graphic>
          <a:graphicData uri="http://schemas.openxmlformats.org/drawingml/2006/table">
            <a:tbl>
              <a:tblPr/>
              <a:tblGrid>
                <a:gridCol w="4420715">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428999">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Promotion type (1 vs. 2) can significantly impacts sales </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with an immaterial impact to customer count</a:t>
                      </a:r>
                    </a:p>
                  </a:txBody>
                  <a:tcPr marL="0" marR="0" marT="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27 more stores engage in consecutive </a:t>
                      </a:r>
                    </a:p>
                    <a:p>
                      <a:pPr algn="ctr"/>
                      <a:r>
                        <a:rPr lang="en-US" sz="1200" b="1" dirty="0">
                          <a:solidFill>
                            <a:schemeClr val="accent2"/>
                          </a:solidFill>
                        </a:rPr>
                        <a:t>store promotions (promo 2)</a:t>
                      </a:r>
                    </a:p>
                  </a:txBody>
                  <a:tcPr marL="68580" marR="68580" marT="3429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 name="Rectangle 9">
            <a:extLst>
              <a:ext uri="{FF2B5EF4-FFF2-40B4-BE49-F238E27FC236}">
                <a16:creationId xmlns:a16="http://schemas.microsoft.com/office/drawing/2014/main" id="{172CCE68-53DD-4B47-4D2C-083535D2814C}"/>
              </a:ext>
            </a:extLst>
          </p:cNvPr>
          <p:cNvSpPr/>
          <p:nvPr/>
        </p:nvSpPr>
        <p:spPr>
          <a:xfrm>
            <a:off x="5283642" y="1415464"/>
            <a:ext cx="3403157" cy="3228338"/>
          </a:xfrm>
          <a:prstGeom prst="rect">
            <a:avLst/>
          </a:prstGeom>
          <a:noFill/>
          <a:ln w="9525" cap="flat" cmpd="sng" algn="ctr">
            <a:noFill/>
            <a:prstDash val="solid"/>
          </a:ln>
          <a:effectLst/>
        </p:spPr>
        <p:txBody>
          <a:bodyPr rtlCol="0" anchor="t" anchorCtr="0"/>
          <a:lstStyle/>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A ~$4k average sales increase is achieved from participating in the single promotion (promo 1)</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The single promotion appears to be a success in driving sales growth although cannot say unless further analysis is conducted on the promotion level (i.e. discount on items)</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571 stores participated (compared to 544 that did not participate) in consecutive promotions (promo 2) yet see a decline of ~$750 on average sales from doing so</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1050" b="0" i="0" u="none" strike="noStrike" kern="1200" cap="none" spc="0" normalizeH="0" baseline="0" noProof="0" dirty="0">
                <a:ln>
                  <a:noFill/>
                </a:ln>
                <a:solidFill>
                  <a:prstClr val="black"/>
                </a:solidFill>
                <a:effectLst/>
                <a:uLnTx/>
                <a:uFillTx/>
                <a:latin typeface="Franklin Gothic Book"/>
                <a:sym typeface="FranklinGothic URW Comp Book"/>
              </a:rPr>
              <a:t>The consecutive promotion appears to be unsuccessful as a discount was provided to items yet drove fewer average sales than without the promotion </a:t>
            </a:r>
          </a:p>
        </p:txBody>
      </p:sp>
      <p:pic>
        <p:nvPicPr>
          <p:cNvPr id="12" name="Graphic 11" descr="Register with solid fill">
            <a:extLst>
              <a:ext uri="{FF2B5EF4-FFF2-40B4-BE49-F238E27FC236}">
                <a16:creationId xmlns:a16="http://schemas.microsoft.com/office/drawing/2014/main" id="{E17515CD-81A3-85D9-AA67-6F8606FAE9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6086" y="915811"/>
            <a:ext cx="342900" cy="342900"/>
          </a:xfrm>
          <a:prstGeom prst="rect">
            <a:avLst/>
          </a:prstGeom>
        </p:spPr>
      </p:pic>
      <p:pic>
        <p:nvPicPr>
          <p:cNvPr id="13" name="Graphic 12" descr="Coins with solid fill">
            <a:extLst>
              <a:ext uri="{FF2B5EF4-FFF2-40B4-BE49-F238E27FC236}">
                <a16:creationId xmlns:a16="http://schemas.microsoft.com/office/drawing/2014/main" id="{0C4826CD-B9B2-9D62-7455-0FA44342FE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83590" y="915811"/>
            <a:ext cx="342900" cy="342900"/>
          </a:xfrm>
          <a:prstGeom prst="rect">
            <a:avLst/>
          </a:prstGeom>
        </p:spPr>
      </p:pic>
      <p:sp>
        <p:nvSpPr>
          <p:cNvPr id="14" name="Rectangle 13">
            <a:extLst>
              <a:ext uri="{FF2B5EF4-FFF2-40B4-BE49-F238E27FC236}">
                <a16:creationId xmlns:a16="http://schemas.microsoft.com/office/drawing/2014/main" id="{CB4B7253-EA35-876A-2918-2707BAB86F3D}"/>
              </a:ext>
            </a:extLst>
          </p:cNvPr>
          <p:cNvSpPr/>
          <p:nvPr/>
        </p:nvSpPr>
        <p:spPr>
          <a:xfrm>
            <a:off x="1483372" y="1651630"/>
            <a:ext cx="929640" cy="246221"/>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~$4k sales increase from promotions</a:t>
            </a:r>
          </a:p>
        </p:txBody>
      </p:sp>
      <p:sp>
        <p:nvSpPr>
          <p:cNvPr id="15" name="Right Brace 14">
            <a:extLst>
              <a:ext uri="{FF2B5EF4-FFF2-40B4-BE49-F238E27FC236}">
                <a16:creationId xmlns:a16="http://schemas.microsoft.com/office/drawing/2014/main" id="{6943FCFE-106A-282B-0F89-E2447515A0E4}"/>
              </a:ext>
            </a:extLst>
          </p:cNvPr>
          <p:cNvSpPr/>
          <p:nvPr/>
        </p:nvSpPr>
        <p:spPr>
          <a:xfrm>
            <a:off x="1323291" y="1493634"/>
            <a:ext cx="243840" cy="525780"/>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16" name="Right Brace 15">
            <a:extLst>
              <a:ext uri="{FF2B5EF4-FFF2-40B4-BE49-F238E27FC236}">
                <a16:creationId xmlns:a16="http://schemas.microsoft.com/office/drawing/2014/main" id="{CA303E5E-86BB-22C5-CBB4-FB20B036F3D6}"/>
              </a:ext>
            </a:extLst>
          </p:cNvPr>
          <p:cNvSpPr/>
          <p:nvPr/>
        </p:nvSpPr>
        <p:spPr>
          <a:xfrm rot="10800000">
            <a:off x="1629194" y="3179214"/>
            <a:ext cx="243840" cy="124056"/>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17" name="Rectangle 16">
            <a:extLst>
              <a:ext uri="{FF2B5EF4-FFF2-40B4-BE49-F238E27FC236}">
                <a16:creationId xmlns:a16="http://schemas.microsoft.com/office/drawing/2014/main" id="{D5B951BC-31FD-49FC-6EAF-4F97DE9E5BAF}"/>
              </a:ext>
            </a:extLst>
          </p:cNvPr>
          <p:cNvSpPr/>
          <p:nvPr/>
        </p:nvSpPr>
        <p:spPr>
          <a:xfrm>
            <a:off x="723071" y="3084948"/>
            <a:ext cx="1062245" cy="246221"/>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$750 avg. sales drop </a:t>
            </a:r>
          </a:p>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from promotions</a:t>
            </a:r>
          </a:p>
        </p:txBody>
      </p:sp>
    </p:spTree>
    <p:extLst>
      <p:ext uri="{BB962C8B-B14F-4D97-AF65-F5344CB8AC3E}">
        <p14:creationId xmlns:p14="http://schemas.microsoft.com/office/powerpoint/2010/main" val="323276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01" imgH="501" progId="TCLayout.ActiveDocument.1">
                  <p:embed/>
                </p:oleObj>
              </mc:Choice>
              <mc:Fallback>
                <p:oleObj name="think-cell Slide" r:id="rId6"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8">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38119843-0491-08B0-4B19-6877EFFFD8D1}"/>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Sales increases from promotion periods may be ineffective due to customers predicting promotions will occur and buying items in bulk until future promotion occurs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pic>
        <p:nvPicPr>
          <p:cNvPr id="5" name="Picture 4">
            <a:extLst>
              <a:ext uri="{FF2B5EF4-FFF2-40B4-BE49-F238E27FC236}">
                <a16:creationId xmlns:a16="http://schemas.microsoft.com/office/drawing/2014/main" id="{14411226-AD2D-3DD4-92F3-23F054C2A818}"/>
              </a:ext>
            </a:extLst>
          </p:cNvPr>
          <p:cNvPicPr>
            <a:picLocks noChangeAspect="1"/>
          </p:cNvPicPr>
          <p:nvPr/>
        </p:nvPicPr>
        <p:blipFill>
          <a:blip r:embed="rId9"/>
          <a:stretch>
            <a:fillRect/>
          </a:stretch>
        </p:blipFill>
        <p:spPr>
          <a:xfrm>
            <a:off x="456086" y="1442747"/>
            <a:ext cx="3959298" cy="2057400"/>
          </a:xfrm>
          <a:prstGeom prst="rect">
            <a:avLst/>
          </a:prstGeom>
        </p:spPr>
      </p:pic>
      <p:graphicFrame>
        <p:nvGraphicFramePr>
          <p:cNvPr id="6" name="Table 5">
            <a:extLst>
              <a:ext uri="{FF2B5EF4-FFF2-40B4-BE49-F238E27FC236}">
                <a16:creationId xmlns:a16="http://schemas.microsoft.com/office/drawing/2014/main" id="{FF4D05F2-22AB-97DB-3E2B-F4899333CFDA}"/>
              </a:ext>
            </a:extLst>
          </p:cNvPr>
          <p:cNvGraphicFramePr>
            <a:graphicFrameLocks noGrp="1"/>
          </p:cNvGraphicFramePr>
          <p:nvPr>
            <p:extLst>
              <p:ext uri="{D42A27DB-BD31-4B8C-83A1-F6EECF244321}">
                <p14:modId xmlns:p14="http://schemas.microsoft.com/office/powerpoint/2010/main" val="1438485274"/>
              </p:ext>
            </p:extLst>
          </p:nvPr>
        </p:nvGraphicFramePr>
        <p:xfrm>
          <a:off x="456086" y="824371"/>
          <a:ext cx="8230713" cy="525780"/>
        </p:xfrm>
        <a:graphic>
          <a:graphicData uri="http://schemas.openxmlformats.org/drawingml/2006/table">
            <a:tbl>
              <a:tblPr/>
              <a:tblGrid>
                <a:gridCol w="3925415">
                  <a:extLst>
                    <a:ext uri="{9D8B030D-6E8A-4147-A177-3AD203B41FA5}">
                      <a16:colId xmlns:a16="http://schemas.microsoft.com/office/drawing/2014/main" val="20002"/>
                    </a:ext>
                  </a:extLst>
                </a:gridCol>
                <a:gridCol w="364671">
                  <a:extLst>
                    <a:ext uri="{9D8B030D-6E8A-4147-A177-3AD203B41FA5}">
                      <a16:colId xmlns:a16="http://schemas.microsoft.com/office/drawing/2014/main" val="20003"/>
                    </a:ext>
                  </a:extLst>
                </a:gridCol>
                <a:gridCol w="3940627">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Consistently scheduling store promotions…</a:t>
                      </a:r>
                    </a:p>
                  </a:txBody>
                  <a:tcPr marL="0" marR="0" marT="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…leads customers to successfully predict discounts</a:t>
                      </a:r>
                    </a:p>
                  </a:txBody>
                  <a:tcPr marL="68580" marR="68580" marT="34290" marB="34290" anchor="b">
                    <a:lnL w="12700" cmpd="sng">
                      <a:noFill/>
                    </a:lnL>
                    <a:lnR w="12700" cmpd="sng">
                      <a:noFill/>
                    </a:lnR>
                    <a:lnT w="12700" cmpd="sng">
                      <a:noFill/>
                    </a:lnT>
                    <a:lnB w="19050"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19050"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DB3753A2-3350-1973-C24A-E3B83A74D665}"/>
              </a:ext>
            </a:extLst>
          </p:cNvPr>
          <p:cNvPicPr>
            <a:picLocks noChangeAspect="1"/>
          </p:cNvPicPr>
          <p:nvPr/>
        </p:nvPicPr>
        <p:blipFill>
          <a:blip r:embed="rId10"/>
          <a:stretch>
            <a:fillRect/>
          </a:stretch>
        </p:blipFill>
        <p:spPr>
          <a:xfrm>
            <a:off x="4672732" y="1442747"/>
            <a:ext cx="4014067" cy="2057400"/>
          </a:xfrm>
          <a:prstGeom prst="rect">
            <a:avLst/>
          </a:prstGeom>
        </p:spPr>
      </p:pic>
      <p:grpSp>
        <p:nvGrpSpPr>
          <p:cNvPr id="8" name="Long vertical takeaway_637334298036454296">
            <a:extLst>
              <a:ext uri="{FF2B5EF4-FFF2-40B4-BE49-F238E27FC236}">
                <a16:creationId xmlns:a16="http://schemas.microsoft.com/office/drawing/2014/main" id="{1433DEE5-D7FF-4D5D-692B-DB930ACA9685}"/>
              </a:ext>
            </a:extLst>
          </p:cNvPr>
          <p:cNvGrpSpPr/>
          <p:nvPr>
            <p:custDataLst>
              <p:tags r:id="rId2"/>
            </p:custDataLst>
          </p:nvPr>
        </p:nvGrpSpPr>
        <p:grpSpPr>
          <a:xfrm>
            <a:off x="4440187" y="1237504"/>
            <a:ext cx="218570" cy="3407699"/>
            <a:chOff x="3642845" y="1328244"/>
            <a:chExt cx="291426" cy="4543598"/>
          </a:xfrm>
        </p:grpSpPr>
        <p:cxnSp>
          <p:nvCxnSpPr>
            <p:cNvPr id="9" name="Straight Connector 8">
              <a:extLst>
                <a:ext uri="{FF2B5EF4-FFF2-40B4-BE49-F238E27FC236}">
                  <a16:creationId xmlns:a16="http://schemas.microsoft.com/office/drawing/2014/main" id="{C3D82272-29CD-90EB-2E5E-0DD667A97FF8}"/>
                </a:ext>
              </a:extLst>
            </p:cNvPr>
            <p:cNvCxnSpPr>
              <a:cxnSpLocks/>
            </p:cNvCxnSpPr>
            <p:nvPr/>
          </p:nvCxnSpPr>
          <p:spPr>
            <a:xfrm>
              <a:off x="3788558" y="1328244"/>
              <a:ext cx="0" cy="4543598"/>
            </a:xfrm>
            <a:prstGeom prst="line">
              <a:avLst/>
            </a:prstGeom>
            <a:noFill/>
            <a:ln w="9525" cap="flat" cmpd="sng" algn="ctr">
              <a:solidFill>
                <a:srgbClr val="747480"/>
              </a:solidFill>
              <a:prstDash val="solid"/>
              <a:round/>
              <a:headEnd type="none" w="med" len="med"/>
              <a:tailEnd type="none" w="med" len="med"/>
            </a:ln>
            <a:effectLst/>
          </p:spPr>
        </p:cxnSp>
        <p:grpSp>
          <p:nvGrpSpPr>
            <p:cNvPr id="10" name="Group 9">
              <a:extLst>
                <a:ext uri="{FF2B5EF4-FFF2-40B4-BE49-F238E27FC236}">
                  <a16:creationId xmlns:a16="http://schemas.microsoft.com/office/drawing/2014/main" id="{DA62C82E-E9C8-9966-DC53-1113A4DCE510}"/>
                </a:ext>
              </a:extLst>
            </p:cNvPr>
            <p:cNvGrpSpPr/>
            <p:nvPr/>
          </p:nvGrpSpPr>
          <p:grpSpPr>
            <a:xfrm>
              <a:off x="3642845" y="3454330"/>
              <a:ext cx="291426" cy="291426"/>
              <a:chOff x="3744687" y="2420095"/>
              <a:chExt cx="291578" cy="291578"/>
            </a:xfrm>
          </p:grpSpPr>
          <p:sp>
            <p:nvSpPr>
              <p:cNvPr id="12" name="Oval 11">
                <a:extLst>
                  <a:ext uri="{FF2B5EF4-FFF2-40B4-BE49-F238E27FC236}">
                    <a16:creationId xmlns:a16="http://schemas.microsoft.com/office/drawing/2014/main" id="{BD121029-B566-DD84-3D55-D6BB4C4437DC}"/>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13" name="Graphic 16">
                <a:extLst>
                  <a:ext uri="{FF2B5EF4-FFF2-40B4-BE49-F238E27FC236}">
                    <a16:creationId xmlns:a16="http://schemas.microsoft.com/office/drawing/2014/main" id="{B9CAA360-4A8D-58B5-03B0-1E33A38C3F87}"/>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sym typeface="FranklinGothic URW Comp Book"/>
                </a:endParaRPr>
              </a:p>
            </p:txBody>
          </p:sp>
        </p:grpSp>
      </p:grpSp>
      <p:sp>
        <p:nvSpPr>
          <p:cNvPr id="14" name="Rectangle 12">
            <a:extLst>
              <a:ext uri="{FF2B5EF4-FFF2-40B4-BE49-F238E27FC236}">
                <a16:creationId xmlns:a16="http://schemas.microsoft.com/office/drawing/2014/main" id="{FAC12F9E-A711-43B5-45DE-0BA6CD5E3511}"/>
              </a:ext>
            </a:extLst>
          </p:cNvPr>
          <p:cNvSpPr>
            <a:spLocks noChangeArrowheads="1"/>
          </p:cNvSpPr>
          <p:nvPr/>
        </p:nvSpPr>
        <p:spPr bwMode="auto">
          <a:xfrm>
            <a:off x="456086" y="3643210"/>
            <a:ext cx="3836933"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Consistently planned promotions and consecutive promotions can be seen across the 2013 year with slight sales dips from seasonality</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Clear trends appear pre and post promotion periods depicting clear customer buying patterns</a:t>
            </a:r>
          </a:p>
        </p:txBody>
      </p:sp>
      <p:sp>
        <p:nvSpPr>
          <p:cNvPr id="15" name="Rectangle 12">
            <a:extLst>
              <a:ext uri="{FF2B5EF4-FFF2-40B4-BE49-F238E27FC236}">
                <a16:creationId xmlns:a16="http://schemas.microsoft.com/office/drawing/2014/main" id="{BD425AAA-C898-BF74-A48C-5D0F0B5C0D43}"/>
              </a:ext>
            </a:extLst>
          </p:cNvPr>
          <p:cNvSpPr>
            <a:spLocks noChangeArrowheads="1"/>
          </p:cNvSpPr>
          <p:nvPr/>
        </p:nvSpPr>
        <p:spPr bwMode="auto">
          <a:xfrm>
            <a:off x="4843485" y="3643210"/>
            <a:ext cx="383681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An apparent pre promotion sales dip indicates customers predict the promotion will occur and choose to not buy until the promotion takes effect</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Similarly, a post promotion sales dip occurs from customers buying items in bulk to hold over until the next promotion occurs</a:t>
            </a:r>
          </a:p>
        </p:txBody>
      </p:sp>
      <p:grpSp>
        <p:nvGrpSpPr>
          <p:cNvPr id="16" name="Group 15">
            <a:extLst>
              <a:ext uri="{FF2B5EF4-FFF2-40B4-BE49-F238E27FC236}">
                <a16:creationId xmlns:a16="http://schemas.microsoft.com/office/drawing/2014/main" id="{684763B2-656D-18C4-272C-C89CE72ACB8C}"/>
              </a:ext>
            </a:extLst>
          </p:cNvPr>
          <p:cNvGrpSpPr/>
          <p:nvPr/>
        </p:nvGrpSpPr>
        <p:grpSpPr>
          <a:xfrm>
            <a:off x="4672732" y="921215"/>
            <a:ext cx="308610" cy="308610"/>
            <a:chOff x="7931851" y="2464731"/>
            <a:chExt cx="1002842" cy="1223210"/>
          </a:xfrm>
          <a:solidFill>
            <a:srgbClr val="E57200"/>
          </a:solidFill>
        </p:grpSpPr>
        <p:sp>
          <p:nvSpPr>
            <p:cNvPr id="17" name="Freeform 5">
              <a:extLst>
                <a:ext uri="{FF2B5EF4-FFF2-40B4-BE49-F238E27FC236}">
                  <a16:creationId xmlns:a16="http://schemas.microsoft.com/office/drawing/2014/main" id="{4DCFB64A-98B9-ECAC-0328-03B67C50E1AA}"/>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757070">
                    <a:lumMod val="60000"/>
                    <a:lumOff val="40000"/>
                  </a:srgbClr>
                </a:solidFill>
                <a:effectLst/>
                <a:uLnTx/>
                <a:uFillTx/>
                <a:sym typeface="FranklinGothic URW Comp Book"/>
              </a:endParaRPr>
            </a:p>
          </p:txBody>
        </p:sp>
        <p:sp>
          <p:nvSpPr>
            <p:cNvPr id="18" name="Freeform 6">
              <a:extLst>
                <a:ext uri="{FF2B5EF4-FFF2-40B4-BE49-F238E27FC236}">
                  <a16:creationId xmlns:a16="http://schemas.microsoft.com/office/drawing/2014/main" id="{0A874401-728C-1265-643B-FCEA389BBCFD}"/>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19" name="Freeform 7">
              <a:extLst>
                <a:ext uri="{FF2B5EF4-FFF2-40B4-BE49-F238E27FC236}">
                  <a16:creationId xmlns:a16="http://schemas.microsoft.com/office/drawing/2014/main" id="{6CE3D528-E39F-2E2A-9DB0-51B8239D6961}"/>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0" name="Freeform 8">
              <a:extLst>
                <a:ext uri="{FF2B5EF4-FFF2-40B4-BE49-F238E27FC236}">
                  <a16:creationId xmlns:a16="http://schemas.microsoft.com/office/drawing/2014/main" id="{C1F6B044-12C1-DEE7-7540-C7DBAD098998}"/>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1" name="Freeform 9">
              <a:extLst>
                <a:ext uri="{FF2B5EF4-FFF2-40B4-BE49-F238E27FC236}">
                  <a16:creationId xmlns:a16="http://schemas.microsoft.com/office/drawing/2014/main" id="{1C9EF1EA-E833-40DA-AA60-7D352639614A}"/>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2" name="Freeform 10">
              <a:extLst>
                <a:ext uri="{FF2B5EF4-FFF2-40B4-BE49-F238E27FC236}">
                  <a16:creationId xmlns:a16="http://schemas.microsoft.com/office/drawing/2014/main" id="{FED0C8CF-07DA-E58E-55DB-60D218BF9535}"/>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3" name="Freeform 11">
              <a:extLst>
                <a:ext uri="{FF2B5EF4-FFF2-40B4-BE49-F238E27FC236}">
                  <a16:creationId xmlns:a16="http://schemas.microsoft.com/office/drawing/2014/main" id="{7BFD20BF-97AA-D1BB-8BB6-D89B9FA02385}"/>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4" name="Freeform 12">
              <a:extLst>
                <a:ext uri="{FF2B5EF4-FFF2-40B4-BE49-F238E27FC236}">
                  <a16:creationId xmlns:a16="http://schemas.microsoft.com/office/drawing/2014/main" id="{852861E5-5A79-F271-993D-65200E345789}"/>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5" name="Freeform 13">
              <a:extLst>
                <a:ext uri="{FF2B5EF4-FFF2-40B4-BE49-F238E27FC236}">
                  <a16:creationId xmlns:a16="http://schemas.microsoft.com/office/drawing/2014/main" id="{E4A53079-AEFC-8359-C601-240D9F5A63D5}"/>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6" name="Freeform 14">
              <a:extLst>
                <a:ext uri="{FF2B5EF4-FFF2-40B4-BE49-F238E27FC236}">
                  <a16:creationId xmlns:a16="http://schemas.microsoft.com/office/drawing/2014/main" id="{E85E8904-2B51-7586-2566-98B19C99BBB2}"/>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7" name="Freeform 15">
              <a:extLst>
                <a:ext uri="{FF2B5EF4-FFF2-40B4-BE49-F238E27FC236}">
                  <a16:creationId xmlns:a16="http://schemas.microsoft.com/office/drawing/2014/main" id="{C7EE8920-F634-02CA-C03C-0C226D30FC75}"/>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8" name="Freeform 16">
              <a:extLst>
                <a:ext uri="{FF2B5EF4-FFF2-40B4-BE49-F238E27FC236}">
                  <a16:creationId xmlns:a16="http://schemas.microsoft.com/office/drawing/2014/main" id="{A78D72F8-F437-DC71-92C2-7756A555DC28}"/>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29" name="Freeform 17">
              <a:extLst>
                <a:ext uri="{FF2B5EF4-FFF2-40B4-BE49-F238E27FC236}">
                  <a16:creationId xmlns:a16="http://schemas.microsoft.com/office/drawing/2014/main" id="{0FA32EC2-DBAB-91AB-67B0-7A54D690EE18}"/>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sp>
          <p:nvSpPr>
            <p:cNvPr id="30" name="Freeform 18">
              <a:extLst>
                <a:ext uri="{FF2B5EF4-FFF2-40B4-BE49-F238E27FC236}">
                  <a16:creationId xmlns:a16="http://schemas.microsoft.com/office/drawing/2014/main" id="{3CC328EC-90F3-2DA1-A704-1B34A861934B}"/>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solidFill>
                <a:srgbClr val="E57200"/>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sym typeface="FranklinGothic URW Comp Book"/>
              </a:endParaRPr>
            </a:p>
          </p:txBody>
        </p:sp>
      </p:grpSp>
      <p:grpSp>
        <p:nvGrpSpPr>
          <p:cNvPr id="31" name="Group 30">
            <a:extLst>
              <a:ext uri="{FF2B5EF4-FFF2-40B4-BE49-F238E27FC236}">
                <a16:creationId xmlns:a16="http://schemas.microsoft.com/office/drawing/2014/main" id="{909C2C63-DAF5-E8C2-525B-4AEBF993BEC0}"/>
              </a:ext>
            </a:extLst>
          </p:cNvPr>
          <p:cNvGrpSpPr/>
          <p:nvPr/>
        </p:nvGrpSpPr>
        <p:grpSpPr>
          <a:xfrm>
            <a:off x="436874" y="864542"/>
            <a:ext cx="333906" cy="383591"/>
            <a:chOff x="5995988" y="2712903"/>
            <a:chExt cx="2457450" cy="2587625"/>
          </a:xfrm>
        </p:grpSpPr>
        <p:sp>
          <p:nvSpPr>
            <p:cNvPr id="32" name="Freeform 55">
              <a:extLst>
                <a:ext uri="{FF2B5EF4-FFF2-40B4-BE49-F238E27FC236}">
                  <a16:creationId xmlns:a16="http://schemas.microsoft.com/office/drawing/2014/main" id="{7DB0CC23-40F0-53D9-D98E-86D3B6B9B03B}"/>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rgbClr val="1E3A74"/>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33" name="Freeform 56">
              <a:extLst>
                <a:ext uri="{FF2B5EF4-FFF2-40B4-BE49-F238E27FC236}">
                  <a16:creationId xmlns:a16="http://schemas.microsoft.com/office/drawing/2014/main" id="{D76FA122-D9C6-DADE-BC7C-30D64D447252}"/>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34" name="Freeform 57">
              <a:extLst>
                <a:ext uri="{FF2B5EF4-FFF2-40B4-BE49-F238E27FC236}">
                  <a16:creationId xmlns:a16="http://schemas.microsoft.com/office/drawing/2014/main" id="{05F4BF8B-78C0-C8D8-C0C0-B80897BD278D}"/>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rgbClr val="E57200"/>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grpSp>
      <p:cxnSp>
        <p:nvCxnSpPr>
          <p:cNvPr id="35" name="Straight Connector 34">
            <a:extLst>
              <a:ext uri="{FF2B5EF4-FFF2-40B4-BE49-F238E27FC236}">
                <a16:creationId xmlns:a16="http://schemas.microsoft.com/office/drawing/2014/main" id="{9DAC451A-20F3-9EE8-0A87-0558EC664A0B}"/>
              </a:ext>
            </a:extLst>
          </p:cNvPr>
          <p:cNvCxnSpPr>
            <a:cxnSpLocks/>
            <a:stCxn id="37" idx="2"/>
            <a:endCxn id="36" idx="6"/>
          </p:cNvCxnSpPr>
          <p:nvPr/>
        </p:nvCxnSpPr>
        <p:spPr>
          <a:xfrm flipH="1">
            <a:off x="5347405" y="1757281"/>
            <a:ext cx="1240324" cy="1482491"/>
          </a:xfrm>
          <a:prstGeom prst="line">
            <a:avLst/>
          </a:prstGeom>
          <a:noFill/>
          <a:ln w="25400" cap="flat" cmpd="sng" algn="ctr">
            <a:solidFill>
              <a:srgbClr val="232D4B"/>
            </a:solidFill>
            <a:prstDash val="dash"/>
          </a:ln>
          <a:effectLst/>
        </p:spPr>
      </p:cxnSp>
      <p:sp>
        <p:nvSpPr>
          <p:cNvPr id="36" name="Oval 35">
            <a:extLst>
              <a:ext uri="{FF2B5EF4-FFF2-40B4-BE49-F238E27FC236}">
                <a16:creationId xmlns:a16="http://schemas.microsoft.com/office/drawing/2014/main" id="{4C6C9D45-8FEF-C787-8AA6-E047AFABE60B}"/>
              </a:ext>
            </a:extLst>
          </p:cNvPr>
          <p:cNvSpPr/>
          <p:nvPr/>
        </p:nvSpPr>
        <p:spPr>
          <a:xfrm>
            <a:off x="5167382"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37" name="Rectangle 36">
            <a:extLst>
              <a:ext uri="{FF2B5EF4-FFF2-40B4-BE49-F238E27FC236}">
                <a16:creationId xmlns:a16="http://schemas.microsoft.com/office/drawing/2014/main" id="{313E1AB1-D808-4301-BE08-328593D6C5DC}"/>
              </a:ext>
            </a:extLst>
          </p:cNvPr>
          <p:cNvSpPr/>
          <p:nvPr/>
        </p:nvSpPr>
        <p:spPr>
          <a:xfrm>
            <a:off x="6055519" y="1626476"/>
            <a:ext cx="1064419" cy="130805"/>
          </a:xfrm>
          <a:prstGeom prst="rect">
            <a:avLst/>
          </a:prstGeom>
          <a:noFill/>
          <a:ln w="25400" cap="flat" cmpd="sng" algn="ctr">
            <a:solidFill>
              <a:srgbClr val="232D4B"/>
            </a:solidFill>
            <a:prstDash val="dash"/>
          </a:ln>
          <a:effectLst/>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Pre-promotion sales dip</a:t>
            </a:r>
          </a:p>
        </p:txBody>
      </p:sp>
      <p:sp>
        <p:nvSpPr>
          <p:cNvPr id="38" name="Oval 37">
            <a:extLst>
              <a:ext uri="{FF2B5EF4-FFF2-40B4-BE49-F238E27FC236}">
                <a16:creationId xmlns:a16="http://schemas.microsoft.com/office/drawing/2014/main" id="{858812F8-F088-1BE8-674C-4C8A56443085}"/>
              </a:ext>
            </a:extLst>
          </p:cNvPr>
          <p:cNvSpPr/>
          <p:nvPr/>
        </p:nvSpPr>
        <p:spPr>
          <a:xfrm>
            <a:off x="5669791"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39" name="Oval 38">
            <a:extLst>
              <a:ext uri="{FF2B5EF4-FFF2-40B4-BE49-F238E27FC236}">
                <a16:creationId xmlns:a16="http://schemas.microsoft.com/office/drawing/2014/main" id="{728D8589-BCA9-7027-0B42-229FB54FA7A4}"/>
              </a:ext>
            </a:extLst>
          </p:cNvPr>
          <p:cNvSpPr/>
          <p:nvPr/>
        </p:nvSpPr>
        <p:spPr>
          <a:xfrm>
            <a:off x="6230122"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40" name="Oval 39">
            <a:extLst>
              <a:ext uri="{FF2B5EF4-FFF2-40B4-BE49-F238E27FC236}">
                <a16:creationId xmlns:a16="http://schemas.microsoft.com/office/drawing/2014/main" id="{48312358-94C2-A180-D0B6-D274D2063AE7}"/>
              </a:ext>
            </a:extLst>
          </p:cNvPr>
          <p:cNvSpPr/>
          <p:nvPr/>
        </p:nvSpPr>
        <p:spPr>
          <a:xfrm>
            <a:off x="6761893"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41" name="Oval 40">
            <a:extLst>
              <a:ext uri="{FF2B5EF4-FFF2-40B4-BE49-F238E27FC236}">
                <a16:creationId xmlns:a16="http://schemas.microsoft.com/office/drawing/2014/main" id="{C50F87E5-EEE0-271B-EFAE-9EBCC8A01576}"/>
              </a:ext>
            </a:extLst>
          </p:cNvPr>
          <p:cNvSpPr/>
          <p:nvPr/>
        </p:nvSpPr>
        <p:spPr>
          <a:xfrm>
            <a:off x="7311962"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42" name="Oval 41">
            <a:extLst>
              <a:ext uri="{FF2B5EF4-FFF2-40B4-BE49-F238E27FC236}">
                <a16:creationId xmlns:a16="http://schemas.microsoft.com/office/drawing/2014/main" id="{B81F7514-C917-571C-5CB7-177357F04868}"/>
              </a:ext>
            </a:extLst>
          </p:cNvPr>
          <p:cNvSpPr/>
          <p:nvPr/>
        </p:nvSpPr>
        <p:spPr>
          <a:xfrm>
            <a:off x="7862030"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sp>
        <p:nvSpPr>
          <p:cNvPr id="43" name="Oval 42">
            <a:extLst>
              <a:ext uri="{FF2B5EF4-FFF2-40B4-BE49-F238E27FC236}">
                <a16:creationId xmlns:a16="http://schemas.microsoft.com/office/drawing/2014/main" id="{7EF0690F-E7E7-522A-C712-007A70AB01FE}"/>
              </a:ext>
            </a:extLst>
          </p:cNvPr>
          <p:cNvSpPr/>
          <p:nvPr/>
        </p:nvSpPr>
        <p:spPr>
          <a:xfrm>
            <a:off x="8143638" y="3131506"/>
            <a:ext cx="180023" cy="216532"/>
          </a:xfrm>
          <a:prstGeom prst="ellipse">
            <a:avLst/>
          </a:prstGeom>
          <a:noFill/>
          <a:ln w="25400" cap="flat" cmpd="sng" algn="ctr">
            <a:solidFill>
              <a:srgbClr val="232D4B"/>
            </a:solidFill>
            <a:prstDash val="dash"/>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sym typeface="FranklinGothic URW Comp Book"/>
            </a:endParaRPr>
          </a:p>
        </p:txBody>
      </p:sp>
      <p:cxnSp>
        <p:nvCxnSpPr>
          <p:cNvPr id="44" name="Straight Connector 43">
            <a:extLst>
              <a:ext uri="{FF2B5EF4-FFF2-40B4-BE49-F238E27FC236}">
                <a16:creationId xmlns:a16="http://schemas.microsoft.com/office/drawing/2014/main" id="{B524291C-594B-5CE8-6398-9EE73BF79098}"/>
              </a:ext>
            </a:extLst>
          </p:cNvPr>
          <p:cNvCxnSpPr>
            <a:cxnSpLocks/>
            <a:endCxn id="38" idx="0"/>
          </p:cNvCxnSpPr>
          <p:nvPr/>
        </p:nvCxnSpPr>
        <p:spPr>
          <a:xfrm flipH="1">
            <a:off x="5759802" y="1772296"/>
            <a:ext cx="827926" cy="1359210"/>
          </a:xfrm>
          <a:prstGeom prst="line">
            <a:avLst/>
          </a:prstGeom>
          <a:noFill/>
          <a:ln w="25400" cap="flat" cmpd="sng" algn="ctr">
            <a:solidFill>
              <a:srgbClr val="232D4B"/>
            </a:solidFill>
            <a:prstDash val="dash"/>
          </a:ln>
          <a:effectLst/>
        </p:spPr>
      </p:cxnSp>
      <p:cxnSp>
        <p:nvCxnSpPr>
          <p:cNvPr id="45" name="Straight Connector 44">
            <a:extLst>
              <a:ext uri="{FF2B5EF4-FFF2-40B4-BE49-F238E27FC236}">
                <a16:creationId xmlns:a16="http://schemas.microsoft.com/office/drawing/2014/main" id="{4EBB2DC0-A838-D6A4-DEAC-EEBF11B508F2}"/>
              </a:ext>
            </a:extLst>
          </p:cNvPr>
          <p:cNvCxnSpPr>
            <a:cxnSpLocks/>
            <a:stCxn id="37" idx="2"/>
            <a:endCxn id="39" idx="0"/>
          </p:cNvCxnSpPr>
          <p:nvPr/>
        </p:nvCxnSpPr>
        <p:spPr>
          <a:xfrm flipH="1">
            <a:off x="6320134" y="1757281"/>
            <a:ext cx="267595" cy="1374225"/>
          </a:xfrm>
          <a:prstGeom prst="line">
            <a:avLst/>
          </a:prstGeom>
          <a:noFill/>
          <a:ln w="25400" cap="flat" cmpd="sng" algn="ctr">
            <a:solidFill>
              <a:srgbClr val="232D4B"/>
            </a:solidFill>
            <a:prstDash val="dash"/>
          </a:ln>
          <a:effectLst/>
        </p:spPr>
      </p:cxnSp>
      <p:cxnSp>
        <p:nvCxnSpPr>
          <p:cNvPr id="46" name="Straight Connector 45">
            <a:extLst>
              <a:ext uri="{FF2B5EF4-FFF2-40B4-BE49-F238E27FC236}">
                <a16:creationId xmlns:a16="http://schemas.microsoft.com/office/drawing/2014/main" id="{554410DE-DFFA-B5F0-9AB7-C4C0B1C50CBF}"/>
              </a:ext>
            </a:extLst>
          </p:cNvPr>
          <p:cNvCxnSpPr>
            <a:cxnSpLocks/>
            <a:stCxn id="37" idx="2"/>
            <a:endCxn id="40" idx="0"/>
          </p:cNvCxnSpPr>
          <p:nvPr/>
        </p:nvCxnSpPr>
        <p:spPr>
          <a:xfrm>
            <a:off x="6587729" y="1757281"/>
            <a:ext cx="264176" cy="1374225"/>
          </a:xfrm>
          <a:prstGeom prst="line">
            <a:avLst/>
          </a:prstGeom>
          <a:noFill/>
          <a:ln w="25400" cap="flat" cmpd="sng" algn="ctr">
            <a:solidFill>
              <a:srgbClr val="232D4B"/>
            </a:solidFill>
            <a:prstDash val="dash"/>
          </a:ln>
          <a:effectLst/>
        </p:spPr>
      </p:cxnSp>
      <p:cxnSp>
        <p:nvCxnSpPr>
          <p:cNvPr id="47" name="Straight Connector 46">
            <a:extLst>
              <a:ext uri="{FF2B5EF4-FFF2-40B4-BE49-F238E27FC236}">
                <a16:creationId xmlns:a16="http://schemas.microsoft.com/office/drawing/2014/main" id="{8C6C0ACC-6C5E-16D4-B65D-8C2C6B27051A}"/>
              </a:ext>
            </a:extLst>
          </p:cNvPr>
          <p:cNvCxnSpPr>
            <a:cxnSpLocks/>
            <a:endCxn id="41" idx="0"/>
          </p:cNvCxnSpPr>
          <p:nvPr/>
        </p:nvCxnSpPr>
        <p:spPr>
          <a:xfrm>
            <a:off x="6587728" y="1757281"/>
            <a:ext cx="814245" cy="1374225"/>
          </a:xfrm>
          <a:prstGeom prst="line">
            <a:avLst/>
          </a:prstGeom>
          <a:noFill/>
          <a:ln w="25400" cap="flat" cmpd="sng" algn="ctr">
            <a:solidFill>
              <a:srgbClr val="232D4B"/>
            </a:solidFill>
            <a:prstDash val="dash"/>
          </a:ln>
          <a:effectLst/>
        </p:spPr>
      </p:cxnSp>
      <p:cxnSp>
        <p:nvCxnSpPr>
          <p:cNvPr id="48" name="Straight Connector 47">
            <a:extLst>
              <a:ext uri="{FF2B5EF4-FFF2-40B4-BE49-F238E27FC236}">
                <a16:creationId xmlns:a16="http://schemas.microsoft.com/office/drawing/2014/main" id="{2492E383-93AA-908C-5D54-806316E81817}"/>
              </a:ext>
            </a:extLst>
          </p:cNvPr>
          <p:cNvCxnSpPr>
            <a:cxnSpLocks/>
          </p:cNvCxnSpPr>
          <p:nvPr/>
        </p:nvCxnSpPr>
        <p:spPr>
          <a:xfrm>
            <a:off x="6587728" y="1757280"/>
            <a:ext cx="1364314" cy="1360967"/>
          </a:xfrm>
          <a:prstGeom prst="line">
            <a:avLst/>
          </a:prstGeom>
          <a:noFill/>
          <a:ln w="25400" cap="flat" cmpd="sng" algn="ctr">
            <a:solidFill>
              <a:srgbClr val="232D4B"/>
            </a:solidFill>
            <a:prstDash val="dash"/>
          </a:ln>
          <a:effectLst/>
        </p:spPr>
      </p:cxnSp>
      <p:cxnSp>
        <p:nvCxnSpPr>
          <p:cNvPr id="49" name="Straight Connector 48">
            <a:extLst>
              <a:ext uri="{FF2B5EF4-FFF2-40B4-BE49-F238E27FC236}">
                <a16:creationId xmlns:a16="http://schemas.microsoft.com/office/drawing/2014/main" id="{E8A078EA-5C36-E493-7443-3556A16F306E}"/>
              </a:ext>
            </a:extLst>
          </p:cNvPr>
          <p:cNvCxnSpPr>
            <a:cxnSpLocks/>
            <a:endCxn id="43" idx="0"/>
          </p:cNvCxnSpPr>
          <p:nvPr/>
        </p:nvCxnSpPr>
        <p:spPr>
          <a:xfrm>
            <a:off x="6587728" y="1772296"/>
            <a:ext cx="1645921" cy="1359210"/>
          </a:xfrm>
          <a:prstGeom prst="line">
            <a:avLst/>
          </a:prstGeom>
          <a:noFill/>
          <a:ln w="25400" cap="flat" cmpd="sng" algn="ctr">
            <a:solidFill>
              <a:srgbClr val="232D4B"/>
            </a:solidFill>
            <a:prstDash val="dash"/>
          </a:ln>
          <a:effectLst/>
        </p:spPr>
      </p:cxnSp>
      <p:sp>
        <p:nvSpPr>
          <p:cNvPr id="50" name="Rectangle 49">
            <a:extLst>
              <a:ext uri="{FF2B5EF4-FFF2-40B4-BE49-F238E27FC236}">
                <a16:creationId xmlns:a16="http://schemas.microsoft.com/office/drawing/2014/main" id="{EC627A62-A8A4-DFA1-39BD-70F194BC5BC5}"/>
              </a:ext>
            </a:extLst>
          </p:cNvPr>
          <p:cNvSpPr/>
          <p:nvPr/>
        </p:nvSpPr>
        <p:spPr>
          <a:xfrm>
            <a:off x="5815058" y="3502728"/>
            <a:ext cx="2057399" cy="130805"/>
          </a:xfrm>
          <a:prstGeom prst="rect">
            <a:avLst/>
          </a:prstGeom>
          <a:noFill/>
          <a:ln w="28575" cap="flat">
            <a:solidFill>
              <a:srgbClr val="E57200"/>
            </a:solidFill>
            <a:prstDash val="dash"/>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E57200"/>
                </a:solidFill>
                <a:effectLst/>
                <a:uLnTx/>
                <a:uFillTx/>
                <a:latin typeface="Helvetica Neue Medium"/>
                <a:ea typeface="Helvetica Neue Medium"/>
                <a:cs typeface="Helvetica Neue Medium"/>
                <a:sym typeface="Helvetica Neue Medium"/>
              </a:rPr>
              <a:t>Post promotion sales dip</a:t>
            </a:r>
          </a:p>
        </p:txBody>
      </p:sp>
      <p:cxnSp>
        <p:nvCxnSpPr>
          <p:cNvPr id="51" name="Connector: Elbow 50">
            <a:extLst>
              <a:ext uri="{FF2B5EF4-FFF2-40B4-BE49-F238E27FC236}">
                <a16:creationId xmlns:a16="http://schemas.microsoft.com/office/drawing/2014/main" id="{50DCE9B3-C91B-FE66-0A9C-808D931C1A02}"/>
              </a:ext>
            </a:extLst>
          </p:cNvPr>
          <p:cNvCxnSpPr>
            <a:stCxn id="50" idx="3"/>
          </p:cNvCxnSpPr>
          <p:nvPr/>
        </p:nvCxnSpPr>
        <p:spPr>
          <a:xfrm flipV="1">
            <a:off x="7872457" y="3348038"/>
            <a:ext cx="631463" cy="220093"/>
          </a:xfrm>
          <a:prstGeom prst="bentConnector3">
            <a:avLst>
              <a:gd name="adj1" fmla="val 50000"/>
            </a:avLst>
          </a:prstGeom>
          <a:noFill/>
          <a:ln w="28575" cap="flat">
            <a:solidFill>
              <a:srgbClr val="E57200"/>
            </a:solidFill>
            <a:prstDash val="dash"/>
            <a:miter lim="400000"/>
            <a:tailEnd type="triangle"/>
          </a:ln>
          <a:effectLst/>
          <a:sp3d/>
        </p:spPr>
      </p:cxnSp>
      <p:cxnSp>
        <p:nvCxnSpPr>
          <p:cNvPr id="52" name="Connector: Elbow 51">
            <a:extLst>
              <a:ext uri="{FF2B5EF4-FFF2-40B4-BE49-F238E27FC236}">
                <a16:creationId xmlns:a16="http://schemas.microsoft.com/office/drawing/2014/main" id="{081BC639-7FC2-86C2-0010-8C59E0D75984}"/>
              </a:ext>
            </a:extLst>
          </p:cNvPr>
          <p:cNvCxnSpPr>
            <a:stCxn id="50" idx="1"/>
          </p:cNvCxnSpPr>
          <p:nvPr/>
        </p:nvCxnSpPr>
        <p:spPr>
          <a:xfrm rot="10800000">
            <a:off x="5535930" y="3348039"/>
            <a:ext cx="279128" cy="220092"/>
          </a:xfrm>
          <a:prstGeom prst="bentConnector3">
            <a:avLst>
              <a:gd name="adj1" fmla="val 50000"/>
            </a:avLst>
          </a:prstGeom>
          <a:noFill/>
          <a:ln w="28575" cap="flat">
            <a:solidFill>
              <a:srgbClr val="E57200"/>
            </a:solidFill>
            <a:prstDash val="dash"/>
            <a:miter lim="400000"/>
            <a:tailEnd type="triangle"/>
          </a:ln>
          <a:effectLst/>
          <a:sp3d/>
        </p:spPr>
      </p:cxnSp>
      <p:cxnSp>
        <p:nvCxnSpPr>
          <p:cNvPr id="53" name="Straight Arrow Connector 52">
            <a:extLst>
              <a:ext uri="{FF2B5EF4-FFF2-40B4-BE49-F238E27FC236}">
                <a16:creationId xmlns:a16="http://schemas.microsoft.com/office/drawing/2014/main" id="{C5A399C3-554A-C167-1187-251C2DC11119}"/>
              </a:ext>
            </a:extLst>
          </p:cNvPr>
          <p:cNvCxnSpPr/>
          <p:nvPr/>
        </p:nvCxnSpPr>
        <p:spPr>
          <a:xfrm flipV="1">
            <a:off x="6055519" y="3310890"/>
            <a:ext cx="0" cy="189257"/>
          </a:xfrm>
          <a:prstGeom prst="straightConnector1">
            <a:avLst/>
          </a:prstGeom>
          <a:noFill/>
          <a:ln w="28575" cap="flat">
            <a:solidFill>
              <a:srgbClr val="E57200"/>
            </a:solidFill>
            <a:prstDash val="dash"/>
            <a:miter lim="400000"/>
            <a:tailEnd type="triangle"/>
          </a:ln>
          <a:effectLst/>
          <a:sp3d/>
        </p:spPr>
      </p:cxnSp>
      <p:cxnSp>
        <p:nvCxnSpPr>
          <p:cNvPr id="54" name="Straight Arrow Connector 53">
            <a:extLst>
              <a:ext uri="{FF2B5EF4-FFF2-40B4-BE49-F238E27FC236}">
                <a16:creationId xmlns:a16="http://schemas.microsoft.com/office/drawing/2014/main" id="{732E83AB-F5A9-A219-1CB4-D4F54CCC04CC}"/>
              </a:ext>
            </a:extLst>
          </p:cNvPr>
          <p:cNvCxnSpPr/>
          <p:nvPr/>
        </p:nvCxnSpPr>
        <p:spPr>
          <a:xfrm flipV="1">
            <a:off x="6599158" y="3310890"/>
            <a:ext cx="0" cy="189257"/>
          </a:xfrm>
          <a:prstGeom prst="straightConnector1">
            <a:avLst/>
          </a:prstGeom>
          <a:noFill/>
          <a:ln w="28575" cap="flat">
            <a:solidFill>
              <a:srgbClr val="E57200"/>
            </a:solidFill>
            <a:prstDash val="dash"/>
            <a:miter lim="400000"/>
            <a:tailEnd type="triangle"/>
          </a:ln>
          <a:effectLst/>
          <a:sp3d/>
        </p:spPr>
      </p:cxnSp>
      <p:cxnSp>
        <p:nvCxnSpPr>
          <p:cNvPr id="55" name="Straight Arrow Connector 54">
            <a:extLst>
              <a:ext uri="{FF2B5EF4-FFF2-40B4-BE49-F238E27FC236}">
                <a16:creationId xmlns:a16="http://schemas.microsoft.com/office/drawing/2014/main" id="{F616F87A-3C34-C114-1B33-93FE12DF8629}"/>
              </a:ext>
            </a:extLst>
          </p:cNvPr>
          <p:cNvCxnSpPr/>
          <p:nvPr/>
        </p:nvCxnSpPr>
        <p:spPr>
          <a:xfrm flipV="1">
            <a:off x="7146608" y="3310890"/>
            <a:ext cx="0" cy="189257"/>
          </a:xfrm>
          <a:prstGeom prst="straightConnector1">
            <a:avLst/>
          </a:prstGeom>
          <a:noFill/>
          <a:ln w="28575" cap="flat">
            <a:solidFill>
              <a:srgbClr val="E57200"/>
            </a:solidFill>
            <a:prstDash val="dash"/>
            <a:miter lim="400000"/>
            <a:tailEnd type="triangle"/>
          </a:ln>
          <a:effectLst/>
          <a:sp3d/>
        </p:spPr>
      </p:cxnSp>
      <p:cxnSp>
        <p:nvCxnSpPr>
          <p:cNvPr id="56" name="Straight Arrow Connector 55">
            <a:extLst>
              <a:ext uri="{FF2B5EF4-FFF2-40B4-BE49-F238E27FC236}">
                <a16:creationId xmlns:a16="http://schemas.microsoft.com/office/drawing/2014/main" id="{7B5780CE-6D55-94E7-D268-D85C577F3E96}"/>
              </a:ext>
            </a:extLst>
          </p:cNvPr>
          <p:cNvCxnSpPr/>
          <p:nvPr/>
        </p:nvCxnSpPr>
        <p:spPr>
          <a:xfrm flipV="1">
            <a:off x="7692628" y="3310890"/>
            <a:ext cx="0" cy="189257"/>
          </a:xfrm>
          <a:prstGeom prst="straightConnector1">
            <a:avLst/>
          </a:prstGeom>
          <a:noFill/>
          <a:ln w="28575" cap="flat">
            <a:solidFill>
              <a:srgbClr val="E57200"/>
            </a:solidFill>
            <a:prstDash val="dash"/>
            <a:miter lim="400000"/>
            <a:tailEnd type="triangle"/>
          </a:ln>
          <a:effectLst/>
          <a:sp3d/>
        </p:spPr>
      </p:cxnSp>
    </p:spTree>
    <p:extLst>
      <p:ext uri="{BB962C8B-B14F-4D97-AF65-F5344CB8AC3E}">
        <p14:creationId xmlns:p14="http://schemas.microsoft.com/office/powerpoint/2010/main" val="61794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1">
            <a:extLst>
              <a:ext uri="{FF2B5EF4-FFF2-40B4-BE49-F238E27FC236}">
                <a16:creationId xmlns:a16="http://schemas.microsoft.com/office/drawing/2014/main" id="{4222A591-6046-F1E7-8716-9E2046C15437}"/>
              </a:ext>
            </a:extLst>
          </p:cNvPr>
          <p:cNvSpPr txBox="1">
            <a:spLocks/>
          </p:cNvSpPr>
          <p:nvPr/>
        </p:nvSpPr>
        <p:spPr>
          <a:xfrm>
            <a:off x="456086" y="157286"/>
            <a:ext cx="8230713" cy="4880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UVA School of Data Science year-long capstone project focused on real-world application of methods learned throughout the 2-year dual degree program</a:t>
            </a:r>
          </a:p>
        </p:txBody>
      </p:sp>
      <p:sp>
        <p:nvSpPr>
          <p:cNvPr id="5" name="Content Placeholder 2">
            <a:extLst>
              <a:ext uri="{FF2B5EF4-FFF2-40B4-BE49-F238E27FC236}">
                <a16:creationId xmlns:a16="http://schemas.microsoft.com/office/drawing/2014/main" id="{17283755-21F9-4A33-50C7-72489D198F5A}"/>
              </a:ext>
            </a:extLst>
          </p:cNvPr>
          <p:cNvSpPr txBox="1">
            <a:spLocks/>
          </p:cNvSpPr>
          <p:nvPr/>
        </p:nvSpPr>
        <p:spPr>
          <a:xfrm>
            <a:off x="456086" y="823706"/>
            <a:ext cx="8230713" cy="349356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pPr>
            <a:r>
              <a:rPr lang="en-US" dirty="0">
                <a:solidFill>
                  <a:srgbClr val="333333"/>
                </a:solidFill>
                <a:latin typeface="Lato Extended"/>
              </a:rPr>
              <a:t>The semester will be structured around the following goals:</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Re-establish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communication plan</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with your client if you have been out of communication.</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Establish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a meeting schedule</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for your team based on the semester's course schedule, etc.</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Summarize what you learned last semester by creating a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brief project report</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including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a scope statement</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a list of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requirements</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and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budget</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if necessary.</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Complete the process of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establishing your data and preparing it</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for the modeling and/or deep exploration phase. This will include various forms of data reduction, feature engineering, and data shaping to meet the computational requirements of your models and tools.</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Develop and test one or more models, or other data products</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that meet your project requirements and expectations; revise these expectations if necessary.</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Produce a six-page publishable paper</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along with an oral presentation, on your work summarizing your team's research and findings. This will be preceded by an </a:t>
            </a: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abstract</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due after spring break.</a:t>
            </a:r>
          </a:p>
          <a:p>
            <a:pPr marL="212598" marR="0" lvl="0" indent="-212598" algn="l" defTabSz="309563" rtl="0" eaLnBrk="1" fontAlgn="auto"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Package and share any data products and research artifacts</a:t>
            </a:r>
            <a:r>
              <a:rPr kumimoji="0" lang="en-US" sz="1350" b="0" i="0" u="none" strike="noStrike" kern="0" cap="none" spc="0" normalizeH="0" baseline="0" noProof="0" dirty="0">
                <a:ln>
                  <a:noFill/>
                </a:ln>
                <a:solidFill>
                  <a:srgbClr val="333333"/>
                </a:solidFill>
                <a:effectLst/>
                <a:uLnTx/>
                <a:uFillTx/>
                <a:latin typeface="Lato Extended"/>
                <a:cs typeface="Arial" panose="020B0604020202020204" pitchFamily="34" charset="0"/>
                <a:sym typeface="Helvetica Neue"/>
              </a:rPr>
              <a:t> for clients and other stakeholders.</a:t>
            </a:r>
          </a:p>
        </p:txBody>
      </p:sp>
      <p:sp>
        <p:nvSpPr>
          <p:cNvPr id="6" name="Text Placeholder 3">
            <a:extLst>
              <a:ext uri="{FF2B5EF4-FFF2-40B4-BE49-F238E27FC236}">
                <a16:creationId xmlns:a16="http://schemas.microsoft.com/office/drawing/2014/main" id="{6461DF09-D2E5-0262-3D5B-49BBF9470161}"/>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UVA School of Data Science</a:t>
            </a:r>
          </a:p>
        </p:txBody>
      </p:sp>
    </p:spTree>
    <p:extLst>
      <p:ext uri="{BB962C8B-B14F-4D97-AF65-F5344CB8AC3E}">
        <p14:creationId xmlns:p14="http://schemas.microsoft.com/office/powerpoint/2010/main" val="324522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pic>
        <p:nvPicPr>
          <p:cNvPr id="3" name="Picture 2">
            <a:extLst>
              <a:ext uri="{FF2B5EF4-FFF2-40B4-BE49-F238E27FC236}">
                <a16:creationId xmlns:a16="http://schemas.microsoft.com/office/drawing/2014/main" id="{C64A44AB-35BF-2A23-598B-319EAD08D696}"/>
              </a:ext>
            </a:extLst>
          </p:cNvPr>
          <p:cNvPicPr>
            <a:picLocks noChangeAspect="1"/>
          </p:cNvPicPr>
          <p:nvPr/>
        </p:nvPicPr>
        <p:blipFill>
          <a:blip r:embed="rId8"/>
          <a:stretch>
            <a:fillRect/>
          </a:stretch>
        </p:blipFill>
        <p:spPr>
          <a:xfrm>
            <a:off x="456086" y="1075950"/>
            <a:ext cx="8302440" cy="2657475"/>
          </a:xfrm>
          <a:prstGeom prst="rect">
            <a:avLst/>
          </a:prstGeom>
        </p:spPr>
      </p:pic>
      <p:sp>
        <p:nvSpPr>
          <p:cNvPr id="5" name="Text Placeholder 1">
            <a:extLst>
              <a:ext uri="{FF2B5EF4-FFF2-40B4-BE49-F238E27FC236}">
                <a16:creationId xmlns:a16="http://schemas.microsoft.com/office/drawing/2014/main" id="{E62941B2-36FC-E8D0-B3F0-095B55EB1F6D}"/>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As more competitors enter the market in recent years and locate geographically close to retail stores, understanding competitor dynamics will be crucial to predict sales</a:t>
            </a:r>
          </a:p>
        </p:txBody>
      </p:sp>
      <p:sp>
        <p:nvSpPr>
          <p:cNvPr id="6" name="Arrow: Left-Right 5">
            <a:extLst>
              <a:ext uri="{FF2B5EF4-FFF2-40B4-BE49-F238E27FC236}">
                <a16:creationId xmlns:a16="http://schemas.microsoft.com/office/drawing/2014/main" id="{7EE0723E-70DC-3B90-0E1E-3340D93B0508}"/>
              </a:ext>
            </a:extLst>
          </p:cNvPr>
          <p:cNvSpPr/>
          <p:nvPr/>
        </p:nvSpPr>
        <p:spPr>
          <a:xfrm>
            <a:off x="3282571" y="750434"/>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Competitors not entering the market in seasonal approach during years</a:t>
            </a:r>
          </a:p>
        </p:txBody>
      </p:sp>
      <p:sp>
        <p:nvSpPr>
          <p:cNvPr id="7" name="Arrow: Left-Right 6">
            <a:extLst>
              <a:ext uri="{FF2B5EF4-FFF2-40B4-BE49-F238E27FC236}">
                <a16:creationId xmlns:a16="http://schemas.microsoft.com/office/drawing/2014/main" id="{3975B96E-CE6A-8543-4128-7FDA79D57350}"/>
              </a:ext>
            </a:extLst>
          </p:cNvPr>
          <p:cNvSpPr/>
          <p:nvPr/>
        </p:nvSpPr>
        <p:spPr>
          <a:xfrm>
            <a:off x="452125" y="750434"/>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Increasing competitive landscape in 15-year period</a:t>
            </a:r>
          </a:p>
        </p:txBody>
      </p:sp>
      <p:sp>
        <p:nvSpPr>
          <p:cNvPr id="8" name="Arrow: Left-Right 7">
            <a:extLst>
              <a:ext uri="{FF2B5EF4-FFF2-40B4-BE49-F238E27FC236}">
                <a16:creationId xmlns:a16="http://schemas.microsoft.com/office/drawing/2014/main" id="{1CF64EBD-F50E-AF4C-1F49-80CFC0C28E4A}"/>
              </a:ext>
            </a:extLst>
          </p:cNvPr>
          <p:cNvSpPr/>
          <p:nvPr/>
        </p:nvSpPr>
        <p:spPr>
          <a:xfrm>
            <a:off x="6102962" y="750434"/>
            <a:ext cx="2580053" cy="290513"/>
          </a:xfrm>
          <a:prstGeom prst="leftRightArrow">
            <a:avLst>
              <a:gd name="adj1" fmla="val 100000"/>
              <a:gd name="adj2" fmla="val 0"/>
            </a:avLst>
          </a:prstGeom>
          <a:noFill/>
          <a:ln w="12700" cap="flat" cmpd="sng" algn="ctr">
            <a:noFill/>
            <a:prstDash val="solid"/>
          </a:ln>
          <a:effectLst/>
        </p:spPr>
        <p:txBody>
          <a:bodyPr lIns="378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Geographically close competitors create larger competitive environment</a:t>
            </a:r>
          </a:p>
        </p:txBody>
      </p:sp>
      <p:cxnSp>
        <p:nvCxnSpPr>
          <p:cNvPr id="9" name="Straight Connector 8">
            <a:extLst>
              <a:ext uri="{FF2B5EF4-FFF2-40B4-BE49-F238E27FC236}">
                <a16:creationId xmlns:a16="http://schemas.microsoft.com/office/drawing/2014/main" id="{F1D694DB-9A5B-97B6-C277-39FF40104AA6}"/>
              </a:ext>
            </a:extLst>
          </p:cNvPr>
          <p:cNvCxnSpPr>
            <a:stCxn id="7" idx="4"/>
            <a:endCxn id="7" idx="6"/>
          </p:cNvCxnSpPr>
          <p:nvPr/>
        </p:nvCxnSpPr>
        <p:spPr>
          <a:xfrm>
            <a:off x="452125" y="1040947"/>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7DC6CBCB-A07C-4F4F-F285-C437D0E4123C}"/>
              </a:ext>
            </a:extLst>
          </p:cNvPr>
          <p:cNvCxnSpPr>
            <a:cxnSpLocks/>
            <a:stCxn id="6" idx="4"/>
            <a:endCxn id="6" idx="6"/>
          </p:cNvCxnSpPr>
          <p:nvPr/>
        </p:nvCxnSpPr>
        <p:spPr>
          <a:xfrm>
            <a:off x="3282571" y="1040947"/>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6AA3FC1C-9641-8E3A-9841-20F6B953B2B7}"/>
              </a:ext>
            </a:extLst>
          </p:cNvPr>
          <p:cNvCxnSpPr>
            <a:cxnSpLocks/>
            <a:stCxn id="8" idx="4"/>
            <a:endCxn id="8" idx="6"/>
          </p:cNvCxnSpPr>
          <p:nvPr/>
        </p:nvCxnSpPr>
        <p:spPr>
          <a:xfrm>
            <a:off x="6102962" y="1040947"/>
            <a:ext cx="2580053" cy="0"/>
          </a:xfrm>
          <a:prstGeom prst="line">
            <a:avLst/>
          </a:prstGeom>
          <a:noFill/>
          <a:ln w="9525" cap="flat" cmpd="sng" algn="ctr">
            <a:solidFill>
              <a:srgbClr val="747480"/>
            </a:solidFill>
            <a:prstDash val="solid"/>
            <a:round/>
            <a:headEnd type="none" w="med" len="med"/>
            <a:tailEnd type="none" w="med" len="med"/>
          </a:ln>
          <a:effectLst/>
        </p:spPr>
      </p:cxnSp>
      <p:sp>
        <p:nvSpPr>
          <p:cNvPr id="13" name="Rectangle 12">
            <a:extLst>
              <a:ext uri="{FF2B5EF4-FFF2-40B4-BE49-F238E27FC236}">
                <a16:creationId xmlns:a16="http://schemas.microsoft.com/office/drawing/2014/main" id="{00CB5EC3-CDA1-A7FB-905D-2B7941BE42A9}"/>
              </a:ext>
            </a:extLst>
          </p:cNvPr>
          <p:cNvSpPr>
            <a:spLocks noChangeArrowheads="1"/>
          </p:cNvSpPr>
          <p:nvPr/>
        </p:nvSpPr>
        <p:spPr bwMode="auto">
          <a:xfrm>
            <a:off x="542840" y="3770054"/>
            <a:ext cx="248933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Peak competitors entering market between 2007 – 2013, with competition increasing aggressively until data cutoff</a:t>
            </a:r>
          </a:p>
        </p:txBody>
      </p:sp>
      <p:sp>
        <p:nvSpPr>
          <p:cNvPr id="14" name="Rectangle 12">
            <a:extLst>
              <a:ext uri="{FF2B5EF4-FFF2-40B4-BE49-F238E27FC236}">
                <a16:creationId xmlns:a16="http://schemas.microsoft.com/office/drawing/2014/main" id="{F951EC52-81A1-02F9-F1A0-B8F4BF84F43F}"/>
              </a:ext>
            </a:extLst>
          </p:cNvPr>
          <p:cNvSpPr>
            <a:spLocks noChangeArrowheads="1"/>
          </p:cNvSpPr>
          <p:nvPr/>
        </p:nvSpPr>
        <p:spPr bwMode="auto">
          <a:xfrm>
            <a:off x="3463088" y="3770054"/>
            <a:ext cx="2489338"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Customers do not consistently choose a specific month throughout the year to enter the market</a:t>
            </a:r>
          </a:p>
        </p:txBody>
      </p:sp>
      <p:sp>
        <p:nvSpPr>
          <p:cNvPr id="15" name="Rectangle 12">
            <a:extLst>
              <a:ext uri="{FF2B5EF4-FFF2-40B4-BE49-F238E27FC236}">
                <a16:creationId xmlns:a16="http://schemas.microsoft.com/office/drawing/2014/main" id="{801631DB-A5CA-AEA1-F759-0A1434B194CC}"/>
              </a:ext>
            </a:extLst>
          </p:cNvPr>
          <p:cNvSpPr>
            <a:spLocks noChangeArrowheads="1"/>
          </p:cNvSpPr>
          <p:nvPr/>
        </p:nvSpPr>
        <p:spPr bwMode="auto">
          <a:xfrm>
            <a:off x="6383335" y="3770054"/>
            <a:ext cx="2209141" cy="765890"/>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As competitors enter the market, the desired choice is to enter closer to the drug stores which only increases competitive market</a:t>
            </a:r>
          </a:p>
        </p:txBody>
      </p:sp>
      <p:pic>
        <p:nvPicPr>
          <p:cNvPr id="16" name="Graphic 15" descr="Clock with solid fill">
            <a:extLst>
              <a:ext uri="{FF2B5EF4-FFF2-40B4-BE49-F238E27FC236}">
                <a16:creationId xmlns:a16="http://schemas.microsoft.com/office/drawing/2014/main" id="{7DB2D339-4F14-AB98-B004-CBA80D7A15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7176" y="714856"/>
            <a:ext cx="342900" cy="342900"/>
          </a:xfrm>
          <a:prstGeom prst="rect">
            <a:avLst/>
          </a:prstGeom>
        </p:spPr>
      </p:pic>
      <p:pic>
        <p:nvPicPr>
          <p:cNvPr id="17" name="Graphic 16" descr="Competition outline">
            <a:extLst>
              <a:ext uri="{FF2B5EF4-FFF2-40B4-BE49-F238E27FC236}">
                <a16:creationId xmlns:a16="http://schemas.microsoft.com/office/drawing/2014/main" id="{78F6E5CD-5D7C-2535-83D3-D97E285235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40435" y="714856"/>
            <a:ext cx="342900" cy="342900"/>
          </a:xfrm>
          <a:prstGeom prst="rect">
            <a:avLst/>
          </a:prstGeom>
        </p:spPr>
      </p:pic>
      <p:pic>
        <p:nvPicPr>
          <p:cNvPr id="18" name="Graphic 17" descr="Monthly calendar with solid fill">
            <a:extLst>
              <a:ext uri="{FF2B5EF4-FFF2-40B4-BE49-F238E27FC236}">
                <a16:creationId xmlns:a16="http://schemas.microsoft.com/office/drawing/2014/main" id="{9FB53C80-2BFA-1A45-DDEA-D6AF56AC98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3917" y="698047"/>
            <a:ext cx="342900" cy="342900"/>
          </a:xfrm>
          <a:prstGeom prst="rect">
            <a:avLst/>
          </a:prstGeom>
        </p:spPr>
      </p:pic>
      <p:sp>
        <p:nvSpPr>
          <p:cNvPr id="19" name="Rectangle 18">
            <a:extLst>
              <a:ext uri="{FF2B5EF4-FFF2-40B4-BE49-F238E27FC236}">
                <a16:creationId xmlns:a16="http://schemas.microsoft.com/office/drawing/2014/main" id="{740D8511-E7FE-AB2D-ED6D-37FAA997ECB3}"/>
              </a:ext>
            </a:extLst>
          </p:cNvPr>
          <p:cNvSpPr/>
          <p:nvPr/>
        </p:nvSpPr>
        <p:spPr>
          <a:xfrm>
            <a:off x="1129857" y="1664639"/>
            <a:ext cx="929640" cy="35009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Increasing competitive landscape</a:t>
            </a:r>
          </a:p>
        </p:txBody>
      </p:sp>
      <p:sp>
        <p:nvSpPr>
          <p:cNvPr id="20" name="Rectangle 19">
            <a:extLst>
              <a:ext uri="{FF2B5EF4-FFF2-40B4-BE49-F238E27FC236}">
                <a16:creationId xmlns:a16="http://schemas.microsoft.com/office/drawing/2014/main" id="{AA4703A3-A0E4-BD68-A308-337C3F0BF54E}"/>
              </a:ext>
            </a:extLst>
          </p:cNvPr>
          <p:cNvSpPr/>
          <p:nvPr/>
        </p:nvSpPr>
        <p:spPr>
          <a:xfrm>
            <a:off x="4540225" y="1664639"/>
            <a:ext cx="929640" cy="35009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Competitors enter market evenly throughout years</a:t>
            </a:r>
          </a:p>
        </p:txBody>
      </p:sp>
      <p:sp>
        <p:nvSpPr>
          <p:cNvPr id="21" name="Right Brace 20">
            <a:extLst>
              <a:ext uri="{FF2B5EF4-FFF2-40B4-BE49-F238E27FC236}">
                <a16:creationId xmlns:a16="http://schemas.microsoft.com/office/drawing/2014/main" id="{A39BB5FA-B9BC-6DBE-0B83-0E37941AE657}"/>
              </a:ext>
            </a:extLst>
          </p:cNvPr>
          <p:cNvSpPr/>
          <p:nvPr/>
        </p:nvSpPr>
        <p:spPr>
          <a:xfrm rot="16200000">
            <a:off x="4892081" y="1627923"/>
            <a:ext cx="243840" cy="947552"/>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22" name="Rectangle 21">
            <a:extLst>
              <a:ext uri="{FF2B5EF4-FFF2-40B4-BE49-F238E27FC236}">
                <a16:creationId xmlns:a16="http://schemas.microsoft.com/office/drawing/2014/main" id="{F9501434-874C-D476-D655-72DC7BCFFDBD}"/>
              </a:ext>
            </a:extLst>
          </p:cNvPr>
          <p:cNvSpPr/>
          <p:nvPr/>
        </p:nvSpPr>
        <p:spPr>
          <a:xfrm>
            <a:off x="7444121" y="2240891"/>
            <a:ext cx="929640" cy="661720"/>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Most competitors located geographically close within shopping malls or high traffic areas</a:t>
            </a:r>
          </a:p>
        </p:txBody>
      </p:sp>
      <p:sp>
        <p:nvSpPr>
          <p:cNvPr id="23" name="Right Brace 22">
            <a:extLst>
              <a:ext uri="{FF2B5EF4-FFF2-40B4-BE49-F238E27FC236}">
                <a16:creationId xmlns:a16="http://schemas.microsoft.com/office/drawing/2014/main" id="{F0A71B78-32CC-BD70-EACE-2D57C13442B4}"/>
              </a:ext>
            </a:extLst>
          </p:cNvPr>
          <p:cNvSpPr/>
          <p:nvPr/>
        </p:nvSpPr>
        <p:spPr>
          <a:xfrm rot="18510144">
            <a:off x="7238663" y="2355311"/>
            <a:ext cx="243840" cy="947552"/>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
        <p:nvSpPr>
          <p:cNvPr id="24" name="Right Brace 23">
            <a:extLst>
              <a:ext uri="{FF2B5EF4-FFF2-40B4-BE49-F238E27FC236}">
                <a16:creationId xmlns:a16="http://schemas.microsoft.com/office/drawing/2014/main" id="{337DA181-587D-E8E0-ADDA-3FAB06D5E6AB}"/>
              </a:ext>
            </a:extLst>
          </p:cNvPr>
          <p:cNvSpPr/>
          <p:nvPr/>
        </p:nvSpPr>
        <p:spPr>
          <a:xfrm rot="13050814">
            <a:off x="1937577" y="1569301"/>
            <a:ext cx="243840" cy="947552"/>
          </a:xfrm>
          <a:prstGeom prst="rightBrace">
            <a:avLst/>
          </a:prstGeom>
          <a:noFill/>
          <a:ln w="19050" cap="flat" cmpd="sng" algn="ctr">
            <a:solidFill>
              <a:srgbClr val="E57200"/>
            </a:solidFill>
            <a:prstDash val="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57200"/>
              </a:solidFill>
              <a:effectLst/>
              <a:uLnTx/>
              <a:uFillTx/>
              <a:ea typeface="+mn-ea"/>
              <a:cs typeface="+mn-cs"/>
              <a:sym typeface="FranklinGothic URW Comp Book"/>
            </a:endParaRPr>
          </a:p>
        </p:txBody>
      </p:sp>
    </p:spTree>
    <p:extLst>
      <p:ext uri="{BB962C8B-B14F-4D97-AF65-F5344CB8AC3E}">
        <p14:creationId xmlns:p14="http://schemas.microsoft.com/office/powerpoint/2010/main" val="71484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01" imgH="501" progId="TCLayout.ActiveDocument.1">
                  <p:embed/>
                </p:oleObj>
              </mc:Choice>
              <mc:Fallback>
                <p:oleObj name="think-cell Slide" r:id="rId6"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8">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70" name="Text Placeholder 1">
            <a:extLst>
              <a:ext uri="{FF2B5EF4-FFF2-40B4-BE49-F238E27FC236}">
                <a16:creationId xmlns:a16="http://schemas.microsoft.com/office/drawing/2014/main" id="{8CF05262-1B38-5DCC-94C6-E516663E3846}"/>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As we build the prediction model, 5 noticeable takeaways from EDA will guide our approach to informing enhanced sales forecasts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grpSp>
        <p:nvGrpSpPr>
          <p:cNvPr id="71" name="Group 70">
            <a:extLst>
              <a:ext uri="{FF2B5EF4-FFF2-40B4-BE49-F238E27FC236}">
                <a16:creationId xmlns:a16="http://schemas.microsoft.com/office/drawing/2014/main" id="{424B1A5B-CECB-5719-C8A6-61626EC58A7E}"/>
              </a:ext>
            </a:extLst>
          </p:cNvPr>
          <p:cNvGrpSpPr/>
          <p:nvPr/>
        </p:nvGrpSpPr>
        <p:grpSpPr>
          <a:xfrm>
            <a:off x="456086" y="2334634"/>
            <a:ext cx="8235612" cy="570614"/>
            <a:chOff x="603069" y="2940802"/>
            <a:chExt cx="10980816" cy="760819"/>
          </a:xfrm>
        </p:grpSpPr>
        <p:sp>
          <p:nvSpPr>
            <p:cNvPr id="72" name="Rectangle 71">
              <a:extLst>
                <a:ext uri="{FF2B5EF4-FFF2-40B4-BE49-F238E27FC236}">
                  <a16:creationId xmlns:a16="http://schemas.microsoft.com/office/drawing/2014/main" id="{A3872BE8-CF21-99E8-04E4-C82AF105B640}"/>
                </a:ext>
              </a:extLst>
            </p:cNvPr>
            <p:cNvSpPr/>
            <p:nvPr/>
          </p:nvSpPr>
          <p:spPr>
            <a:xfrm>
              <a:off x="603069" y="2940802"/>
              <a:ext cx="2520369"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648000" tIns="0" rIns="53972" bIns="0" rtlCol="0" anchor="ctr" anchorCtr="0">
              <a:noAutofit/>
            </a:bodyPr>
            <a:lstStyle/>
            <a:p>
              <a:pPr marL="0" marR="0" lvl="0" indent="0" defTabSz="685800" eaLnBrk="1" fontAlgn="auto" latinLnBrk="0" hangingPunct="1">
                <a:lnSpc>
                  <a:spcPct val="100000"/>
                </a:lnSpc>
                <a:spcBef>
                  <a:spcPts val="0"/>
                </a:spcBef>
                <a:spcAft>
                  <a:spcPts val="0"/>
                </a:spcAft>
                <a:buClr>
                  <a:prstClr val="black"/>
                </a:buClr>
                <a:buSzTx/>
                <a:buFontTx/>
                <a:buNone/>
                <a:tabLst/>
                <a:defRPr/>
              </a:pPr>
              <a:r>
                <a:rPr kumimoji="0" lang="en-US" sz="1049" b="0" i="0" u="none" strike="noStrike" kern="1200" cap="none" spc="0" normalizeH="0" baseline="0" noProof="0" dirty="0">
                  <a:ln>
                    <a:noFill/>
                  </a:ln>
                  <a:solidFill>
                    <a:prstClr val="black"/>
                  </a:solidFill>
                  <a:effectLst/>
                  <a:uLnTx/>
                  <a:uFillTx/>
                  <a:latin typeface="Franklin Gothic Book"/>
                  <a:sym typeface="FranklinGothic URW Comp Book"/>
                </a:rPr>
                <a:t>Geographically Close Competition</a:t>
              </a:r>
            </a:p>
          </p:txBody>
        </p:sp>
        <p:sp>
          <p:nvSpPr>
            <p:cNvPr id="73" name="Rectangle 72">
              <a:extLst>
                <a:ext uri="{FF2B5EF4-FFF2-40B4-BE49-F238E27FC236}">
                  <a16:creationId xmlns:a16="http://schemas.microsoft.com/office/drawing/2014/main" id="{7E01FACB-7EBE-BE03-D110-0E1A9A3D99B0}"/>
                </a:ext>
              </a:extLst>
            </p:cNvPr>
            <p:cNvSpPr/>
            <p:nvPr/>
          </p:nvSpPr>
          <p:spPr>
            <a:xfrm>
              <a:off x="3177819" y="2940802"/>
              <a:ext cx="8406066"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53972" tIns="54000" rIns="54000" bIns="54000" rtlCol="0" anchor="ctr" anchorCtr="0">
              <a:noAutofit/>
            </a:bodyPr>
            <a:lstStyle/>
            <a:p>
              <a:pPr marL="94500" marR="0" lvl="0" indent="-94500" defTabSz="685800" eaLnBrk="1" fontAlgn="auto" latinLnBrk="0" hangingPunct="1">
                <a:lnSpc>
                  <a:spcPct val="11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1049" b="0" i="0" u="none" strike="noStrike" kern="1200" cap="none" spc="0" normalizeH="0" baseline="0" noProof="0" dirty="0">
                  <a:ln>
                    <a:noFill/>
                  </a:ln>
                  <a:solidFill>
                    <a:srgbClr val="2E2E38"/>
                  </a:solidFill>
                  <a:effectLst/>
                  <a:uLnTx/>
                  <a:uFillTx/>
                  <a:latin typeface="Franklin Gothic Book"/>
                  <a:sym typeface="Arial" panose="020B0604020202020204" pitchFamily="34" charset="0"/>
                </a:rPr>
                <a:t>Competition is growing aggressively in the retail store market, especially as competitors choose to locate themselves in close proximity to the retail stores.</a:t>
              </a:r>
              <a:endParaRPr kumimoji="0" lang="en-US" altLang="de-DE" sz="1049" b="1" i="0" u="none" strike="noStrike" kern="1200" cap="none" spc="0" normalizeH="0" baseline="0" noProof="0" dirty="0">
                <a:ln>
                  <a:noFill/>
                </a:ln>
                <a:solidFill>
                  <a:srgbClr val="2E2E38"/>
                </a:solidFill>
                <a:effectLst/>
                <a:uLnTx/>
                <a:uFillTx/>
                <a:latin typeface="Franklin Gothic Book"/>
                <a:sym typeface="Arial" panose="020B0604020202020204" pitchFamily="34" charset="0"/>
              </a:endParaRPr>
            </a:p>
          </p:txBody>
        </p:sp>
        <p:grpSp>
          <p:nvGrpSpPr>
            <p:cNvPr id="74" name="Group 73">
              <a:extLst>
                <a:ext uri="{FF2B5EF4-FFF2-40B4-BE49-F238E27FC236}">
                  <a16:creationId xmlns:a16="http://schemas.microsoft.com/office/drawing/2014/main" id="{D359471E-1691-EB11-C3F6-169B2FDB7873}"/>
                </a:ext>
              </a:extLst>
            </p:cNvPr>
            <p:cNvGrpSpPr/>
            <p:nvPr>
              <p:custDataLst>
                <p:tags r:id="rId2"/>
              </p:custDataLst>
            </p:nvPr>
          </p:nvGrpSpPr>
          <p:grpSpPr>
            <a:xfrm>
              <a:off x="871057" y="3070696"/>
              <a:ext cx="404845" cy="554097"/>
              <a:chOff x="2755901" y="185738"/>
              <a:chExt cx="4387850" cy="6005512"/>
            </a:xfrm>
            <a:solidFill>
              <a:srgbClr val="E57200"/>
            </a:solidFill>
          </p:grpSpPr>
          <p:sp>
            <p:nvSpPr>
              <p:cNvPr id="75" name="Freeform 48">
                <a:extLst>
                  <a:ext uri="{FF2B5EF4-FFF2-40B4-BE49-F238E27FC236}">
                    <a16:creationId xmlns:a16="http://schemas.microsoft.com/office/drawing/2014/main" id="{BA53F61D-13B2-E580-8E6A-360C53503615}"/>
                  </a:ext>
                </a:extLst>
              </p:cNvPr>
              <p:cNvSpPr>
                <a:spLocks/>
              </p:cNvSpPr>
              <p:nvPr/>
            </p:nvSpPr>
            <p:spPr bwMode="auto">
              <a:xfrm>
                <a:off x="3984626" y="2678113"/>
                <a:ext cx="1925638" cy="1462088"/>
              </a:xfrm>
              <a:custGeom>
                <a:avLst/>
                <a:gdLst>
                  <a:gd name="T0" fmla="*/ 512 w 512"/>
                  <a:gd name="T1" fmla="*/ 169 h 389"/>
                  <a:gd name="T2" fmla="*/ 501 w 512"/>
                  <a:gd name="T3" fmla="*/ 257 h 389"/>
                  <a:gd name="T4" fmla="*/ 483 w 512"/>
                  <a:gd name="T5" fmla="*/ 284 h 389"/>
                  <a:gd name="T6" fmla="*/ 27 w 512"/>
                  <a:gd name="T7" fmla="*/ 282 h 389"/>
                  <a:gd name="T8" fmla="*/ 13 w 512"/>
                  <a:gd name="T9" fmla="*/ 259 h 389"/>
                  <a:gd name="T10" fmla="*/ 8 w 512"/>
                  <a:gd name="T11" fmla="*/ 99 h 389"/>
                  <a:gd name="T12" fmla="*/ 113 w 512"/>
                  <a:gd name="T13" fmla="*/ 6 h 389"/>
                  <a:gd name="T14" fmla="*/ 167 w 512"/>
                  <a:gd name="T15" fmla="*/ 15 h 389"/>
                  <a:gd name="T16" fmla="*/ 352 w 512"/>
                  <a:gd name="T17" fmla="*/ 12 h 389"/>
                  <a:gd name="T18" fmla="*/ 391 w 512"/>
                  <a:gd name="T19" fmla="*/ 4 h 389"/>
                  <a:gd name="T20" fmla="*/ 442 w 512"/>
                  <a:gd name="T21" fmla="*/ 20 h 389"/>
                  <a:gd name="T22" fmla="*/ 508 w 512"/>
                  <a:gd name="T23" fmla="*/ 114 h 389"/>
                  <a:gd name="T24" fmla="*/ 509 w 512"/>
                  <a:gd name="T25" fmla="*/ 168 h 389"/>
                  <a:gd name="T26" fmla="*/ 512 w 512"/>
                  <a:gd name="T27" fmla="*/ 16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389">
                    <a:moveTo>
                      <a:pt x="512" y="169"/>
                    </a:moveTo>
                    <a:cubicBezTo>
                      <a:pt x="509" y="198"/>
                      <a:pt x="507" y="228"/>
                      <a:pt x="501" y="257"/>
                    </a:cubicBezTo>
                    <a:cubicBezTo>
                      <a:pt x="499" y="267"/>
                      <a:pt x="492" y="278"/>
                      <a:pt x="483" y="284"/>
                    </a:cubicBezTo>
                    <a:cubicBezTo>
                      <a:pt x="347" y="389"/>
                      <a:pt x="171" y="387"/>
                      <a:pt x="27" y="282"/>
                    </a:cubicBezTo>
                    <a:cubicBezTo>
                      <a:pt x="20" y="277"/>
                      <a:pt x="15" y="268"/>
                      <a:pt x="13" y="259"/>
                    </a:cubicBezTo>
                    <a:cubicBezTo>
                      <a:pt x="0" y="206"/>
                      <a:pt x="0" y="152"/>
                      <a:pt x="8" y="99"/>
                    </a:cubicBezTo>
                    <a:cubicBezTo>
                      <a:pt x="17" y="40"/>
                      <a:pt x="62" y="19"/>
                      <a:pt x="113" y="6"/>
                    </a:cubicBezTo>
                    <a:cubicBezTo>
                      <a:pt x="132" y="1"/>
                      <a:pt x="149" y="4"/>
                      <a:pt x="167" y="15"/>
                    </a:cubicBezTo>
                    <a:cubicBezTo>
                      <a:pt x="228" y="52"/>
                      <a:pt x="291" y="50"/>
                      <a:pt x="352" y="12"/>
                    </a:cubicBezTo>
                    <a:cubicBezTo>
                      <a:pt x="365" y="4"/>
                      <a:pt x="377" y="0"/>
                      <a:pt x="391" y="4"/>
                    </a:cubicBezTo>
                    <a:cubicBezTo>
                      <a:pt x="408" y="10"/>
                      <a:pt x="426" y="13"/>
                      <a:pt x="442" y="20"/>
                    </a:cubicBezTo>
                    <a:cubicBezTo>
                      <a:pt x="484" y="37"/>
                      <a:pt x="505" y="70"/>
                      <a:pt x="508" y="114"/>
                    </a:cubicBezTo>
                    <a:cubicBezTo>
                      <a:pt x="510" y="132"/>
                      <a:pt x="509" y="150"/>
                      <a:pt x="509" y="168"/>
                    </a:cubicBezTo>
                    <a:cubicBezTo>
                      <a:pt x="510" y="168"/>
                      <a:pt x="511" y="168"/>
                      <a:pt x="512" y="169"/>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76" name="Freeform 49">
                <a:extLst>
                  <a:ext uri="{FF2B5EF4-FFF2-40B4-BE49-F238E27FC236}">
                    <a16:creationId xmlns:a16="http://schemas.microsoft.com/office/drawing/2014/main" id="{829D2FE2-63BB-0802-14FD-D6021A2BABA4}"/>
                  </a:ext>
                </a:extLst>
              </p:cNvPr>
              <p:cNvSpPr>
                <a:spLocks/>
              </p:cNvSpPr>
              <p:nvPr/>
            </p:nvSpPr>
            <p:spPr bwMode="auto">
              <a:xfrm>
                <a:off x="3240088" y="185738"/>
                <a:ext cx="3903663" cy="2792413"/>
              </a:xfrm>
              <a:custGeom>
                <a:avLst/>
                <a:gdLst>
                  <a:gd name="T0" fmla="*/ 952 w 1038"/>
                  <a:gd name="T1" fmla="*/ 634 h 743"/>
                  <a:gd name="T2" fmla="*/ 982 w 1038"/>
                  <a:gd name="T3" fmla="*/ 598 h 743"/>
                  <a:gd name="T4" fmla="*/ 1027 w 1038"/>
                  <a:gd name="T5" fmla="*/ 597 h 743"/>
                  <a:gd name="T6" fmla="*/ 1024 w 1038"/>
                  <a:gd name="T7" fmla="*/ 640 h 743"/>
                  <a:gd name="T8" fmla="*/ 935 w 1038"/>
                  <a:gd name="T9" fmla="*/ 729 h 743"/>
                  <a:gd name="T10" fmla="*/ 891 w 1038"/>
                  <a:gd name="T11" fmla="*/ 728 h 743"/>
                  <a:gd name="T12" fmla="*/ 801 w 1038"/>
                  <a:gd name="T13" fmla="*/ 638 h 743"/>
                  <a:gd name="T14" fmla="*/ 800 w 1038"/>
                  <a:gd name="T15" fmla="*/ 597 h 743"/>
                  <a:gd name="T16" fmla="*/ 843 w 1038"/>
                  <a:gd name="T17" fmla="*/ 596 h 743"/>
                  <a:gd name="T18" fmla="*/ 874 w 1038"/>
                  <a:gd name="T19" fmla="*/ 632 h 743"/>
                  <a:gd name="T20" fmla="*/ 882 w 1038"/>
                  <a:gd name="T21" fmla="*/ 628 h 743"/>
                  <a:gd name="T22" fmla="*/ 882 w 1038"/>
                  <a:gd name="T23" fmla="*/ 585 h 743"/>
                  <a:gd name="T24" fmla="*/ 524 w 1038"/>
                  <a:gd name="T25" fmla="*/ 194 h 743"/>
                  <a:gd name="T26" fmla="*/ 75 w 1038"/>
                  <a:gd name="T27" fmla="*/ 419 h 743"/>
                  <a:gd name="T28" fmla="*/ 62 w 1038"/>
                  <a:gd name="T29" fmla="*/ 444 h 743"/>
                  <a:gd name="T30" fmla="*/ 23 w 1038"/>
                  <a:gd name="T31" fmla="*/ 461 h 743"/>
                  <a:gd name="T32" fmla="*/ 9 w 1038"/>
                  <a:gd name="T33" fmla="*/ 419 h 743"/>
                  <a:gd name="T34" fmla="*/ 148 w 1038"/>
                  <a:gd name="T35" fmla="*/ 237 h 743"/>
                  <a:gd name="T36" fmla="*/ 935 w 1038"/>
                  <a:gd name="T37" fmla="*/ 535 h 743"/>
                  <a:gd name="T38" fmla="*/ 945 w 1038"/>
                  <a:gd name="T39" fmla="*/ 628 h 743"/>
                  <a:gd name="T40" fmla="*/ 952 w 1038"/>
                  <a:gd name="T41" fmla="*/ 634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8" h="743">
                    <a:moveTo>
                      <a:pt x="952" y="634"/>
                    </a:moveTo>
                    <a:cubicBezTo>
                      <a:pt x="962" y="622"/>
                      <a:pt x="971" y="609"/>
                      <a:pt x="982" y="598"/>
                    </a:cubicBezTo>
                    <a:cubicBezTo>
                      <a:pt x="996" y="584"/>
                      <a:pt x="1015" y="584"/>
                      <a:pt x="1027" y="597"/>
                    </a:cubicBezTo>
                    <a:cubicBezTo>
                      <a:pt x="1038" y="609"/>
                      <a:pt x="1038" y="626"/>
                      <a:pt x="1024" y="640"/>
                    </a:cubicBezTo>
                    <a:cubicBezTo>
                      <a:pt x="995" y="670"/>
                      <a:pt x="965" y="699"/>
                      <a:pt x="935" y="729"/>
                    </a:cubicBezTo>
                    <a:cubicBezTo>
                      <a:pt x="920" y="743"/>
                      <a:pt x="906" y="743"/>
                      <a:pt x="891" y="728"/>
                    </a:cubicBezTo>
                    <a:cubicBezTo>
                      <a:pt x="861" y="699"/>
                      <a:pt x="830" y="669"/>
                      <a:pt x="801" y="638"/>
                    </a:cubicBezTo>
                    <a:cubicBezTo>
                      <a:pt x="788" y="625"/>
                      <a:pt x="788" y="609"/>
                      <a:pt x="800" y="597"/>
                    </a:cubicBezTo>
                    <a:cubicBezTo>
                      <a:pt x="811" y="585"/>
                      <a:pt x="829" y="583"/>
                      <a:pt x="843" y="596"/>
                    </a:cubicBezTo>
                    <a:cubicBezTo>
                      <a:pt x="854" y="607"/>
                      <a:pt x="864" y="620"/>
                      <a:pt x="874" y="632"/>
                    </a:cubicBezTo>
                    <a:cubicBezTo>
                      <a:pt x="877" y="631"/>
                      <a:pt x="880" y="630"/>
                      <a:pt x="882" y="628"/>
                    </a:cubicBezTo>
                    <a:cubicBezTo>
                      <a:pt x="882" y="614"/>
                      <a:pt x="883" y="599"/>
                      <a:pt x="882" y="585"/>
                    </a:cubicBezTo>
                    <a:cubicBezTo>
                      <a:pt x="863" y="382"/>
                      <a:pt x="725" y="231"/>
                      <a:pt x="524" y="194"/>
                    </a:cubicBezTo>
                    <a:cubicBezTo>
                      <a:pt x="347" y="161"/>
                      <a:pt x="158" y="256"/>
                      <a:pt x="75" y="419"/>
                    </a:cubicBezTo>
                    <a:cubicBezTo>
                      <a:pt x="70" y="427"/>
                      <a:pt x="67" y="436"/>
                      <a:pt x="62" y="444"/>
                    </a:cubicBezTo>
                    <a:cubicBezTo>
                      <a:pt x="53" y="462"/>
                      <a:pt x="38" y="467"/>
                      <a:pt x="23" y="461"/>
                    </a:cubicBezTo>
                    <a:cubicBezTo>
                      <a:pt x="6" y="453"/>
                      <a:pt x="0" y="438"/>
                      <a:pt x="9" y="419"/>
                    </a:cubicBezTo>
                    <a:cubicBezTo>
                      <a:pt x="40" y="347"/>
                      <a:pt x="87" y="285"/>
                      <a:pt x="148" y="237"/>
                    </a:cubicBezTo>
                    <a:cubicBezTo>
                      <a:pt x="448" y="0"/>
                      <a:pt x="874" y="173"/>
                      <a:pt x="935" y="535"/>
                    </a:cubicBezTo>
                    <a:cubicBezTo>
                      <a:pt x="940" y="566"/>
                      <a:pt x="942" y="597"/>
                      <a:pt x="945" y="628"/>
                    </a:cubicBezTo>
                    <a:cubicBezTo>
                      <a:pt x="947" y="630"/>
                      <a:pt x="949" y="632"/>
                      <a:pt x="952" y="634"/>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77" name="Freeform 50">
                <a:extLst>
                  <a:ext uri="{FF2B5EF4-FFF2-40B4-BE49-F238E27FC236}">
                    <a16:creationId xmlns:a16="http://schemas.microsoft.com/office/drawing/2014/main" id="{980F188C-1150-B76D-772C-03B9886B1040}"/>
                  </a:ext>
                </a:extLst>
              </p:cNvPr>
              <p:cNvSpPr>
                <a:spLocks/>
              </p:cNvSpPr>
              <p:nvPr/>
            </p:nvSpPr>
            <p:spPr bwMode="auto">
              <a:xfrm>
                <a:off x="2755901" y="2151063"/>
                <a:ext cx="3905250" cy="2413000"/>
              </a:xfrm>
              <a:custGeom>
                <a:avLst/>
                <a:gdLst>
                  <a:gd name="T0" fmla="*/ 94 w 1039"/>
                  <a:gd name="T1" fmla="*/ 112 h 642"/>
                  <a:gd name="T2" fmla="*/ 58 w 1039"/>
                  <a:gd name="T3" fmla="*/ 145 h 642"/>
                  <a:gd name="T4" fmla="*/ 14 w 1039"/>
                  <a:gd name="T5" fmla="*/ 149 h 642"/>
                  <a:gd name="T6" fmla="*/ 16 w 1039"/>
                  <a:gd name="T7" fmla="*/ 103 h 642"/>
                  <a:gd name="T8" fmla="*/ 101 w 1039"/>
                  <a:gd name="T9" fmla="*/ 18 h 642"/>
                  <a:gd name="T10" fmla="*/ 151 w 1039"/>
                  <a:gd name="T11" fmla="*/ 18 h 642"/>
                  <a:gd name="T12" fmla="*/ 234 w 1039"/>
                  <a:gd name="T13" fmla="*/ 102 h 642"/>
                  <a:gd name="T14" fmla="*/ 239 w 1039"/>
                  <a:gd name="T15" fmla="*/ 148 h 642"/>
                  <a:gd name="T16" fmla="*/ 193 w 1039"/>
                  <a:gd name="T17" fmla="*/ 145 h 642"/>
                  <a:gd name="T18" fmla="*/ 165 w 1039"/>
                  <a:gd name="T19" fmla="*/ 111 h 642"/>
                  <a:gd name="T20" fmla="*/ 156 w 1039"/>
                  <a:gd name="T21" fmla="*/ 116 h 642"/>
                  <a:gd name="T22" fmla="*/ 160 w 1039"/>
                  <a:gd name="T23" fmla="*/ 185 h 642"/>
                  <a:gd name="T24" fmla="*/ 576 w 1039"/>
                  <a:gd name="T25" fmla="*/ 556 h 642"/>
                  <a:gd name="T26" fmla="*/ 965 w 1039"/>
                  <a:gd name="T27" fmla="*/ 324 h 642"/>
                  <a:gd name="T28" fmla="*/ 977 w 1039"/>
                  <a:gd name="T29" fmla="*/ 298 h 642"/>
                  <a:gd name="T30" fmla="*/ 1018 w 1039"/>
                  <a:gd name="T31" fmla="*/ 284 h 642"/>
                  <a:gd name="T32" fmla="*/ 1031 w 1039"/>
                  <a:gd name="T33" fmla="*/ 323 h 642"/>
                  <a:gd name="T34" fmla="*/ 983 w 1039"/>
                  <a:gd name="T35" fmla="*/ 408 h 642"/>
                  <a:gd name="T36" fmla="*/ 499 w 1039"/>
                  <a:gd name="T37" fmla="*/ 606 h 642"/>
                  <a:gd name="T38" fmla="*/ 112 w 1039"/>
                  <a:gd name="T39" fmla="*/ 245 h 642"/>
                  <a:gd name="T40" fmla="*/ 96 w 1039"/>
                  <a:gd name="T41" fmla="*/ 135 h 642"/>
                  <a:gd name="T42" fmla="*/ 94 w 1039"/>
                  <a:gd name="T43" fmla="*/ 1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9" h="642">
                    <a:moveTo>
                      <a:pt x="94" y="112"/>
                    </a:moveTo>
                    <a:cubicBezTo>
                      <a:pt x="80" y="125"/>
                      <a:pt x="69" y="135"/>
                      <a:pt x="58" y="145"/>
                    </a:cubicBezTo>
                    <a:cubicBezTo>
                      <a:pt x="43" y="159"/>
                      <a:pt x="26" y="161"/>
                      <a:pt x="14" y="149"/>
                    </a:cubicBezTo>
                    <a:cubicBezTo>
                      <a:pt x="0" y="136"/>
                      <a:pt x="1" y="118"/>
                      <a:pt x="16" y="103"/>
                    </a:cubicBezTo>
                    <a:cubicBezTo>
                      <a:pt x="44" y="74"/>
                      <a:pt x="73" y="46"/>
                      <a:pt x="101" y="18"/>
                    </a:cubicBezTo>
                    <a:cubicBezTo>
                      <a:pt x="119" y="0"/>
                      <a:pt x="133" y="0"/>
                      <a:pt x="151" y="18"/>
                    </a:cubicBezTo>
                    <a:cubicBezTo>
                      <a:pt x="179" y="46"/>
                      <a:pt x="207" y="74"/>
                      <a:pt x="234" y="102"/>
                    </a:cubicBezTo>
                    <a:cubicBezTo>
                      <a:pt x="250" y="119"/>
                      <a:pt x="252" y="134"/>
                      <a:pt x="239" y="148"/>
                    </a:cubicBezTo>
                    <a:cubicBezTo>
                      <a:pt x="226" y="161"/>
                      <a:pt x="209" y="160"/>
                      <a:pt x="193" y="145"/>
                    </a:cubicBezTo>
                    <a:cubicBezTo>
                      <a:pt x="183" y="135"/>
                      <a:pt x="175" y="122"/>
                      <a:pt x="165" y="111"/>
                    </a:cubicBezTo>
                    <a:cubicBezTo>
                      <a:pt x="162" y="113"/>
                      <a:pt x="159" y="114"/>
                      <a:pt x="156" y="116"/>
                    </a:cubicBezTo>
                    <a:cubicBezTo>
                      <a:pt x="157" y="139"/>
                      <a:pt x="157" y="162"/>
                      <a:pt x="160" y="185"/>
                    </a:cubicBezTo>
                    <a:cubicBezTo>
                      <a:pt x="191" y="398"/>
                      <a:pt x="361" y="553"/>
                      <a:pt x="576" y="556"/>
                    </a:cubicBezTo>
                    <a:cubicBezTo>
                      <a:pt x="750" y="558"/>
                      <a:pt x="880" y="476"/>
                      <a:pt x="965" y="324"/>
                    </a:cubicBezTo>
                    <a:cubicBezTo>
                      <a:pt x="969" y="315"/>
                      <a:pt x="973" y="307"/>
                      <a:pt x="977" y="298"/>
                    </a:cubicBezTo>
                    <a:cubicBezTo>
                      <a:pt x="987" y="282"/>
                      <a:pt x="1003" y="276"/>
                      <a:pt x="1018" y="284"/>
                    </a:cubicBezTo>
                    <a:cubicBezTo>
                      <a:pt x="1032" y="291"/>
                      <a:pt x="1039" y="307"/>
                      <a:pt x="1031" y="323"/>
                    </a:cubicBezTo>
                    <a:cubicBezTo>
                      <a:pt x="1017" y="352"/>
                      <a:pt x="1002" y="382"/>
                      <a:pt x="983" y="408"/>
                    </a:cubicBezTo>
                    <a:cubicBezTo>
                      <a:pt x="862" y="571"/>
                      <a:pt x="698" y="642"/>
                      <a:pt x="499" y="606"/>
                    </a:cubicBezTo>
                    <a:cubicBezTo>
                      <a:pt x="297" y="570"/>
                      <a:pt x="166" y="445"/>
                      <a:pt x="112" y="245"/>
                    </a:cubicBezTo>
                    <a:cubicBezTo>
                      <a:pt x="102" y="210"/>
                      <a:pt x="101" y="172"/>
                      <a:pt x="96" y="135"/>
                    </a:cubicBezTo>
                    <a:cubicBezTo>
                      <a:pt x="96" y="128"/>
                      <a:pt x="95" y="121"/>
                      <a:pt x="94" y="112"/>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78" name="Freeform 51">
                <a:extLst>
                  <a:ext uri="{FF2B5EF4-FFF2-40B4-BE49-F238E27FC236}">
                    <a16:creationId xmlns:a16="http://schemas.microsoft.com/office/drawing/2014/main" id="{0EA7BFE4-BE96-21A5-F54A-1FCF2732CCA4}"/>
                  </a:ext>
                </a:extLst>
              </p:cNvPr>
              <p:cNvSpPr>
                <a:spLocks/>
              </p:cNvSpPr>
              <p:nvPr/>
            </p:nvSpPr>
            <p:spPr bwMode="auto">
              <a:xfrm>
                <a:off x="4303713" y="1365250"/>
                <a:ext cx="1293813" cy="1289050"/>
              </a:xfrm>
              <a:custGeom>
                <a:avLst/>
                <a:gdLst>
                  <a:gd name="T0" fmla="*/ 171 w 344"/>
                  <a:gd name="T1" fmla="*/ 343 h 343"/>
                  <a:gd name="T2" fmla="*/ 1 w 344"/>
                  <a:gd name="T3" fmla="*/ 171 h 343"/>
                  <a:gd name="T4" fmla="*/ 173 w 344"/>
                  <a:gd name="T5" fmla="*/ 1 h 343"/>
                  <a:gd name="T6" fmla="*/ 343 w 344"/>
                  <a:gd name="T7" fmla="*/ 173 h 343"/>
                  <a:gd name="T8" fmla="*/ 171 w 344"/>
                  <a:gd name="T9" fmla="*/ 343 h 343"/>
                </a:gdLst>
                <a:ahLst/>
                <a:cxnLst>
                  <a:cxn ang="0">
                    <a:pos x="T0" y="T1"/>
                  </a:cxn>
                  <a:cxn ang="0">
                    <a:pos x="T2" y="T3"/>
                  </a:cxn>
                  <a:cxn ang="0">
                    <a:pos x="T4" y="T5"/>
                  </a:cxn>
                  <a:cxn ang="0">
                    <a:pos x="T6" y="T7"/>
                  </a:cxn>
                  <a:cxn ang="0">
                    <a:pos x="T8" y="T9"/>
                  </a:cxn>
                </a:cxnLst>
                <a:rect l="0" t="0" r="r" b="b"/>
                <a:pathLst>
                  <a:path w="344" h="343">
                    <a:moveTo>
                      <a:pt x="171" y="343"/>
                    </a:moveTo>
                    <a:cubicBezTo>
                      <a:pt x="75" y="342"/>
                      <a:pt x="0" y="266"/>
                      <a:pt x="1" y="171"/>
                    </a:cubicBezTo>
                    <a:cubicBezTo>
                      <a:pt x="2" y="75"/>
                      <a:pt x="77" y="0"/>
                      <a:pt x="173" y="1"/>
                    </a:cubicBezTo>
                    <a:cubicBezTo>
                      <a:pt x="269" y="1"/>
                      <a:pt x="344" y="78"/>
                      <a:pt x="343" y="173"/>
                    </a:cubicBezTo>
                    <a:cubicBezTo>
                      <a:pt x="342" y="269"/>
                      <a:pt x="267" y="343"/>
                      <a:pt x="171" y="343"/>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79" name="Freeform 52">
                <a:extLst>
                  <a:ext uri="{FF2B5EF4-FFF2-40B4-BE49-F238E27FC236}">
                    <a16:creationId xmlns:a16="http://schemas.microsoft.com/office/drawing/2014/main" id="{48234AD5-3AF0-2CAA-023C-EBC6EB4418E7}"/>
                  </a:ext>
                </a:extLst>
              </p:cNvPr>
              <p:cNvSpPr>
                <a:spLocks/>
              </p:cNvSpPr>
              <p:nvPr/>
            </p:nvSpPr>
            <p:spPr bwMode="auto">
              <a:xfrm>
                <a:off x="4394201" y="5457825"/>
                <a:ext cx="1093788" cy="733425"/>
              </a:xfrm>
              <a:custGeom>
                <a:avLst/>
                <a:gdLst>
                  <a:gd name="T0" fmla="*/ 143 w 291"/>
                  <a:gd name="T1" fmla="*/ 195 h 195"/>
                  <a:gd name="T2" fmla="*/ 40 w 291"/>
                  <a:gd name="T3" fmla="*/ 186 h 195"/>
                  <a:gd name="T4" fmla="*/ 13 w 291"/>
                  <a:gd name="T5" fmla="*/ 164 h 195"/>
                  <a:gd name="T6" fmla="*/ 10 w 291"/>
                  <a:gd name="T7" fmla="*/ 55 h 195"/>
                  <a:gd name="T8" fmla="*/ 100 w 291"/>
                  <a:gd name="T9" fmla="*/ 18 h 195"/>
                  <a:gd name="T10" fmla="*/ 196 w 291"/>
                  <a:gd name="T11" fmla="*/ 18 h 195"/>
                  <a:gd name="T12" fmla="*/ 287 w 291"/>
                  <a:gd name="T13" fmla="*/ 59 h 195"/>
                  <a:gd name="T14" fmla="*/ 285 w 291"/>
                  <a:gd name="T15" fmla="*/ 154 h 195"/>
                  <a:gd name="T16" fmla="*/ 243 w 291"/>
                  <a:gd name="T17" fmla="*/ 188 h 195"/>
                  <a:gd name="T18" fmla="*/ 143 w 291"/>
                  <a:gd name="T1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195">
                    <a:moveTo>
                      <a:pt x="143" y="195"/>
                    </a:moveTo>
                    <a:cubicBezTo>
                      <a:pt x="112" y="192"/>
                      <a:pt x="76" y="189"/>
                      <a:pt x="40" y="186"/>
                    </a:cubicBezTo>
                    <a:cubicBezTo>
                      <a:pt x="26" y="185"/>
                      <a:pt x="17" y="177"/>
                      <a:pt x="13" y="164"/>
                    </a:cubicBezTo>
                    <a:cubicBezTo>
                      <a:pt x="2" y="128"/>
                      <a:pt x="0" y="91"/>
                      <a:pt x="10" y="55"/>
                    </a:cubicBezTo>
                    <a:cubicBezTo>
                      <a:pt x="19" y="20"/>
                      <a:pt x="68" y="1"/>
                      <a:pt x="100" y="18"/>
                    </a:cubicBezTo>
                    <a:cubicBezTo>
                      <a:pt x="132" y="35"/>
                      <a:pt x="164" y="35"/>
                      <a:pt x="196" y="18"/>
                    </a:cubicBezTo>
                    <a:cubicBezTo>
                      <a:pt x="230" y="0"/>
                      <a:pt x="281" y="21"/>
                      <a:pt x="287" y="59"/>
                    </a:cubicBezTo>
                    <a:cubicBezTo>
                      <a:pt x="291" y="90"/>
                      <a:pt x="289" y="123"/>
                      <a:pt x="285" y="154"/>
                    </a:cubicBezTo>
                    <a:cubicBezTo>
                      <a:pt x="282" y="180"/>
                      <a:pt x="271" y="186"/>
                      <a:pt x="243" y="188"/>
                    </a:cubicBezTo>
                    <a:cubicBezTo>
                      <a:pt x="212" y="191"/>
                      <a:pt x="180" y="193"/>
                      <a:pt x="143" y="195"/>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80" name="Freeform 53">
                <a:extLst>
                  <a:ext uri="{FF2B5EF4-FFF2-40B4-BE49-F238E27FC236}">
                    <a16:creationId xmlns:a16="http://schemas.microsoft.com/office/drawing/2014/main" id="{6EC128C3-C773-F90F-D8FF-461A21B6A5C0}"/>
                  </a:ext>
                </a:extLst>
              </p:cNvPr>
              <p:cNvSpPr>
                <a:spLocks/>
              </p:cNvSpPr>
              <p:nvPr/>
            </p:nvSpPr>
            <p:spPr bwMode="auto">
              <a:xfrm>
                <a:off x="3048001" y="5457825"/>
                <a:ext cx="1082675" cy="733425"/>
              </a:xfrm>
              <a:custGeom>
                <a:avLst/>
                <a:gdLst>
                  <a:gd name="T0" fmla="*/ 141 w 288"/>
                  <a:gd name="T1" fmla="*/ 195 h 195"/>
                  <a:gd name="T2" fmla="*/ 40 w 288"/>
                  <a:gd name="T3" fmla="*/ 187 h 195"/>
                  <a:gd name="T4" fmla="*/ 8 w 288"/>
                  <a:gd name="T5" fmla="*/ 158 h 195"/>
                  <a:gd name="T6" fmla="*/ 5 w 288"/>
                  <a:gd name="T7" fmla="*/ 61 h 195"/>
                  <a:gd name="T8" fmla="*/ 98 w 288"/>
                  <a:gd name="T9" fmla="*/ 19 h 195"/>
                  <a:gd name="T10" fmla="*/ 190 w 288"/>
                  <a:gd name="T11" fmla="*/ 20 h 195"/>
                  <a:gd name="T12" fmla="*/ 284 w 288"/>
                  <a:gd name="T13" fmla="*/ 63 h 195"/>
                  <a:gd name="T14" fmla="*/ 281 w 288"/>
                  <a:gd name="T15" fmla="*/ 152 h 195"/>
                  <a:gd name="T16" fmla="*/ 240 w 288"/>
                  <a:gd name="T17" fmla="*/ 188 h 195"/>
                  <a:gd name="T18" fmla="*/ 141 w 288"/>
                  <a:gd name="T1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95">
                    <a:moveTo>
                      <a:pt x="141" y="195"/>
                    </a:moveTo>
                    <a:cubicBezTo>
                      <a:pt x="109" y="192"/>
                      <a:pt x="75" y="190"/>
                      <a:pt x="40" y="187"/>
                    </a:cubicBezTo>
                    <a:cubicBezTo>
                      <a:pt x="22" y="186"/>
                      <a:pt x="9" y="176"/>
                      <a:pt x="8" y="158"/>
                    </a:cubicBezTo>
                    <a:cubicBezTo>
                      <a:pt x="5" y="126"/>
                      <a:pt x="0" y="93"/>
                      <a:pt x="5" y="61"/>
                    </a:cubicBezTo>
                    <a:cubicBezTo>
                      <a:pt x="10" y="20"/>
                      <a:pt x="61" y="0"/>
                      <a:pt x="98" y="19"/>
                    </a:cubicBezTo>
                    <a:cubicBezTo>
                      <a:pt x="128" y="35"/>
                      <a:pt x="159" y="35"/>
                      <a:pt x="190" y="20"/>
                    </a:cubicBezTo>
                    <a:cubicBezTo>
                      <a:pt x="228" y="0"/>
                      <a:pt x="278" y="21"/>
                      <a:pt x="284" y="63"/>
                    </a:cubicBezTo>
                    <a:cubicBezTo>
                      <a:pt x="288" y="92"/>
                      <a:pt x="285" y="123"/>
                      <a:pt x="281" y="152"/>
                    </a:cubicBezTo>
                    <a:cubicBezTo>
                      <a:pt x="278" y="180"/>
                      <a:pt x="269" y="186"/>
                      <a:pt x="240" y="188"/>
                    </a:cubicBezTo>
                    <a:cubicBezTo>
                      <a:pt x="208" y="191"/>
                      <a:pt x="176" y="193"/>
                      <a:pt x="141" y="195"/>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81" name="Freeform 54">
                <a:extLst>
                  <a:ext uri="{FF2B5EF4-FFF2-40B4-BE49-F238E27FC236}">
                    <a16:creationId xmlns:a16="http://schemas.microsoft.com/office/drawing/2014/main" id="{A1686989-3F5A-D758-4203-9DB88D875B48}"/>
                  </a:ext>
                </a:extLst>
              </p:cNvPr>
              <p:cNvSpPr>
                <a:spLocks/>
              </p:cNvSpPr>
              <p:nvPr/>
            </p:nvSpPr>
            <p:spPr bwMode="auto">
              <a:xfrm>
                <a:off x="5770563" y="5454650"/>
                <a:ext cx="1082675" cy="736600"/>
              </a:xfrm>
              <a:custGeom>
                <a:avLst/>
                <a:gdLst>
                  <a:gd name="T0" fmla="*/ 145 w 288"/>
                  <a:gd name="T1" fmla="*/ 196 h 196"/>
                  <a:gd name="T2" fmla="*/ 50 w 288"/>
                  <a:gd name="T3" fmla="*/ 190 h 196"/>
                  <a:gd name="T4" fmla="*/ 5 w 288"/>
                  <a:gd name="T5" fmla="*/ 149 h 196"/>
                  <a:gd name="T6" fmla="*/ 4 w 288"/>
                  <a:gd name="T7" fmla="*/ 66 h 196"/>
                  <a:gd name="T8" fmla="*/ 97 w 288"/>
                  <a:gd name="T9" fmla="*/ 20 h 196"/>
                  <a:gd name="T10" fmla="*/ 190 w 288"/>
                  <a:gd name="T11" fmla="*/ 20 h 196"/>
                  <a:gd name="T12" fmla="*/ 284 w 288"/>
                  <a:gd name="T13" fmla="*/ 64 h 196"/>
                  <a:gd name="T14" fmla="*/ 281 w 288"/>
                  <a:gd name="T15" fmla="*/ 154 h 196"/>
                  <a:gd name="T16" fmla="*/ 241 w 288"/>
                  <a:gd name="T17" fmla="*/ 189 h 196"/>
                  <a:gd name="T18" fmla="*/ 145 w 288"/>
                  <a:gd name="T1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96">
                    <a:moveTo>
                      <a:pt x="145" y="196"/>
                    </a:moveTo>
                    <a:cubicBezTo>
                      <a:pt x="112" y="194"/>
                      <a:pt x="81" y="192"/>
                      <a:pt x="50" y="190"/>
                    </a:cubicBezTo>
                    <a:cubicBezTo>
                      <a:pt x="19" y="187"/>
                      <a:pt x="9" y="180"/>
                      <a:pt x="5" y="149"/>
                    </a:cubicBezTo>
                    <a:cubicBezTo>
                      <a:pt x="2" y="122"/>
                      <a:pt x="0" y="93"/>
                      <a:pt x="4" y="66"/>
                    </a:cubicBezTo>
                    <a:cubicBezTo>
                      <a:pt x="9" y="24"/>
                      <a:pt x="60" y="0"/>
                      <a:pt x="97" y="20"/>
                    </a:cubicBezTo>
                    <a:cubicBezTo>
                      <a:pt x="127" y="36"/>
                      <a:pt x="159" y="36"/>
                      <a:pt x="190" y="20"/>
                    </a:cubicBezTo>
                    <a:cubicBezTo>
                      <a:pt x="228" y="1"/>
                      <a:pt x="279" y="23"/>
                      <a:pt x="284" y="64"/>
                    </a:cubicBezTo>
                    <a:cubicBezTo>
                      <a:pt x="288" y="94"/>
                      <a:pt x="285" y="124"/>
                      <a:pt x="281" y="154"/>
                    </a:cubicBezTo>
                    <a:cubicBezTo>
                      <a:pt x="278" y="181"/>
                      <a:pt x="269" y="187"/>
                      <a:pt x="241" y="189"/>
                    </a:cubicBezTo>
                    <a:cubicBezTo>
                      <a:pt x="209" y="192"/>
                      <a:pt x="176" y="194"/>
                      <a:pt x="145" y="196"/>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82" name="Freeform 55">
                <a:extLst>
                  <a:ext uri="{FF2B5EF4-FFF2-40B4-BE49-F238E27FC236}">
                    <a16:creationId xmlns:a16="http://schemas.microsoft.com/office/drawing/2014/main" id="{DD3EA7AE-952E-5CAE-F686-9AB8DD13A048}"/>
                  </a:ext>
                </a:extLst>
              </p:cNvPr>
              <p:cNvSpPr>
                <a:spLocks/>
              </p:cNvSpPr>
              <p:nvPr/>
            </p:nvSpPr>
            <p:spPr bwMode="auto">
              <a:xfrm>
                <a:off x="5946776" y="4748213"/>
                <a:ext cx="730250" cy="728663"/>
              </a:xfrm>
              <a:custGeom>
                <a:avLst/>
                <a:gdLst>
                  <a:gd name="T0" fmla="*/ 98 w 194"/>
                  <a:gd name="T1" fmla="*/ 0 h 194"/>
                  <a:gd name="T2" fmla="*/ 194 w 194"/>
                  <a:gd name="T3" fmla="*/ 98 h 194"/>
                  <a:gd name="T4" fmla="*/ 96 w 194"/>
                  <a:gd name="T5" fmla="*/ 193 h 194"/>
                  <a:gd name="T6" fmla="*/ 0 w 194"/>
                  <a:gd name="T7" fmla="*/ 96 h 194"/>
                  <a:gd name="T8" fmla="*/ 98 w 194"/>
                  <a:gd name="T9" fmla="*/ 0 h 194"/>
                </a:gdLst>
                <a:ahLst/>
                <a:cxnLst>
                  <a:cxn ang="0">
                    <a:pos x="T0" y="T1"/>
                  </a:cxn>
                  <a:cxn ang="0">
                    <a:pos x="T2" y="T3"/>
                  </a:cxn>
                  <a:cxn ang="0">
                    <a:pos x="T4" y="T5"/>
                  </a:cxn>
                  <a:cxn ang="0">
                    <a:pos x="T6" y="T7"/>
                  </a:cxn>
                  <a:cxn ang="0">
                    <a:pos x="T8" y="T9"/>
                  </a:cxn>
                </a:cxnLst>
                <a:rect l="0" t="0" r="r" b="b"/>
                <a:pathLst>
                  <a:path w="194" h="194">
                    <a:moveTo>
                      <a:pt x="98" y="0"/>
                    </a:moveTo>
                    <a:cubicBezTo>
                      <a:pt x="151" y="1"/>
                      <a:pt x="194" y="44"/>
                      <a:pt x="194" y="98"/>
                    </a:cubicBezTo>
                    <a:cubicBezTo>
                      <a:pt x="193" y="151"/>
                      <a:pt x="149" y="194"/>
                      <a:pt x="96" y="193"/>
                    </a:cubicBezTo>
                    <a:cubicBezTo>
                      <a:pt x="43" y="193"/>
                      <a:pt x="0" y="149"/>
                      <a:pt x="0" y="96"/>
                    </a:cubicBezTo>
                    <a:cubicBezTo>
                      <a:pt x="1" y="42"/>
                      <a:pt x="44" y="0"/>
                      <a:pt x="98" y="0"/>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83" name="Freeform 56">
                <a:extLst>
                  <a:ext uri="{FF2B5EF4-FFF2-40B4-BE49-F238E27FC236}">
                    <a16:creationId xmlns:a16="http://schemas.microsoft.com/office/drawing/2014/main" id="{2544BFC2-C10D-D2A6-C244-08E7A8888D87}"/>
                  </a:ext>
                </a:extLst>
              </p:cNvPr>
              <p:cNvSpPr>
                <a:spLocks/>
              </p:cNvSpPr>
              <p:nvPr/>
            </p:nvSpPr>
            <p:spPr bwMode="auto">
              <a:xfrm>
                <a:off x="3225801" y="4745038"/>
                <a:ext cx="728663" cy="731838"/>
              </a:xfrm>
              <a:custGeom>
                <a:avLst/>
                <a:gdLst>
                  <a:gd name="T0" fmla="*/ 98 w 194"/>
                  <a:gd name="T1" fmla="*/ 194 h 195"/>
                  <a:gd name="T2" fmla="*/ 0 w 194"/>
                  <a:gd name="T3" fmla="*/ 99 h 195"/>
                  <a:gd name="T4" fmla="*/ 96 w 194"/>
                  <a:gd name="T5" fmla="*/ 1 h 195"/>
                  <a:gd name="T6" fmla="*/ 193 w 194"/>
                  <a:gd name="T7" fmla="*/ 99 h 195"/>
                  <a:gd name="T8" fmla="*/ 98 w 194"/>
                  <a:gd name="T9" fmla="*/ 194 h 195"/>
                </a:gdLst>
                <a:ahLst/>
                <a:cxnLst>
                  <a:cxn ang="0">
                    <a:pos x="T0" y="T1"/>
                  </a:cxn>
                  <a:cxn ang="0">
                    <a:pos x="T2" y="T3"/>
                  </a:cxn>
                  <a:cxn ang="0">
                    <a:pos x="T4" y="T5"/>
                  </a:cxn>
                  <a:cxn ang="0">
                    <a:pos x="T6" y="T7"/>
                  </a:cxn>
                  <a:cxn ang="0">
                    <a:pos x="T8" y="T9"/>
                  </a:cxn>
                </a:cxnLst>
                <a:rect l="0" t="0" r="r" b="b"/>
                <a:pathLst>
                  <a:path w="194" h="195">
                    <a:moveTo>
                      <a:pt x="98" y="194"/>
                    </a:moveTo>
                    <a:cubicBezTo>
                      <a:pt x="44" y="195"/>
                      <a:pt x="1" y="152"/>
                      <a:pt x="0" y="99"/>
                    </a:cubicBezTo>
                    <a:cubicBezTo>
                      <a:pt x="0" y="45"/>
                      <a:pt x="42" y="2"/>
                      <a:pt x="96" y="1"/>
                    </a:cubicBezTo>
                    <a:cubicBezTo>
                      <a:pt x="150" y="0"/>
                      <a:pt x="194" y="44"/>
                      <a:pt x="193" y="99"/>
                    </a:cubicBezTo>
                    <a:cubicBezTo>
                      <a:pt x="193" y="151"/>
                      <a:pt x="150" y="194"/>
                      <a:pt x="98" y="194"/>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sp>
            <p:nvSpPr>
              <p:cNvPr id="84" name="Freeform 57">
                <a:extLst>
                  <a:ext uri="{FF2B5EF4-FFF2-40B4-BE49-F238E27FC236}">
                    <a16:creationId xmlns:a16="http://schemas.microsoft.com/office/drawing/2014/main" id="{8151227E-D139-B005-20FC-FFED57E1EFE6}"/>
                  </a:ext>
                </a:extLst>
              </p:cNvPr>
              <p:cNvSpPr>
                <a:spLocks/>
              </p:cNvSpPr>
              <p:nvPr/>
            </p:nvSpPr>
            <p:spPr bwMode="auto">
              <a:xfrm>
                <a:off x="4589463" y="4748213"/>
                <a:ext cx="722313" cy="725488"/>
              </a:xfrm>
              <a:custGeom>
                <a:avLst/>
                <a:gdLst>
                  <a:gd name="T0" fmla="*/ 192 w 192"/>
                  <a:gd name="T1" fmla="*/ 97 h 193"/>
                  <a:gd name="T2" fmla="*/ 96 w 192"/>
                  <a:gd name="T3" fmla="*/ 193 h 193"/>
                  <a:gd name="T4" fmla="*/ 0 w 192"/>
                  <a:gd name="T5" fmla="*/ 97 h 193"/>
                  <a:gd name="T6" fmla="*/ 96 w 192"/>
                  <a:gd name="T7" fmla="*/ 0 h 193"/>
                  <a:gd name="T8" fmla="*/ 192 w 192"/>
                  <a:gd name="T9" fmla="*/ 97 h 193"/>
                </a:gdLst>
                <a:ahLst/>
                <a:cxnLst>
                  <a:cxn ang="0">
                    <a:pos x="T0" y="T1"/>
                  </a:cxn>
                  <a:cxn ang="0">
                    <a:pos x="T2" y="T3"/>
                  </a:cxn>
                  <a:cxn ang="0">
                    <a:pos x="T4" y="T5"/>
                  </a:cxn>
                  <a:cxn ang="0">
                    <a:pos x="T6" y="T7"/>
                  </a:cxn>
                  <a:cxn ang="0">
                    <a:pos x="T8" y="T9"/>
                  </a:cxn>
                </a:cxnLst>
                <a:rect l="0" t="0" r="r" b="b"/>
                <a:pathLst>
                  <a:path w="192" h="193">
                    <a:moveTo>
                      <a:pt x="192" y="97"/>
                    </a:moveTo>
                    <a:cubicBezTo>
                      <a:pt x="192" y="151"/>
                      <a:pt x="150" y="193"/>
                      <a:pt x="96" y="193"/>
                    </a:cubicBezTo>
                    <a:cubicBezTo>
                      <a:pt x="42" y="193"/>
                      <a:pt x="0" y="151"/>
                      <a:pt x="0" y="97"/>
                    </a:cubicBezTo>
                    <a:cubicBezTo>
                      <a:pt x="0" y="42"/>
                      <a:pt x="42" y="0"/>
                      <a:pt x="96" y="0"/>
                    </a:cubicBezTo>
                    <a:cubicBezTo>
                      <a:pt x="149" y="0"/>
                      <a:pt x="192" y="42"/>
                      <a:pt x="192" y="97"/>
                    </a:cubicBezTo>
                    <a:close/>
                  </a:path>
                </a:pathLst>
              </a:custGeom>
              <a:grpFill/>
              <a:ln>
                <a:noFill/>
              </a:ln>
            </p:spPr>
            <p:txBody>
              <a:bodyPr vert="horz" wrap="square" lIns="68544" tIns="34272" rIns="68544" bIns="34272"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prstClr val="black"/>
                  </a:solidFill>
                  <a:effectLst/>
                  <a:uLnTx/>
                  <a:uFillTx/>
                  <a:sym typeface="FranklinGothic URW Comp Book"/>
                </a:endParaRPr>
              </a:p>
            </p:txBody>
          </p:sp>
        </p:grpSp>
      </p:grpSp>
      <p:grpSp>
        <p:nvGrpSpPr>
          <p:cNvPr id="85" name="Group 84">
            <a:extLst>
              <a:ext uri="{FF2B5EF4-FFF2-40B4-BE49-F238E27FC236}">
                <a16:creationId xmlns:a16="http://schemas.microsoft.com/office/drawing/2014/main" id="{158FEF6E-7A3C-C11F-5FDC-31C02D158361}"/>
              </a:ext>
            </a:extLst>
          </p:cNvPr>
          <p:cNvGrpSpPr/>
          <p:nvPr/>
        </p:nvGrpSpPr>
        <p:grpSpPr>
          <a:xfrm>
            <a:off x="456086" y="818612"/>
            <a:ext cx="8235612" cy="570614"/>
            <a:chOff x="603069" y="1323711"/>
            <a:chExt cx="10980816" cy="760819"/>
          </a:xfrm>
        </p:grpSpPr>
        <p:sp>
          <p:nvSpPr>
            <p:cNvPr id="86" name="Rectangle 4">
              <a:extLst>
                <a:ext uri="{FF2B5EF4-FFF2-40B4-BE49-F238E27FC236}">
                  <a16:creationId xmlns:a16="http://schemas.microsoft.com/office/drawing/2014/main" id="{6DF9A67D-CF39-9773-CFB4-595DB330933D}"/>
                </a:ext>
              </a:extLst>
            </p:cNvPr>
            <p:cNvSpPr/>
            <p:nvPr/>
          </p:nvSpPr>
          <p:spPr>
            <a:xfrm>
              <a:off x="603069" y="1323711"/>
              <a:ext cx="2520369"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648000" tIns="0" rIns="53972" bIns="0" rtlCol="0" anchor="ctr" anchorCtr="0">
              <a:noAutofit/>
            </a:bodyPr>
            <a:lstStyle/>
            <a:p>
              <a:pPr marL="0" marR="0" lvl="0" indent="0" defTabSz="685800" eaLnBrk="1" fontAlgn="auto" latinLnBrk="0" hangingPunct="1">
                <a:lnSpc>
                  <a:spcPct val="100000"/>
                </a:lnSpc>
                <a:spcBef>
                  <a:spcPts val="0"/>
                </a:spcBef>
                <a:spcAft>
                  <a:spcPts val="0"/>
                </a:spcAft>
                <a:buClr>
                  <a:prstClr val="black"/>
                </a:buClr>
                <a:buSzTx/>
                <a:buFontTx/>
                <a:buNone/>
                <a:tabLst/>
                <a:defRPr/>
              </a:pPr>
              <a:r>
                <a:rPr kumimoji="0" lang="en-US" sz="1049" b="0" i="0" u="none" strike="noStrike" kern="1200" cap="none" spc="0" normalizeH="0" baseline="0" noProof="0" dirty="0">
                  <a:ln>
                    <a:noFill/>
                  </a:ln>
                  <a:solidFill>
                    <a:prstClr val="black"/>
                  </a:solidFill>
                  <a:effectLst/>
                  <a:uLnTx/>
                  <a:uFillTx/>
                  <a:latin typeface="Franklin Gothic Book"/>
                  <a:sym typeface="FranklinGothic URW Comp Book"/>
                </a:rPr>
                <a:t>Promotion Prediction</a:t>
              </a:r>
            </a:p>
          </p:txBody>
        </p:sp>
        <p:sp>
          <p:nvSpPr>
            <p:cNvPr id="87" name="Rectangle 5">
              <a:extLst>
                <a:ext uri="{FF2B5EF4-FFF2-40B4-BE49-F238E27FC236}">
                  <a16:creationId xmlns:a16="http://schemas.microsoft.com/office/drawing/2014/main" id="{223F19FB-AFFD-1A52-80C0-1F463C896232}"/>
                </a:ext>
              </a:extLst>
            </p:cNvPr>
            <p:cNvSpPr/>
            <p:nvPr/>
          </p:nvSpPr>
          <p:spPr>
            <a:xfrm>
              <a:off x="3177819" y="1323711"/>
              <a:ext cx="8406066"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53972" tIns="54000" rIns="54000" bIns="54000" rtlCol="0" anchor="ctr" anchorCtr="0">
              <a:noAutofit/>
            </a:bodyPr>
            <a:lstStyle/>
            <a:p>
              <a:pPr marL="94500" marR="0" lvl="0" indent="-94500" defTabSz="685800" eaLnBrk="1" fontAlgn="auto" latinLnBrk="0" hangingPunct="1">
                <a:lnSpc>
                  <a:spcPct val="11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1049" b="0" i="0" u="none" strike="noStrike" kern="1200" cap="none" spc="0" normalizeH="0" baseline="0" noProof="0" dirty="0">
                  <a:ln>
                    <a:noFill/>
                  </a:ln>
                  <a:solidFill>
                    <a:srgbClr val="2E2E38"/>
                  </a:solidFill>
                  <a:effectLst/>
                  <a:uLnTx/>
                  <a:uFillTx/>
                  <a:latin typeface="Franklin Gothic Book"/>
                  <a:sym typeface="Arial" panose="020B0604020202020204" pitchFamily="34" charset="0"/>
                </a:rPr>
                <a:t>Customers ability to predict sales promotions, leading to a steep drop pre and post promotion, shows clear patterns to use in future forecasts.</a:t>
              </a:r>
              <a:endParaRPr kumimoji="0" lang="en-US" altLang="de-DE" sz="1049" b="1" i="0" u="none" strike="noStrike" kern="1200" cap="none" spc="0" normalizeH="0" baseline="0" noProof="0" dirty="0">
                <a:ln>
                  <a:noFill/>
                </a:ln>
                <a:solidFill>
                  <a:srgbClr val="2E2E38"/>
                </a:solidFill>
                <a:effectLst/>
                <a:uLnTx/>
                <a:uFillTx/>
                <a:latin typeface="Franklin Gothic Book"/>
                <a:sym typeface="Arial" panose="020B0604020202020204" pitchFamily="34" charset="0"/>
              </a:endParaRPr>
            </a:p>
          </p:txBody>
        </p:sp>
        <p:sp>
          <p:nvSpPr>
            <p:cNvPr id="88" name="Freeform 10">
              <a:extLst>
                <a:ext uri="{FF2B5EF4-FFF2-40B4-BE49-F238E27FC236}">
                  <a16:creationId xmlns:a16="http://schemas.microsoft.com/office/drawing/2014/main" id="{D0F7C8E6-4218-8467-65D1-19D3164DD266}"/>
                </a:ext>
              </a:extLst>
            </p:cNvPr>
            <p:cNvSpPr>
              <a:spLocks noEditPoints="1"/>
            </p:cNvSpPr>
            <p:nvPr/>
          </p:nvSpPr>
          <p:spPr bwMode="auto">
            <a:xfrm>
              <a:off x="829772" y="1600767"/>
              <a:ext cx="483825" cy="270798"/>
            </a:xfrm>
            <a:custGeom>
              <a:avLst/>
              <a:gdLst>
                <a:gd name="T0" fmla="*/ 404283 w 402"/>
                <a:gd name="T1" fmla="*/ 150954 h 224"/>
                <a:gd name="T2" fmla="*/ 361950 w 402"/>
                <a:gd name="T3" fmla="*/ 191350 h 224"/>
                <a:gd name="T4" fmla="*/ 283633 w 402"/>
                <a:gd name="T5" fmla="*/ 229621 h 224"/>
                <a:gd name="T6" fmla="*/ 213783 w 402"/>
                <a:gd name="T7" fmla="*/ 238125 h 224"/>
                <a:gd name="T8" fmla="*/ 122767 w 402"/>
                <a:gd name="T9" fmla="*/ 223242 h 224"/>
                <a:gd name="T10" fmla="*/ 48683 w 402"/>
                <a:gd name="T11" fmla="*/ 178594 h 224"/>
                <a:gd name="T12" fmla="*/ 10583 w 402"/>
                <a:gd name="T13" fmla="*/ 136071 h 224"/>
                <a:gd name="T14" fmla="*/ 23283 w 402"/>
                <a:gd name="T15" fmla="*/ 87171 h 224"/>
                <a:gd name="T16" fmla="*/ 65617 w 402"/>
                <a:gd name="T17" fmla="*/ 46775 h 224"/>
                <a:gd name="T18" fmla="*/ 143933 w 402"/>
                <a:gd name="T19" fmla="*/ 8504 h 224"/>
                <a:gd name="T20" fmla="*/ 213783 w 402"/>
                <a:gd name="T21" fmla="*/ 0 h 224"/>
                <a:gd name="T22" fmla="*/ 304800 w 402"/>
                <a:gd name="T23" fmla="*/ 14883 h 224"/>
                <a:gd name="T24" fmla="*/ 378883 w 402"/>
                <a:gd name="T25" fmla="*/ 59531 h 224"/>
                <a:gd name="T26" fmla="*/ 416983 w 402"/>
                <a:gd name="T27" fmla="*/ 102054 h 224"/>
                <a:gd name="T28" fmla="*/ 292100 w 402"/>
                <a:gd name="T29" fmla="*/ 119063 h 224"/>
                <a:gd name="T30" fmla="*/ 268817 w 402"/>
                <a:gd name="T31" fmla="*/ 63783 h 224"/>
                <a:gd name="T32" fmla="*/ 228600 w 402"/>
                <a:gd name="T33" fmla="*/ 42522 h 224"/>
                <a:gd name="T34" fmla="*/ 182033 w 402"/>
                <a:gd name="T35" fmla="*/ 48901 h 224"/>
                <a:gd name="T36" fmla="*/ 131233 w 402"/>
                <a:gd name="T37" fmla="*/ 42522 h 224"/>
                <a:gd name="T38" fmla="*/ 65617 w 402"/>
                <a:gd name="T39" fmla="*/ 87171 h 224"/>
                <a:gd name="T40" fmla="*/ 55033 w 402"/>
                <a:gd name="T41" fmla="*/ 140324 h 224"/>
                <a:gd name="T42" fmla="*/ 116417 w 402"/>
                <a:gd name="T43" fmla="*/ 189224 h 224"/>
                <a:gd name="T44" fmla="*/ 158750 w 402"/>
                <a:gd name="T45" fmla="*/ 201981 h 224"/>
                <a:gd name="T46" fmla="*/ 131233 w 402"/>
                <a:gd name="T47" fmla="*/ 172215 h 224"/>
                <a:gd name="T48" fmla="*/ 114300 w 402"/>
                <a:gd name="T49" fmla="*/ 119063 h 224"/>
                <a:gd name="T50" fmla="*/ 139700 w 402"/>
                <a:gd name="T51" fmla="*/ 91423 h 224"/>
                <a:gd name="T52" fmla="*/ 135467 w 402"/>
                <a:gd name="T53" fmla="*/ 119063 h 224"/>
                <a:gd name="T54" fmla="*/ 158750 w 402"/>
                <a:gd name="T55" fmla="*/ 174342 h 224"/>
                <a:gd name="T56" fmla="*/ 196850 w 402"/>
                <a:gd name="T57" fmla="*/ 195603 h 224"/>
                <a:gd name="T58" fmla="*/ 243417 w 402"/>
                <a:gd name="T59" fmla="*/ 191350 h 224"/>
                <a:gd name="T60" fmla="*/ 279400 w 402"/>
                <a:gd name="T61" fmla="*/ 161585 h 224"/>
                <a:gd name="T62" fmla="*/ 292100 w 402"/>
                <a:gd name="T63" fmla="*/ 119063 h 224"/>
                <a:gd name="T64" fmla="*/ 268817 w 402"/>
                <a:gd name="T65" fmla="*/ 142450 h 224"/>
                <a:gd name="T66" fmla="*/ 245533 w 402"/>
                <a:gd name="T67" fmla="*/ 167963 h 224"/>
                <a:gd name="T68" fmla="*/ 213783 w 402"/>
                <a:gd name="T69" fmla="*/ 178594 h 224"/>
                <a:gd name="T70" fmla="*/ 171450 w 402"/>
                <a:gd name="T71" fmla="*/ 161585 h 224"/>
                <a:gd name="T72" fmla="*/ 154517 w 402"/>
                <a:gd name="T73" fmla="*/ 131819 h 224"/>
                <a:gd name="T74" fmla="*/ 158750 w 402"/>
                <a:gd name="T75" fmla="*/ 97801 h 224"/>
                <a:gd name="T76" fmla="*/ 201083 w 402"/>
                <a:gd name="T77" fmla="*/ 61657 h 224"/>
                <a:gd name="T78" fmla="*/ 237067 w 402"/>
                <a:gd name="T79" fmla="*/ 65910 h 224"/>
                <a:gd name="T80" fmla="*/ 262467 w 402"/>
                <a:gd name="T81" fmla="*/ 87171 h 224"/>
                <a:gd name="T82" fmla="*/ 273050 w 402"/>
                <a:gd name="T83" fmla="*/ 119063 h 224"/>
                <a:gd name="T84" fmla="*/ 355600 w 402"/>
                <a:gd name="T85" fmla="*/ 80792 h 224"/>
                <a:gd name="T86" fmla="*/ 283633 w 402"/>
                <a:gd name="T87" fmla="*/ 38270 h 224"/>
                <a:gd name="T88" fmla="*/ 277283 w 402"/>
                <a:gd name="T89" fmla="*/ 44648 h 224"/>
                <a:gd name="T90" fmla="*/ 302683 w 402"/>
                <a:gd name="T91" fmla="*/ 78666 h 224"/>
                <a:gd name="T92" fmla="*/ 313267 w 402"/>
                <a:gd name="T93" fmla="*/ 119063 h 224"/>
                <a:gd name="T94" fmla="*/ 296333 w 402"/>
                <a:gd name="T95" fmla="*/ 172215 h 224"/>
                <a:gd name="T96" fmla="*/ 266700 w 402"/>
                <a:gd name="T97" fmla="*/ 201981 h 224"/>
                <a:gd name="T98" fmla="*/ 296333 w 402"/>
                <a:gd name="T99" fmla="*/ 195603 h 224"/>
                <a:gd name="T100" fmla="*/ 361950 w 402"/>
                <a:gd name="T101" fmla="*/ 153080 h 2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2"/>
                <a:gd name="T154" fmla="*/ 0 h 224"/>
                <a:gd name="T155" fmla="*/ 402 w 402"/>
                <a:gd name="T156" fmla="*/ 224 h 2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2" h="224">
                  <a:moveTo>
                    <a:pt x="402" y="112"/>
                  </a:moveTo>
                  <a:lnTo>
                    <a:pt x="402" y="112"/>
                  </a:lnTo>
                  <a:lnTo>
                    <a:pt x="394" y="128"/>
                  </a:lnTo>
                  <a:lnTo>
                    <a:pt x="382" y="142"/>
                  </a:lnTo>
                  <a:lnTo>
                    <a:pt x="372" y="156"/>
                  </a:lnTo>
                  <a:lnTo>
                    <a:pt x="358" y="168"/>
                  </a:lnTo>
                  <a:lnTo>
                    <a:pt x="342" y="180"/>
                  </a:lnTo>
                  <a:lnTo>
                    <a:pt x="326" y="192"/>
                  </a:lnTo>
                  <a:lnTo>
                    <a:pt x="306" y="202"/>
                  </a:lnTo>
                  <a:lnTo>
                    <a:pt x="288" y="210"/>
                  </a:lnTo>
                  <a:lnTo>
                    <a:pt x="268" y="216"/>
                  </a:lnTo>
                  <a:lnTo>
                    <a:pt x="246" y="220"/>
                  </a:lnTo>
                  <a:lnTo>
                    <a:pt x="224" y="222"/>
                  </a:lnTo>
                  <a:lnTo>
                    <a:pt x="202" y="224"/>
                  </a:lnTo>
                  <a:lnTo>
                    <a:pt x="180" y="222"/>
                  </a:lnTo>
                  <a:lnTo>
                    <a:pt x="158" y="220"/>
                  </a:lnTo>
                  <a:lnTo>
                    <a:pt x="136" y="216"/>
                  </a:lnTo>
                  <a:lnTo>
                    <a:pt x="116" y="210"/>
                  </a:lnTo>
                  <a:lnTo>
                    <a:pt x="96" y="202"/>
                  </a:lnTo>
                  <a:lnTo>
                    <a:pt x="78" y="192"/>
                  </a:lnTo>
                  <a:lnTo>
                    <a:pt x="62" y="180"/>
                  </a:lnTo>
                  <a:lnTo>
                    <a:pt x="46" y="168"/>
                  </a:lnTo>
                  <a:lnTo>
                    <a:pt x="32" y="156"/>
                  </a:lnTo>
                  <a:lnTo>
                    <a:pt x="22" y="142"/>
                  </a:lnTo>
                  <a:lnTo>
                    <a:pt x="10" y="128"/>
                  </a:lnTo>
                  <a:lnTo>
                    <a:pt x="0" y="112"/>
                  </a:lnTo>
                  <a:lnTo>
                    <a:pt x="10" y="96"/>
                  </a:lnTo>
                  <a:lnTo>
                    <a:pt x="22" y="82"/>
                  </a:lnTo>
                  <a:lnTo>
                    <a:pt x="32" y="68"/>
                  </a:lnTo>
                  <a:lnTo>
                    <a:pt x="46" y="56"/>
                  </a:lnTo>
                  <a:lnTo>
                    <a:pt x="62" y="44"/>
                  </a:lnTo>
                  <a:lnTo>
                    <a:pt x="78" y="32"/>
                  </a:lnTo>
                  <a:lnTo>
                    <a:pt x="96" y="22"/>
                  </a:lnTo>
                  <a:lnTo>
                    <a:pt x="116" y="14"/>
                  </a:lnTo>
                  <a:lnTo>
                    <a:pt x="136" y="8"/>
                  </a:lnTo>
                  <a:lnTo>
                    <a:pt x="158" y="4"/>
                  </a:lnTo>
                  <a:lnTo>
                    <a:pt x="180" y="2"/>
                  </a:lnTo>
                  <a:lnTo>
                    <a:pt x="202" y="0"/>
                  </a:lnTo>
                  <a:lnTo>
                    <a:pt x="224" y="2"/>
                  </a:lnTo>
                  <a:lnTo>
                    <a:pt x="246" y="4"/>
                  </a:lnTo>
                  <a:lnTo>
                    <a:pt x="268" y="8"/>
                  </a:lnTo>
                  <a:lnTo>
                    <a:pt x="288" y="14"/>
                  </a:lnTo>
                  <a:lnTo>
                    <a:pt x="306" y="22"/>
                  </a:lnTo>
                  <a:lnTo>
                    <a:pt x="326" y="32"/>
                  </a:lnTo>
                  <a:lnTo>
                    <a:pt x="342" y="44"/>
                  </a:lnTo>
                  <a:lnTo>
                    <a:pt x="358" y="56"/>
                  </a:lnTo>
                  <a:lnTo>
                    <a:pt x="372" y="68"/>
                  </a:lnTo>
                  <a:lnTo>
                    <a:pt x="382" y="82"/>
                  </a:lnTo>
                  <a:lnTo>
                    <a:pt x="394" y="96"/>
                  </a:lnTo>
                  <a:lnTo>
                    <a:pt x="402" y="112"/>
                  </a:lnTo>
                  <a:close/>
                  <a:moveTo>
                    <a:pt x="276" y="112"/>
                  </a:moveTo>
                  <a:lnTo>
                    <a:pt x="276" y="112"/>
                  </a:lnTo>
                  <a:lnTo>
                    <a:pt x="274" y="98"/>
                  </a:lnTo>
                  <a:lnTo>
                    <a:pt x="270" y="84"/>
                  </a:lnTo>
                  <a:lnTo>
                    <a:pt x="264" y="72"/>
                  </a:lnTo>
                  <a:lnTo>
                    <a:pt x="254" y="60"/>
                  </a:lnTo>
                  <a:lnTo>
                    <a:pt x="242" y="52"/>
                  </a:lnTo>
                  <a:lnTo>
                    <a:pt x="230" y="44"/>
                  </a:lnTo>
                  <a:lnTo>
                    <a:pt x="216" y="40"/>
                  </a:lnTo>
                  <a:lnTo>
                    <a:pt x="202" y="40"/>
                  </a:lnTo>
                  <a:lnTo>
                    <a:pt x="186" y="42"/>
                  </a:lnTo>
                  <a:lnTo>
                    <a:pt x="172" y="46"/>
                  </a:lnTo>
                  <a:lnTo>
                    <a:pt x="164" y="28"/>
                  </a:lnTo>
                  <a:lnTo>
                    <a:pt x="142" y="34"/>
                  </a:lnTo>
                  <a:lnTo>
                    <a:pt x="124" y="40"/>
                  </a:lnTo>
                  <a:lnTo>
                    <a:pt x="106" y="48"/>
                  </a:lnTo>
                  <a:lnTo>
                    <a:pt x="90" y="56"/>
                  </a:lnTo>
                  <a:lnTo>
                    <a:pt x="74" y="68"/>
                  </a:lnTo>
                  <a:lnTo>
                    <a:pt x="62" y="82"/>
                  </a:lnTo>
                  <a:lnTo>
                    <a:pt x="50" y="96"/>
                  </a:lnTo>
                  <a:lnTo>
                    <a:pt x="40" y="112"/>
                  </a:lnTo>
                  <a:lnTo>
                    <a:pt x="52" y="132"/>
                  </a:lnTo>
                  <a:lnTo>
                    <a:pt x="66" y="148"/>
                  </a:lnTo>
                  <a:lnTo>
                    <a:pt x="88" y="166"/>
                  </a:lnTo>
                  <a:lnTo>
                    <a:pt x="110" y="178"/>
                  </a:lnTo>
                  <a:lnTo>
                    <a:pt x="136" y="188"/>
                  </a:lnTo>
                  <a:lnTo>
                    <a:pt x="162" y="196"/>
                  </a:lnTo>
                  <a:lnTo>
                    <a:pt x="150" y="190"/>
                  </a:lnTo>
                  <a:lnTo>
                    <a:pt x="140" y="182"/>
                  </a:lnTo>
                  <a:lnTo>
                    <a:pt x="132" y="172"/>
                  </a:lnTo>
                  <a:lnTo>
                    <a:pt x="124" y="162"/>
                  </a:lnTo>
                  <a:lnTo>
                    <a:pt x="116" y="150"/>
                  </a:lnTo>
                  <a:lnTo>
                    <a:pt x="112" y="138"/>
                  </a:lnTo>
                  <a:lnTo>
                    <a:pt x="108" y="126"/>
                  </a:lnTo>
                  <a:lnTo>
                    <a:pt x="108" y="112"/>
                  </a:lnTo>
                  <a:lnTo>
                    <a:pt x="110" y="96"/>
                  </a:lnTo>
                  <a:lnTo>
                    <a:pt x="114" y="80"/>
                  </a:lnTo>
                  <a:lnTo>
                    <a:pt x="132" y="86"/>
                  </a:lnTo>
                  <a:lnTo>
                    <a:pt x="128" y="98"/>
                  </a:lnTo>
                  <a:lnTo>
                    <a:pt x="128" y="112"/>
                  </a:lnTo>
                  <a:lnTo>
                    <a:pt x="128" y="126"/>
                  </a:lnTo>
                  <a:lnTo>
                    <a:pt x="132" y="140"/>
                  </a:lnTo>
                  <a:lnTo>
                    <a:pt x="140" y="152"/>
                  </a:lnTo>
                  <a:lnTo>
                    <a:pt x="150" y="164"/>
                  </a:lnTo>
                  <a:lnTo>
                    <a:pt x="160" y="172"/>
                  </a:lnTo>
                  <a:lnTo>
                    <a:pt x="174" y="180"/>
                  </a:lnTo>
                  <a:lnTo>
                    <a:pt x="186" y="184"/>
                  </a:lnTo>
                  <a:lnTo>
                    <a:pt x="202" y="184"/>
                  </a:lnTo>
                  <a:lnTo>
                    <a:pt x="216" y="184"/>
                  </a:lnTo>
                  <a:lnTo>
                    <a:pt x="230" y="180"/>
                  </a:lnTo>
                  <a:lnTo>
                    <a:pt x="242" y="172"/>
                  </a:lnTo>
                  <a:lnTo>
                    <a:pt x="254" y="164"/>
                  </a:lnTo>
                  <a:lnTo>
                    <a:pt x="264" y="152"/>
                  </a:lnTo>
                  <a:lnTo>
                    <a:pt x="270" y="140"/>
                  </a:lnTo>
                  <a:lnTo>
                    <a:pt x="274" y="126"/>
                  </a:lnTo>
                  <a:lnTo>
                    <a:pt x="276" y="112"/>
                  </a:lnTo>
                  <a:close/>
                  <a:moveTo>
                    <a:pt x="258" y="112"/>
                  </a:moveTo>
                  <a:lnTo>
                    <a:pt x="258" y="112"/>
                  </a:lnTo>
                  <a:lnTo>
                    <a:pt x="256" y="124"/>
                  </a:lnTo>
                  <a:lnTo>
                    <a:pt x="254" y="134"/>
                  </a:lnTo>
                  <a:lnTo>
                    <a:pt x="248" y="142"/>
                  </a:lnTo>
                  <a:lnTo>
                    <a:pt x="242" y="152"/>
                  </a:lnTo>
                  <a:lnTo>
                    <a:pt x="232" y="158"/>
                  </a:lnTo>
                  <a:lnTo>
                    <a:pt x="224" y="164"/>
                  </a:lnTo>
                  <a:lnTo>
                    <a:pt x="212" y="166"/>
                  </a:lnTo>
                  <a:lnTo>
                    <a:pt x="202" y="168"/>
                  </a:lnTo>
                  <a:lnTo>
                    <a:pt x="190" y="166"/>
                  </a:lnTo>
                  <a:lnTo>
                    <a:pt x="180" y="164"/>
                  </a:lnTo>
                  <a:lnTo>
                    <a:pt x="170" y="158"/>
                  </a:lnTo>
                  <a:lnTo>
                    <a:pt x="162" y="152"/>
                  </a:lnTo>
                  <a:lnTo>
                    <a:pt x="154" y="142"/>
                  </a:lnTo>
                  <a:lnTo>
                    <a:pt x="150" y="134"/>
                  </a:lnTo>
                  <a:lnTo>
                    <a:pt x="146" y="124"/>
                  </a:lnTo>
                  <a:lnTo>
                    <a:pt x="146" y="112"/>
                  </a:lnTo>
                  <a:lnTo>
                    <a:pt x="146" y="102"/>
                  </a:lnTo>
                  <a:lnTo>
                    <a:pt x="150" y="92"/>
                  </a:lnTo>
                  <a:lnTo>
                    <a:pt x="206" y="118"/>
                  </a:lnTo>
                  <a:lnTo>
                    <a:pt x="180" y="62"/>
                  </a:lnTo>
                  <a:lnTo>
                    <a:pt x="190" y="58"/>
                  </a:lnTo>
                  <a:lnTo>
                    <a:pt x="202" y="58"/>
                  </a:lnTo>
                  <a:lnTo>
                    <a:pt x="212" y="58"/>
                  </a:lnTo>
                  <a:lnTo>
                    <a:pt x="224" y="62"/>
                  </a:lnTo>
                  <a:lnTo>
                    <a:pt x="232" y="66"/>
                  </a:lnTo>
                  <a:lnTo>
                    <a:pt x="242" y="74"/>
                  </a:lnTo>
                  <a:lnTo>
                    <a:pt x="248" y="82"/>
                  </a:lnTo>
                  <a:lnTo>
                    <a:pt x="254" y="92"/>
                  </a:lnTo>
                  <a:lnTo>
                    <a:pt x="256" y="102"/>
                  </a:lnTo>
                  <a:lnTo>
                    <a:pt x="258" y="112"/>
                  </a:lnTo>
                  <a:close/>
                  <a:moveTo>
                    <a:pt x="364" y="112"/>
                  </a:moveTo>
                  <a:lnTo>
                    <a:pt x="364" y="112"/>
                  </a:lnTo>
                  <a:lnTo>
                    <a:pt x="352" y="94"/>
                  </a:lnTo>
                  <a:lnTo>
                    <a:pt x="336" y="76"/>
                  </a:lnTo>
                  <a:lnTo>
                    <a:pt x="316" y="58"/>
                  </a:lnTo>
                  <a:lnTo>
                    <a:pt x="292" y="46"/>
                  </a:lnTo>
                  <a:lnTo>
                    <a:pt x="268" y="36"/>
                  </a:lnTo>
                  <a:lnTo>
                    <a:pt x="240" y="28"/>
                  </a:lnTo>
                  <a:lnTo>
                    <a:pt x="252" y="34"/>
                  </a:lnTo>
                  <a:lnTo>
                    <a:pt x="262" y="42"/>
                  </a:lnTo>
                  <a:lnTo>
                    <a:pt x="272" y="52"/>
                  </a:lnTo>
                  <a:lnTo>
                    <a:pt x="280" y="62"/>
                  </a:lnTo>
                  <a:lnTo>
                    <a:pt x="286" y="74"/>
                  </a:lnTo>
                  <a:lnTo>
                    <a:pt x="292" y="86"/>
                  </a:lnTo>
                  <a:lnTo>
                    <a:pt x="294" y="98"/>
                  </a:lnTo>
                  <a:lnTo>
                    <a:pt x="296" y="112"/>
                  </a:lnTo>
                  <a:lnTo>
                    <a:pt x="294" y="126"/>
                  </a:lnTo>
                  <a:lnTo>
                    <a:pt x="292" y="138"/>
                  </a:lnTo>
                  <a:lnTo>
                    <a:pt x="286" y="150"/>
                  </a:lnTo>
                  <a:lnTo>
                    <a:pt x="280" y="162"/>
                  </a:lnTo>
                  <a:lnTo>
                    <a:pt x="272" y="172"/>
                  </a:lnTo>
                  <a:lnTo>
                    <a:pt x="262" y="182"/>
                  </a:lnTo>
                  <a:lnTo>
                    <a:pt x="252" y="190"/>
                  </a:lnTo>
                  <a:lnTo>
                    <a:pt x="240" y="196"/>
                  </a:lnTo>
                  <a:lnTo>
                    <a:pt x="262" y="192"/>
                  </a:lnTo>
                  <a:lnTo>
                    <a:pt x="280" y="184"/>
                  </a:lnTo>
                  <a:lnTo>
                    <a:pt x="298" y="178"/>
                  </a:lnTo>
                  <a:lnTo>
                    <a:pt x="314" y="168"/>
                  </a:lnTo>
                  <a:lnTo>
                    <a:pt x="328" y="156"/>
                  </a:lnTo>
                  <a:lnTo>
                    <a:pt x="342" y="144"/>
                  </a:lnTo>
                  <a:lnTo>
                    <a:pt x="354" y="128"/>
                  </a:lnTo>
                  <a:lnTo>
                    <a:pt x="364" y="112"/>
                  </a:lnTo>
                  <a:close/>
                </a:path>
              </a:pathLst>
            </a:custGeom>
            <a:solidFill>
              <a:srgbClr val="E57200"/>
            </a:solidFill>
            <a:ln w="9525">
              <a:noFill/>
              <a:round/>
              <a:headEnd/>
              <a:tailEnd/>
            </a:ln>
          </p:spPr>
          <p:txBody>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de-DE" sz="750" b="0" i="0" u="none" strike="noStrike" kern="1200" cap="none" spc="0" normalizeH="0" baseline="0" noProof="0">
                <a:ln>
                  <a:noFill/>
                </a:ln>
                <a:solidFill>
                  <a:prstClr val="black"/>
                </a:solidFill>
                <a:effectLst/>
                <a:uLnTx/>
                <a:uFillTx/>
                <a:latin typeface="Arial" charset="0"/>
                <a:sym typeface="FranklinGothic URW Comp Book"/>
              </a:endParaRPr>
            </a:p>
          </p:txBody>
        </p:sp>
      </p:grpSp>
      <p:grpSp>
        <p:nvGrpSpPr>
          <p:cNvPr id="89" name="Group 88">
            <a:extLst>
              <a:ext uri="{FF2B5EF4-FFF2-40B4-BE49-F238E27FC236}">
                <a16:creationId xmlns:a16="http://schemas.microsoft.com/office/drawing/2014/main" id="{BFF635FE-8DE1-07E3-1301-5D88AA14C548}"/>
              </a:ext>
            </a:extLst>
          </p:cNvPr>
          <p:cNvGrpSpPr/>
          <p:nvPr/>
        </p:nvGrpSpPr>
        <p:grpSpPr>
          <a:xfrm>
            <a:off x="456086" y="3092644"/>
            <a:ext cx="8235612" cy="570614"/>
            <a:chOff x="603069" y="3749345"/>
            <a:chExt cx="10980816" cy="760819"/>
          </a:xfrm>
        </p:grpSpPr>
        <p:sp>
          <p:nvSpPr>
            <p:cNvPr id="90" name="Rectangle 4">
              <a:extLst>
                <a:ext uri="{FF2B5EF4-FFF2-40B4-BE49-F238E27FC236}">
                  <a16:creationId xmlns:a16="http://schemas.microsoft.com/office/drawing/2014/main" id="{ADA535C0-B584-5B04-A9B3-34CCBB73A637}"/>
                </a:ext>
              </a:extLst>
            </p:cNvPr>
            <p:cNvSpPr/>
            <p:nvPr/>
          </p:nvSpPr>
          <p:spPr>
            <a:xfrm>
              <a:off x="603069" y="3749345"/>
              <a:ext cx="2520369"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648000" tIns="0" rIns="53972" bIns="0" rtlCol="0" anchor="ctr" anchorCtr="0">
              <a:noAutofit/>
            </a:bodyPr>
            <a:lstStyle/>
            <a:p>
              <a:pPr marL="0" marR="0" lvl="0" indent="0" defTabSz="685800" eaLnBrk="1" fontAlgn="auto" latinLnBrk="0" hangingPunct="1">
                <a:lnSpc>
                  <a:spcPct val="100000"/>
                </a:lnSpc>
                <a:spcBef>
                  <a:spcPts val="0"/>
                </a:spcBef>
                <a:spcAft>
                  <a:spcPts val="0"/>
                </a:spcAft>
                <a:buClr>
                  <a:prstClr val="black"/>
                </a:buClr>
                <a:buSzTx/>
                <a:buFontTx/>
                <a:buNone/>
                <a:tabLst/>
                <a:defRPr/>
              </a:pPr>
              <a:r>
                <a:rPr kumimoji="0" lang="en-US" sz="1049" b="0" i="0" u="none" strike="noStrike" kern="1200" cap="none" spc="0" normalizeH="0" baseline="0" noProof="0" dirty="0">
                  <a:ln>
                    <a:noFill/>
                  </a:ln>
                  <a:solidFill>
                    <a:prstClr val="black"/>
                  </a:solidFill>
                  <a:effectLst/>
                  <a:uLnTx/>
                  <a:uFillTx/>
                  <a:latin typeface="Franklin Gothic Book"/>
                  <a:sym typeface="FranklinGothic URW Comp Book"/>
                </a:rPr>
                <a:t>Closed Operations in Week/ Year</a:t>
              </a:r>
            </a:p>
          </p:txBody>
        </p:sp>
        <p:sp>
          <p:nvSpPr>
            <p:cNvPr id="91" name="Rectangle 5">
              <a:extLst>
                <a:ext uri="{FF2B5EF4-FFF2-40B4-BE49-F238E27FC236}">
                  <a16:creationId xmlns:a16="http://schemas.microsoft.com/office/drawing/2014/main" id="{173A7312-991B-A1FA-24E3-FCDB2F75B268}"/>
                </a:ext>
              </a:extLst>
            </p:cNvPr>
            <p:cNvSpPr/>
            <p:nvPr/>
          </p:nvSpPr>
          <p:spPr>
            <a:xfrm>
              <a:off x="3177819" y="3749345"/>
              <a:ext cx="8406066"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53972" tIns="54000" rIns="54000" bIns="54000" rtlCol="0" anchor="ctr" anchorCtr="0">
              <a:noAutofit/>
            </a:bodyPr>
            <a:lstStyle/>
            <a:p>
              <a:pPr marL="94500" marR="0" lvl="0" indent="-94500" defTabSz="685800" eaLnBrk="1" fontAlgn="auto" latinLnBrk="0" hangingPunct="1">
                <a:lnSpc>
                  <a:spcPct val="11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1049" b="0" i="0" u="none" strike="noStrike" kern="1200" cap="none" spc="0" normalizeH="0" baseline="0" noProof="0" dirty="0">
                  <a:ln>
                    <a:noFill/>
                  </a:ln>
                  <a:solidFill>
                    <a:srgbClr val="2E2E38"/>
                  </a:solidFill>
                  <a:effectLst/>
                  <a:uLnTx/>
                  <a:uFillTx/>
                  <a:latin typeface="Franklin Gothic Book"/>
                  <a:sym typeface="Arial" panose="020B0604020202020204" pitchFamily="34" charset="0"/>
                </a:rPr>
                <a:t>Store closures on Sunday’s and due to state and/ or store holiday’s negatively impact sales and should be understood when forecasting future sales.</a:t>
              </a:r>
            </a:p>
          </p:txBody>
        </p:sp>
        <p:grpSp>
          <p:nvGrpSpPr>
            <p:cNvPr id="92" name="Group 4">
              <a:extLst>
                <a:ext uri="{FF2B5EF4-FFF2-40B4-BE49-F238E27FC236}">
                  <a16:creationId xmlns:a16="http://schemas.microsoft.com/office/drawing/2014/main" id="{C9799A0A-0A6F-D35E-00AE-A76FFEB9753C}"/>
                </a:ext>
              </a:extLst>
            </p:cNvPr>
            <p:cNvGrpSpPr>
              <a:grpSpLocks noChangeAspect="1"/>
            </p:cNvGrpSpPr>
            <p:nvPr/>
          </p:nvGrpSpPr>
          <p:grpSpPr bwMode="auto">
            <a:xfrm>
              <a:off x="728578" y="3927526"/>
              <a:ext cx="585019" cy="404457"/>
              <a:chOff x="484" y="2012"/>
              <a:chExt cx="891" cy="616"/>
            </a:xfrm>
            <a:solidFill>
              <a:srgbClr val="E57200"/>
            </a:solidFill>
          </p:grpSpPr>
          <p:sp>
            <p:nvSpPr>
              <p:cNvPr id="93" name="Freeform 5">
                <a:extLst>
                  <a:ext uri="{FF2B5EF4-FFF2-40B4-BE49-F238E27FC236}">
                    <a16:creationId xmlns:a16="http://schemas.microsoft.com/office/drawing/2014/main" id="{EF875600-6FC6-361B-A9FB-4838F1D85C71}"/>
                  </a:ext>
                </a:extLst>
              </p:cNvPr>
              <p:cNvSpPr>
                <a:spLocks/>
              </p:cNvSpPr>
              <p:nvPr/>
            </p:nvSpPr>
            <p:spPr bwMode="auto">
              <a:xfrm>
                <a:off x="898" y="2058"/>
                <a:ext cx="63" cy="132"/>
              </a:xfrm>
              <a:custGeom>
                <a:avLst/>
                <a:gdLst>
                  <a:gd name="T0" fmla="*/ 32 w 78"/>
                  <a:gd name="T1" fmla="*/ 164 h 164"/>
                  <a:gd name="T2" fmla="*/ 32 w 78"/>
                  <a:gd name="T3" fmla="*/ 152 h 164"/>
                  <a:gd name="T4" fmla="*/ 23 w 78"/>
                  <a:gd name="T5" fmla="*/ 152 h 164"/>
                  <a:gd name="T6" fmla="*/ 0 w 78"/>
                  <a:gd name="T7" fmla="*/ 130 h 164"/>
                  <a:gd name="T8" fmla="*/ 0 w 78"/>
                  <a:gd name="T9" fmla="*/ 118 h 164"/>
                  <a:gd name="T10" fmla="*/ 14 w 78"/>
                  <a:gd name="T11" fmla="*/ 118 h 164"/>
                  <a:gd name="T12" fmla="*/ 14 w 78"/>
                  <a:gd name="T13" fmla="*/ 130 h 164"/>
                  <a:gd name="T14" fmla="*/ 23 w 78"/>
                  <a:gd name="T15" fmla="*/ 139 h 164"/>
                  <a:gd name="T16" fmla="*/ 55 w 78"/>
                  <a:gd name="T17" fmla="*/ 139 h 164"/>
                  <a:gd name="T18" fmla="*/ 64 w 78"/>
                  <a:gd name="T19" fmla="*/ 130 h 164"/>
                  <a:gd name="T20" fmla="*/ 64 w 78"/>
                  <a:gd name="T21" fmla="*/ 98 h 164"/>
                  <a:gd name="T22" fmla="*/ 55 w 78"/>
                  <a:gd name="T23" fmla="*/ 89 h 164"/>
                  <a:gd name="T24" fmla="*/ 23 w 78"/>
                  <a:gd name="T25" fmla="*/ 89 h 164"/>
                  <a:gd name="T26" fmla="*/ 0 w 78"/>
                  <a:gd name="T27" fmla="*/ 66 h 164"/>
                  <a:gd name="T28" fmla="*/ 0 w 78"/>
                  <a:gd name="T29" fmla="*/ 34 h 164"/>
                  <a:gd name="T30" fmla="*/ 23 w 78"/>
                  <a:gd name="T31" fmla="*/ 12 h 164"/>
                  <a:gd name="T32" fmla="*/ 32 w 78"/>
                  <a:gd name="T33" fmla="*/ 12 h 164"/>
                  <a:gd name="T34" fmla="*/ 32 w 78"/>
                  <a:gd name="T35" fmla="*/ 0 h 164"/>
                  <a:gd name="T36" fmla="*/ 46 w 78"/>
                  <a:gd name="T37" fmla="*/ 0 h 164"/>
                  <a:gd name="T38" fmla="*/ 46 w 78"/>
                  <a:gd name="T39" fmla="*/ 12 h 164"/>
                  <a:gd name="T40" fmla="*/ 55 w 78"/>
                  <a:gd name="T41" fmla="*/ 12 h 164"/>
                  <a:gd name="T42" fmla="*/ 78 w 78"/>
                  <a:gd name="T43" fmla="*/ 34 h 164"/>
                  <a:gd name="T44" fmla="*/ 78 w 78"/>
                  <a:gd name="T45" fmla="*/ 46 h 164"/>
                  <a:gd name="T46" fmla="*/ 64 w 78"/>
                  <a:gd name="T47" fmla="*/ 46 h 164"/>
                  <a:gd name="T48" fmla="*/ 64 w 78"/>
                  <a:gd name="T49" fmla="*/ 34 h 164"/>
                  <a:gd name="T50" fmla="*/ 55 w 78"/>
                  <a:gd name="T51" fmla="*/ 25 h 164"/>
                  <a:gd name="T52" fmla="*/ 23 w 78"/>
                  <a:gd name="T53" fmla="*/ 25 h 164"/>
                  <a:gd name="T54" fmla="*/ 14 w 78"/>
                  <a:gd name="T55" fmla="*/ 34 h 164"/>
                  <a:gd name="T56" fmla="*/ 14 w 78"/>
                  <a:gd name="T57" fmla="*/ 66 h 164"/>
                  <a:gd name="T58" fmla="*/ 23 w 78"/>
                  <a:gd name="T59" fmla="*/ 75 h 164"/>
                  <a:gd name="T60" fmla="*/ 55 w 78"/>
                  <a:gd name="T61" fmla="*/ 75 h 164"/>
                  <a:gd name="T62" fmla="*/ 78 w 78"/>
                  <a:gd name="T63" fmla="*/ 98 h 164"/>
                  <a:gd name="T64" fmla="*/ 78 w 78"/>
                  <a:gd name="T65" fmla="*/ 130 h 164"/>
                  <a:gd name="T66" fmla="*/ 55 w 78"/>
                  <a:gd name="T67" fmla="*/ 152 h 164"/>
                  <a:gd name="T68" fmla="*/ 46 w 78"/>
                  <a:gd name="T69" fmla="*/ 152 h 164"/>
                  <a:gd name="T70" fmla="*/ 46 w 78"/>
                  <a:gd name="T71" fmla="*/ 164 h 164"/>
                  <a:gd name="T72" fmla="*/ 32 w 78"/>
                  <a:gd name="T7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64">
                    <a:moveTo>
                      <a:pt x="32" y="164"/>
                    </a:moveTo>
                    <a:cubicBezTo>
                      <a:pt x="32" y="152"/>
                      <a:pt x="32" y="152"/>
                      <a:pt x="32" y="152"/>
                    </a:cubicBezTo>
                    <a:cubicBezTo>
                      <a:pt x="23" y="152"/>
                      <a:pt x="23" y="152"/>
                      <a:pt x="23" y="152"/>
                    </a:cubicBezTo>
                    <a:cubicBezTo>
                      <a:pt x="10" y="152"/>
                      <a:pt x="0" y="142"/>
                      <a:pt x="0" y="130"/>
                    </a:cubicBezTo>
                    <a:cubicBezTo>
                      <a:pt x="0" y="118"/>
                      <a:pt x="0" y="118"/>
                      <a:pt x="0" y="118"/>
                    </a:cubicBezTo>
                    <a:cubicBezTo>
                      <a:pt x="14" y="118"/>
                      <a:pt x="14" y="118"/>
                      <a:pt x="14" y="118"/>
                    </a:cubicBezTo>
                    <a:cubicBezTo>
                      <a:pt x="14" y="130"/>
                      <a:pt x="14" y="130"/>
                      <a:pt x="14" y="130"/>
                    </a:cubicBezTo>
                    <a:cubicBezTo>
                      <a:pt x="14" y="135"/>
                      <a:pt x="18" y="139"/>
                      <a:pt x="23" y="139"/>
                    </a:cubicBezTo>
                    <a:cubicBezTo>
                      <a:pt x="55" y="139"/>
                      <a:pt x="55" y="139"/>
                      <a:pt x="55" y="139"/>
                    </a:cubicBezTo>
                    <a:cubicBezTo>
                      <a:pt x="60" y="139"/>
                      <a:pt x="64" y="135"/>
                      <a:pt x="64" y="130"/>
                    </a:cubicBezTo>
                    <a:cubicBezTo>
                      <a:pt x="64" y="98"/>
                      <a:pt x="64" y="98"/>
                      <a:pt x="64" y="98"/>
                    </a:cubicBezTo>
                    <a:cubicBezTo>
                      <a:pt x="64" y="93"/>
                      <a:pt x="60" y="89"/>
                      <a:pt x="55" y="89"/>
                    </a:cubicBezTo>
                    <a:cubicBezTo>
                      <a:pt x="23" y="89"/>
                      <a:pt x="23" y="89"/>
                      <a:pt x="23" y="89"/>
                    </a:cubicBezTo>
                    <a:cubicBezTo>
                      <a:pt x="10" y="89"/>
                      <a:pt x="0" y="79"/>
                      <a:pt x="0" y="66"/>
                    </a:cubicBezTo>
                    <a:cubicBezTo>
                      <a:pt x="0" y="34"/>
                      <a:pt x="0" y="34"/>
                      <a:pt x="0" y="34"/>
                    </a:cubicBezTo>
                    <a:cubicBezTo>
                      <a:pt x="0" y="22"/>
                      <a:pt x="10" y="12"/>
                      <a:pt x="23" y="12"/>
                    </a:cubicBezTo>
                    <a:cubicBezTo>
                      <a:pt x="32" y="12"/>
                      <a:pt x="32" y="12"/>
                      <a:pt x="32" y="12"/>
                    </a:cubicBezTo>
                    <a:cubicBezTo>
                      <a:pt x="32" y="0"/>
                      <a:pt x="32" y="0"/>
                      <a:pt x="32" y="0"/>
                    </a:cubicBezTo>
                    <a:cubicBezTo>
                      <a:pt x="46" y="0"/>
                      <a:pt x="46" y="0"/>
                      <a:pt x="46" y="0"/>
                    </a:cubicBezTo>
                    <a:cubicBezTo>
                      <a:pt x="46" y="12"/>
                      <a:pt x="46" y="12"/>
                      <a:pt x="46" y="12"/>
                    </a:cubicBezTo>
                    <a:cubicBezTo>
                      <a:pt x="55" y="12"/>
                      <a:pt x="55" y="12"/>
                      <a:pt x="55" y="12"/>
                    </a:cubicBezTo>
                    <a:cubicBezTo>
                      <a:pt x="68" y="12"/>
                      <a:pt x="78" y="22"/>
                      <a:pt x="78" y="34"/>
                    </a:cubicBezTo>
                    <a:cubicBezTo>
                      <a:pt x="78" y="46"/>
                      <a:pt x="78" y="46"/>
                      <a:pt x="78" y="46"/>
                    </a:cubicBezTo>
                    <a:cubicBezTo>
                      <a:pt x="64" y="46"/>
                      <a:pt x="64" y="46"/>
                      <a:pt x="64" y="46"/>
                    </a:cubicBezTo>
                    <a:cubicBezTo>
                      <a:pt x="64" y="34"/>
                      <a:pt x="64" y="34"/>
                      <a:pt x="64" y="34"/>
                    </a:cubicBezTo>
                    <a:cubicBezTo>
                      <a:pt x="64" y="29"/>
                      <a:pt x="60" y="25"/>
                      <a:pt x="55" y="25"/>
                    </a:cubicBezTo>
                    <a:cubicBezTo>
                      <a:pt x="23" y="25"/>
                      <a:pt x="23" y="25"/>
                      <a:pt x="23" y="25"/>
                    </a:cubicBezTo>
                    <a:cubicBezTo>
                      <a:pt x="18" y="25"/>
                      <a:pt x="14" y="29"/>
                      <a:pt x="14" y="34"/>
                    </a:cubicBezTo>
                    <a:cubicBezTo>
                      <a:pt x="14" y="66"/>
                      <a:pt x="14" y="66"/>
                      <a:pt x="14" y="66"/>
                    </a:cubicBezTo>
                    <a:cubicBezTo>
                      <a:pt x="14" y="71"/>
                      <a:pt x="18" y="75"/>
                      <a:pt x="23" y="75"/>
                    </a:cubicBezTo>
                    <a:cubicBezTo>
                      <a:pt x="55" y="75"/>
                      <a:pt x="55" y="75"/>
                      <a:pt x="55" y="75"/>
                    </a:cubicBezTo>
                    <a:cubicBezTo>
                      <a:pt x="68" y="75"/>
                      <a:pt x="78" y="85"/>
                      <a:pt x="78" y="98"/>
                    </a:cubicBezTo>
                    <a:cubicBezTo>
                      <a:pt x="78" y="130"/>
                      <a:pt x="78" y="130"/>
                      <a:pt x="78" y="130"/>
                    </a:cubicBezTo>
                    <a:cubicBezTo>
                      <a:pt x="78" y="142"/>
                      <a:pt x="68" y="152"/>
                      <a:pt x="55" y="152"/>
                    </a:cubicBezTo>
                    <a:cubicBezTo>
                      <a:pt x="46" y="152"/>
                      <a:pt x="46" y="152"/>
                      <a:pt x="46" y="152"/>
                    </a:cubicBezTo>
                    <a:cubicBezTo>
                      <a:pt x="46" y="164"/>
                      <a:pt x="46" y="164"/>
                      <a:pt x="46" y="164"/>
                    </a:cubicBezTo>
                    <a:lnTo>
                      <a:pt x="32"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4" name="Freeform 6">
                <a:extLst>
                  <a:ext uri="{FF2B5EF4-FFF2-40B4-BE49-F238E27FC236}">
                    <a16:creationId xmlns:a16="http://schemas.microsoft.com/office/drawing/2014/main" id="{2A31B514-D18B-E90C-1F16-7A6CCBD5735D}"/>
                  </a:ext>
                </a:extLst>
              </p:cNvPr>
              <p:cNvSpPr>
                <a:spLocks noEditPoints="1"/>
              </p:cNvSpPr>
              <p:nvPr/>
            </p:nvSpPr>
            <p:spPr bwMode="auto">
              <a:xfrm>
                <a:off x="896" y="2055"/>
                <a:ext cx="67" cy="137"/>
              </a:xfrm>
              <a:custGeom>
                <a:avLst/>
                <a:gdLst>
                  <a:gd name="T0" fmla="*/ 32 w 84"/>
                  <a:gd name="T1" fmla="*/ 171 h 171"/>
                  <a:gd name="T2" fmla="*/ 26 w 84"/>
                  <a:gd name="T3" fmla="*/ 160 h 171"/>
                  <a:gd name="T4" fmla="*/ 0 w 84"/>
                  <a:gd name="T5" fmla="*/ 119 h 171"/>
                  <a:gd name="T6" fmla="*/ 20 w 84"/>
                  <a:gd name="T7" fmla="*/ 134 h 171"/>
                  <a:gd name="T8" fmla="*/ 58 w 84"/>
                  <a:gd name="T9" fmla="*/ 139 h 171"/>
                  <a:gd name="T10" fmla="*/ 64 w 84"/>
                  <a:gd name="T11" fmla="*/ 102 h 171"/>
                  <a:gd name="T12" fmla="*/ 26 w 84"/>
                  <a:gd name="T13" fmla="*/ 96 h 171"/>
                  <a:gd name="T14" fmla="*/ 0 w 84"/>
                  <a:gd name="T15" fmla="*/ 38 h 171"/>
                  <a:gd name="T16" fmla="*/ 32 w 84"/>
                  <a:gd name="T17" fmla="*/ 12 h 171"/>
                  <a:gd name="T18" fmla="*/ 52 w 84"/>
                  <a:gd name="T19" fmla="*/ 0 h 171"/>
                  <a:gd name="T20" fmla="*/ 58 w 84"/>
                  <a:gd name="T21" fmla="*/ 12 h 171"/>
                  <a:gd name="T22" fmla="*/ 84 w 84"/>
                  <a:gd name="T23" fmla="*/ 53 h 171"/>
                  <a:gd name="T24" fmla="*/ 64 w 84"/>
                  <a:gd name="T25" fmla="*/ 38 h 171"/>
                  <a:gd name="T26" fmla="*/ 26 w 84"/>
                  <a:gd name="T27" fmla="*/ 32 h 171"/>
                  <a:gd name="T28" fmla="*/ 20 w 84"/>
                  <a:gd name="T29" fmla="*/ 70 h 171"/>
                  <a:gd name="T30" fmla="*/ 58 w 84"/>
                  <a:gd name="T31" fmla="*/ 76 h 171"/>
                  <a:gd name="T32" fmla="*/ 84 w 84"/>
                  <a:gd name="T33" fmla="*/ 134 h 171"/>
                  <a:gd name="T34" fmla="*/ 52 w 84"/>
                  <a:gd name="T35" fmla="*/ 160 h 171"/>
                  <a:gd name="T36" fmla="*/ 38 w 84"/>
                  <a:gd name="T37" fmla="*/ 165 h 171"/>
                  <a:gd name="T38" fmla="*/ 45 w 84"/>
                  <a:gd name="T39" fmla="*/ 153 h 171"/>
                  <a:gd name="T40" fmla="*/ 77 w 84"/>
                  <a:gd name="T41" fmla="*/ 134 h 171"/>
                  <a:gd name="T42" fmla="*/ 58 w 84"/>
                  <a:gd name="T43" fmla="*/ 82 h 171"/>
                  <a:gd name="T44" fmla="*/ 14 w 84"/>
                  <a:gd name="T45" fmla="*/ 70 h 171"/>
                  <a:gd name="T46" fmla="*/ 26 w 84"/>
                  <a:gd name="T47" fmla="*/ 26 h 171"/>
                  <a:gd name="T48" fmla="*/ 70 w 84"/>
                  <a:gd name="T49" fmla="*/ 38 h 171"/>
                  <a:gd name="T50" fmla="*/ 77 w 84"/>
                  <a:gd name="T51" fmla="*/ 46 h 171"/>
                  <a:gd name="T52" fmla="*/ 58 w 84"/>
                  <a:gd name="T53" fmla="*/ 19 h 171"/>
                  <a:gd name="T54" fmla="*/ 45 w 84"/>
                  <a:gd name="T55" fmla="*/ 7 h 171"/>
                  <a:gd name="T56" fmla="*/ 38 w 84"/>
                  <a:gd name="T57" fmla="*/ 19 h 171"/>
                  <a:gd name="T58" fmla="*/ 7 w 84"/>
                  <a:gd name="T59" fmla="*/ 38 h 171"/>
                  <a:gd name="T60" fmla="*/ 26 w 84"/>
                  <a:gd name="T61" fmla="*/ 89 h 171"/>
                  <a:gd name="T62" fmla="*/ 70 w 84"/>
                  <a:gd name="T63" fmla="*/ 102 h 171"/>
                  <a:gd name="T64" fmla="*/ 58 w 84"/>
                  <a:gd name="T65" fmla="*/ 146 h 171"/>
                  <a:gd name="T66" fmla="*/ 14 w 84"/>
                  <a:gd name="T67" fmla="*/ 134 h 171"/>
                  <a:gd name="T68" fmla="*/ 7 w 84"/>
                  <a:gd name="T69" fmla="*/ 126 h 171"/>
                  <a:gd name="T70" fmla="*/ 26 w 84"/>
                  <a:gd name="T71" fmla="*/ 153 h 171"/>
                  <a:gd name="T72" fmla="*/ 38 w 84"/>
                  <a:gd name="T73" fmla="*/ 16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71">
                    <a:moveTo>
                      <a:pt x="52" y="171"/>
                    </a:moveTo>
                    <a:cubicBezTo>
                      <a:pt x="32" y="171"/>
                      <a:pt x="32" y="171"/>
                      <a:pt x="32" y="171"/>
                    </a:cubicBezTo>
                    <a:cubicBezTo>
                      <a:pt x="32" y="160"/>
                      <a:pt x="32" y="160"/>
                      <a:pt x="32" y="160"/>
                    </a:cubicBezTo>
                    <a:cubicBezTo>
                      <a:pt x="26" y="160"/>
                      <a:pt x="26" y="160"/>
                      <a:pt x="26" y="160"/>
                    </a:cubicBezTo>
                    <a:cubicBezTo>
                      <a:pt x="12" y="160"/>
                      <a:pt x="0" y="148"/>
                      <a:pt x="0" y="134"/>
                    </a:cubicBezTo>
                    <a:cubicBezTo>
                      <a:pt x="0" y="119"/>
                      <a:pt x="0" y="119"/>
                      <a:pt x="0" y="119"/>
                    </a:cubicBezTo>
                    <a:cubicBezTo>
                      <a:pt x="20" y="119"/>
                      <a:pt x="20" y="119"/>
                      <a:pt x="20" y="119"/>
                    </a:cubicBezTo>
                    <a:cubicBezTo>
                      <a:pt x="20" y="134"/>
                      <a:pt x="20" y="134"/>
                      <a:pt x="20" y="134"/>
                    </a:cubicBezTo>
                    <a:cubicBezTo>
                      <a:pt x="20" y="137"/>
                      <a:pt x="23" y="139"/>
                      <a:pt x="26" y="139"/>
                    </a:cubicBezTo>
                    <a:cubicBezTo>
                      <a:pt x="58" y="139"/>
                      <a:pt x="58" y="139"/>
                      <a:pt x="58" y="139"/>
                    </a:cubicBezTo>
                    <a:cubicBezTo>
                      <a:pt x="61" y="139"/>
                      <a:pt x="64" y="137"/>
                      <a:pt x="64" y="134"/>
                    </a:cubicBezTo>
                    <a:cubicBezTo>
                      <a:pt x="64" y="102"/>
                      <a:pt x="64" y="102"/>
                      <a:pt x="64" y="102"/>
                    </a:cubicBezTo>
                    <a:cubicBezTo>
                      <a:pt x="64" y="99"/>
                      <a:pt x="61" y="96"/>
                      <a:pt x="58" y="96"/>
                    </a:cubicBezTo>
                    <a:cubicBezTo>
                      <a:pt x="26" y="96"/>
                      <a:pt x="26" y="96"/>
                      <a:pt x="26" y="96"/>
                    </a:cubicBezTo>
                    <a:cubicBezTo>
                      <a:pt x="12" y="96"/>
                      <a:pt x="0" y="85"/>
                      <a:pt x="0" y="70"/>
                    </a:cubicBezTo>
                    <a:cubicBezTo>
                      <a:pt x="0" y="38"/>
                      <a:pt x="0" y="38"/>
                      <a:pt x="0" y="38"/>
                    </a:cubicBezTo>
                    <a:cubicBezTo>
                      <a:pt x="0" y="24"/>
                      <a:pt x="12" y="12"/>
                      <a:pt x="26" y="12"/>
                    </a:cubicBezTo>
                    <a:cubicBezTo>
                      <a:pt x="32" y="12"/>
                      <a:pt x="32" y="12"/>
                      <a:pt x="32" y="12"/>
                    </a:cubicBezTo>
                    <a:cubicBezTo>
                      <a:pt x="32" y="0"/>
                      <a:pt x="32" y="0"/>
                      <a:pt x="32" y="0"/>
                    </a:cubicBezTo>
                    <a:cubicBezTo>
                      <a:pt x="52" y="0"/>
                      <a:pt x="52" y="0"/>
                      <a:pt x="52" y="0"/>
                    </a:cubicBezTo>
                    <a:cubicBezTo>
                      <a:pt x="52" y="12"/>
                      <a:pt x="52" y="12"/>
                      <a:pt x="52" y="12"/>
                    </a:cubicBezTo>
                    <a:cubicBezTo>
                      <a:pt x="58" y="12"/>
                      <a:pt x="58" y="12"/>
                      <a:pt x="58" y="12"/>
                    </a:cubicBezTo>
                    <a:cubicBezTo>
                      <a:pt x="72" y="12"/>
                      <a:pt x="84" y="24"/>
                      <a:pt x="84" y="38"/>
                    </a:cubicBezTo>
                    <a:cubicBezTo>
                      <a:pt x="84" y="53"/>
                      <a:pt x="84" y="53"/>
                      <a:pt x="84" y="53"/>
                    </a:cubicBezTo>
                    <a:cubicBezTo>
                      <a:pt x="64" y="53"/>
                      <a:pt x="64" y="53"/>
                      <a:pt x="64" y="53"/>
                    </a:cubicBezTo>
                    <a:cubicBezTo>
                      <a:pt x="64" y="38"/>
                      <a:pt x="64" y="38"/>
                      <a:pt x="64" y="38"/>
                    </a:cubicBezTo>
                    <a:cubicBezTo>
                      <a:pt x="64" y="35"/>
                      <a:pt x="61" y="32"/>
                      <a:pt x="58" y="32"/>
                    </a:cubicBezTo>
                    <a:cubicBezTo>
                      <a:pt x="26" y="32"/>
                      <a:pt x="26" y="32"/>
                      <a:pt x="26" y="32"/>
                    </a:cubicBezTo>
                    <a:cubicBezTo>
                      <a:pt x="23" y="32"/>
                      <a:pt x="20" y="35"/>
                      <a:pt x="20" y="38"/>
                    </a:cubicBezTo>
                    <a:cubicBezTo>
                      <a:pt x="20" y="70"/>
                      <a:pt x="20" y="70"/>
                      <a:pt x="20" y="70"/>
                    </a:cubicBezTo>
                    <a:cubicBezTo>
                      <a:pt x="20" y="73"/>
                      <a:pt x="23" y="76"/>
                      <a:pt x="26" y="76"/>
                    </a:cubicBezTo>
                    <a:cubicBezTo>
                      <a:pt x="58" y="76"/>
                      <a:pt x="58" y="76"/>
                      <a:pt x="58" y="76"/>
                    </a:cubicBezTo>
                    <a:cubicBezTo>
                      <a:pt x="72" y="76"/>
                      <a:pt x="84" y="87"/>
                      <a:pt x="84" y="102"/>
                    </a:cubicBezTo>
                    <a:cubicBezTo>
                      <a:pt x="84" y="134"/>
                      <a:pt x="84" y="134"/>
                      <a:pt x="84" y="134"/>
                    </a:cubicBezTo>
                    <a:cubicBezTo>
                      <a:pt x="84" y="148"/>
                      <a:pt x="72" y="160"/>
                      <a:pt x="58" y="160"/>
                    </a:cubicBezTo>
                    <a:cubicBezTo>
                      <a:pt x="52" y="160"/>
                      <a:pt x="52" y="160"/>
                      <a:pt x="52" y="160"/>
                    </a:cubicBezTo>
                    <a:lnTo>
                      <a:pt x="52" y="171"/>
                    </a:lnTo>
                    <a:close/>
                    <a:moveTo>
                      <a:pt x="38" y="165"/>
                    </a:moveTo>
                    <a:cubicBezTo>
                      <a:pt x="45" y="165"/>
                      <a:pt x="45" y="165"/>
                      <a:pt x="45" y="165"/>
                    </a:cubicBezTo>
                    <a:cubicBezTo>
                      <a:pt x="45" y="153"/>
                      <a:pt x="45" y="153"/>
                      <a:pt x="45" y="153"/>
                    </a:cubicBezTo>
                    <a:cubicBezTo>
                      <a:pt x="58" y="153"/>
                      <a:pt x="58" y="153"/>
                      <a:pt x="58" y="153"/>
                    </a:cubicBezTo>
                    <a:cubicBezTo>
                      <a:pt x="69" y="153"/>
                      <a:pt x="77" y="144"/>
                      <a:pt x="77" y="134"/>
                    </a:cubicBezTo>
                    <a:cubicBezTo>
                      <a:pt x="77" y="102"/>
                      <a:pt x="77" y="102"/>
                      <a:pt x="77" y="102"/>
                    </a:cubicBezTo>
                    <a:cubicBezTo>
                      <a:pt x="77" y="91"/>
                      <a:pt x="69" y="82"/>
                      <a:pt x="58" y="82"/>
                    </a:cubicBezTo>
                    <a:cubicBezTo>
                      <a:pt x="26" y="82"/>
                      <a:pt x="26" y="82"/>
                      <a:pt x="26" y="82"/>
                    </a:cubicBezTo>
                    <a:cubicBezTo>
                      <a:pt x="19" y="82"/>
                      <a:pt x="14" y="77"/>
                      <a:pt x="14" y="70"/>
                    </a:cubicBezTo>
                    <a:cubicBezTo>
                      <a:pt x="14" y="38"/>
                      <a:pt x="14" y="38"/>
                      <a:pt x="14" y="38"/>
                    </a:cubicBezTo>
                    <a:cubicBezTo>
                      <a:pt x="14" y="31"/>
                      <a:pt x="19" y="26"/>
                      <a:pt x="26" y="26"/>
                    </a:cubicBezTo>
                    <a:cubicBezTo>
                      <a:pt x="58" y="26"/>
                      <a:pt x="58" y="26"/>
                      <a:pt x="58" y="26"/>
                    </a:cubicBezTo>
                    <a:cubicBezTo>
                      <a:pt x="65" y="26"/>
                      <a:pt x="70" y="31"/>
                      <a:pt x="70" y="38"/>
                    </a:cubicBezTo>
                    <a:cubicBezTo>
                      <a:pt x="70" y="46"/>
                      <a:pt x="70" y="46"/>
                      <a:pt x="70" y="46"/>
                    </a:cubicBezTo>
                    <a:cubicBezTo>
                      <a:pt x="77" y="46"/>
                      <a:pt x="77" y="46"/>
                      <a:pt x="77" y="46"/>
                    </a:cubicBezTo>
                    <a:cubicBezTo>
                      <a:pt x="77" y="38"/>
                      <a:pt x="77" y="38"/>
                      <a:pt x="77" y="38"/>
                    </a:cubicBezTo>
                    <a:cubicBezTo>
                      <a:pt x="77" y="27"/>
                      <a:pt x="69" y="19"/>
                      <a:pt x="58" y="19"/>
                    </a:cubicBezTo>
                    <a:cubicBezTo>
                      <a:pt x="45" y="19"/>
                      <a:pt x="45" y="19"/>
                      <a:pt x="45" y="19"/>
                    </a:cubicBezTo>
                    <a:cubicBezTo>
                      <a:pt x="45" y="7"/>
                      <a:pt x="45" y="7"/>
                      <a:pt x="45" y="7"/>
                    </a:cubicBezTo>
                    <a:cubicBezTo>
                      <a:pt x="38" y="7"/>
                      <a:pt x="38" y="7"/>
                      <a:pt x="38" y="7"/>
                    </a:cubicBezTo>
                    <a:cubicBezTo>
                      <a:pt x="38" y="19"/>
                      <a:pt x="38" y="19"/>
                      <a:pt x="38" y="19"/>
                    </a:cubicBezTo>
                    <a:cubicBezTo>
                      <a:pt x="26" y="19"/>
                      <a:pt x="26" y="19"/>
                      <a:pt x="26" y="19"/>
                    </a:cubicBezTo>
                    <a:cubicBezTo>
                      <a:pt x="15" y="19"/>
                      <a:pt x="7" y="27"/>
                      <a:pt x="7" y="38"/>
                    </a:cubicBezTo>
                    <a:cubicBezTo>
                      <a:pt x="7" y="70"/>
                      <a:pt x="7" y="70"/>
                      <a:pt x="7" y="70"/>
                    </a:cubicBezTo>
                    <a:cubicBezTo>
                      <a:pt x="7" y="81"/>
                      <a:pt x="15" y="89"/>
                      <a:pt x="26" y="89"/>
                    </a:cubicBezTo>
                    <a:cubicBezTo>
                      <a:pt x="58" y="89"/>
                      <a:pt x="58" y="89"/>
                      <a:pt x="58" y="89"/>
                    </a:cubicBezTo>
                    <a:cubicBezTo>
                      <a:pt x="65" y="89"/>
                      <a:pt x="70" y="95"/>
                      <a:pt x="70" y="102"/>
                    </a:cubicBezTo>
                    <a:cubicBezTo>
                      <a:pt x="70" y="134"/>
                      <a:pt x="70" y="134"/>
                      <a:pt x="70" y="134"/>
                    </a:cubicBezTo>
                    <a:cubicBezTo>
                      <a:pt x="70" y="141"/>
                      <a:pt x="65" y="146"/>
                      <a:pt x="58" y="146"/>
                    </a:cubicBezTo>
                    <a:cubicBezTo>
                      <a:pt x="26" y="146"/>
                      <a:pt x="26" y="146"/>
                      <a:pt x="26" y="146"/>
                    </a:cubicBezTo>
                    <a:cubicBezTo>
                      <a:pt x="19" y="146"/>
                      <a:pt x="14" y="141"/>
                      <a:pt x="14" y="134"/>
                    </a:cubicBezTo>
                    <a:cubicBezTo>
                      <a:pt x="14" y="126"/>
                      <a:pt x="14" y="126"/>
                      <a:pt x="14" y="126"/>
                    </a:cubicBezTo>
                    <a:cubicBezTo>
                      <a:pt x="7" y="126"/>
                      <a:pt x="7" y="126"/>
                      <a:pt x="7" y="126"/>
                    </a:cubicBezTo>
                    <a:cubicBezTo>
                      <a:pt x="7" y="134"/>
                      <a:pt x="7" y="134"/>
                      <a:pt x="7" y="134"/>
                    </a:cubicBezTo>
                    <a:cubicBezTo>
                      <a:pt x="7" y="144"/>
                      <a:pt x="15" y="153"/>
                      <a:pt x="26" y="153"/>
                    </a:cubicBezTo>
                    <a:cubicBezTo>
                      <a:pt x="38" y="153"/>
                      <a:pt x="38" y="153"/>
                      <a:pt x="38" y="153"/>
                    </a:cubicBezTo>
                    <a:lnTo>
                      <a:pt x="38"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5" name="Freeform 7">
                <a:extLst>
                  <a:ext uri="{FF2B5EF4-FFF2-40B4-BE49-F238E27FC236}">
                    <a16:creationId xmlns:a16="http://schemas.microsoft.com/office/drawing/2014/main" id="{F950B3C1-97B7-7DBF-78F7-C03ED93AD0CF}"/>
                  </a:ext>
                </a:extLst>
              </p:cNvPr>
              <p:cNvSpPr>
                <a:spLocks noEditPoints="1"/>
              </p:cNvSpPr>
              <p:nvPr/>
            </p:nvSpPr>
            <p:spPr bwMode="auto">
              <a:xfrm>
                <a:off x="712" y="2015"/>
                <a:ext cx="436" cy="217"/>
              </a:xfrm>
              <a:custGeom>
                <a:avLst/>
                <a:gdLst>
                  <a:gd name="T0" fmla="*/ 436 w 436"/>
                  <a:gd name="T1" fmla="*/ 217 h 217"/>
                  <a:gd name="T2" fmla="*/ 0 w 436"/>
                  <a:gd name="T3" fmla="*/ 217 h 217"/>
                  <a:gd name="T4" fmla="*/ 0 w 436"/>
                  <a:gd name="T5" fmla="*/ 0 h 217"/>
                  <a:gd name="T6" fmla="*/ 436 w 436"/>
                  <a:gd name="T7" fmla="*/ 0 h 217"/>
                  <a:gd name="T8" fmla="*/ 436 w 436"/>
                  <a:gd name="T9" fmla="*/ 217 h 217"/>
                  <a:gd name="T10" fmla="*/ 17 w 436"/>
                  <a:gd name="T11" fmla="*/ 200 h 217"/>
                  <a:gd name="T12" fmla="*/ 417 w 436"/>
                  <a:gd name="T13" fmla="*/ 200 h 217"/>
                  <a:gd name="T14" fmla="*/ 417 w 436"/>
                  <a:gd name="T15" fmla="*/ 19 h 217"/>
                  <a:gd name="T16" fmla="*/ 17 w 436"/>
                  <a:gd name="T17" fmla="*/ 19 h 217"/>
                  <a:gd name="T18" fmla="*/ 17 w 436"/>
                  <a:gd name="T19" fmla="*/ 20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217">
                    <a:moveTo>
                      <a:pt x="436" y="217"/>
                    </a:moveTo>
                    <a:lnTo>
                      <a:pt x="0" y="217"/>
                    </a:lnTo>
                    <a:lnTo>
                      <a:pt x="0" y="0"/>
                    </a:lnTo>
                    <a:lnTo>
                      <a:pt x="436" y="0"/>
                    </a:lnTo>
                    <a:lnTo>
                      <a:pt x="436" y="217"/>
                    </a:lnTo>
                    <a:close/>
                    <a:moveTo>
                      <a:pt x="17" y="200"/>
                    </a:moveTo>
                    <a:lnTo>
                      <a:pt x="417" y="200"/>
                    </a:lnTo>
                    <a:lnTo>
                      <a:pt x="417" y="19"/>
                    </a:lnTo>
                    <a:lnTo>
                      <a:pt x="17" y="19"/>
                    </a:lnTo>
                    <a:lnTo>
                      <a:pt x="1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6" name="Freeform 8">
                <a:extLst>
                  <a:ext uri="{FF2B5EF4-FFF2-40B4-BE49-F238E27FC236}">
                    <a16:creationId xmlns:a16="http://schemas.microsoft.com/office/drawing/2014/main" id="{B55A4A0A-68A7-330A-4AFD-55A9A29F56EE}"/>
                  </a:ext>
                </a:extLst>
              </p:cNvPr>
              <p:cNvSpPr>
                <a:spLocks/>
              </p:cNvSpPr>
              <p:nvPr/>
            </p:nvSpPr>
            <p:spPr bwMode="auto">
              <a:xfrm>
                <a:off x="747" y="2051"/>
                <a:ext cx="88" cy="145"/>
              </a:xfrm>
              <a:custGeom>
                <a:avLst/>
                <a:gdLst>
                  <a:gd name="T0" fmla="*/ 109 w 109"/>
                  <a:gd name="T1" fmla="*/ 181 h 181"/>
                  <a:gd name="T2" fmla="*/ 36 w 109"/>
                  <a:gd name="T3" fmla="*/ 181 h 181"/>
                  <a:gd name="T4" fmla="*/ 36 w 109"/>
                  <a:gd name="T5" fmla="*/ 170 h 181"/>
                  <a:gd name="T6" fmla="*/ 11 w 109"/>
                  <a:gd name="T7" fmla="*/ 145 h 181"/>
                  <a:gd name="T8" fmla="*/ 0 w 109"/>
                  <a:gd name="T9" fmla="*/ 145 h 181"/>
                  <a:gd name="T10" fmla="*/ 0 w 109"/>
                  <a:gd name="T11" fmla="*/ 37 h 181"/>
                  <a:gd name="T12" fmla="*/ 11 w 109"/>
                  <a:gd name="T13" fmla="*/ 37 h 181"/>
                  <a:gd name="T14" fmla="*/ 36 w 109"/>
                  <a:gd name="T15" fmla="*/ 12 h 181"/>
                  <a:gd name="T16" fmla="*/ 36 w 109"/>
                  <a:gd name="T17" fmla="*/ 0 h 181"/>
                  <a:gd name="T18" fmla="*/ 109 w 109"/>
                  <a:gd name="T19" fmla="*/ 0 h 181"/>
                  <a:gd name="T20" fmla="*/ 109 w 109"/>
                  <a:gd name="T21" fmla="*/ 23 h 181"/>
                  <a:gd name="T22" fmla="*/ 57 w 109"/>
                  <a:gd name="T23" fmla="*/ 23 h 181"/>
                  <a:gd name="T24" fmla="*/ 22 w 109"/>
                  <a:gd name="T25" fmla="*/ 58 h 181"/>
                  <a:gd name="T26" fmla="*/ 22 w 109"/>
                  <a:gd name="T27" fmla="*/ 123 h 181"/>
                  <a:gd name="T28" fmla="*/ 57 w 109"/>
                  <a:gd name="T29" fmla="*/ 158 h 181"/>
                  <a:gd name="T30" fmla="*/ 109 w 109"/>
                  <a:gd name="T31" fmla="*/ 158 h 181"/>
                  <a:gd name="T32" fmla="*/ 109 w 109"/>
                  <a:gd name="T3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81">
                    <a:moveTo>
                      <a:pt x="109" y="181"/>
                    </a:moveTo>
                    <a:cubicBezTo>
                      <a:pt x="36" y="181"/>
                      <a:pt x="36" y="181"/>
                      <a:pt x="36" y="181"/>
                    </a:cubicBezTo>
                    <a:cubicBezTo>
                      <a:pt x="36" y="170"/>
                      <a:pt x="36" y="170"/>
                      <a:pt x="36" y="170"/>
                    </a:cubicBezTo>
                    <a:cubicBezTo>
                      <a:pt x="36" y="156"/>
                      <a:pt x="25" y="145"/>
                      <a:pt x="11" y="145"/>
                    </a:cubicBezTo>
                    <a:cubicBezTo>
                      <a:pt x="0" y="145"/>
                      <a:pt x="0" y="145"/>
                      <a:pt x="0" y="145"/>
                    </a:cubicBezTo>
                    <a:cubicBezTo>
                      <a:pt x="0" y="37"/>
                      <a:pt x="0" y="37"/>
                      <a:pt x="0" y="37"/>
                    </a:cubicBezTo>
                    <a:cubicBezTo>
                      <a:pt x="11" y="37"/>
                      <a:pt x="11" y="37"/>
                      <a:pt x="11" y="37"/>
                    </a:cubicBezTo>
                    <a:cubicBezTo>
                      <a:pt x="25" y="37"/>
                      <a:pt x="36" y="25"/>
                      <a:pt x="36" y="12"/>
                    </a:cubicBezTo>
                    <a:cubicBezTo>
                      <a:pt x="36" y="0"/>
                      <a:pt x="36" y="0"/>
                      <a:pt x="36" y="0"/>
                    </a:cubicBezTo>
                    <a:cubicBezTo>
                      <a:pt x="109" y="0"/>
                      <a:pt x="109" y="0"/>
                      <a:pt x="109" y="0"/>
                    </a:cubicBezTo>
                    <a:cubicBezTo>
                      <a:pt x="109" y="23"/>
                      <a:pt x="109" y="23"/>
                      <a:pt x="109" y="23"/>
                    </a:cubicBezTo>
                    <a:cubicBezTo>
                      <a:pt x="57" y="23"/>
                      <a:pt x="57" y="23"/>
                      <a:pt x="57" y="23"/>
                    </a:cubicBezTo>
                    <a:cubicBezTo>
                      <a:pt x="53" y="40"/>
                      <a:pt x="40" y="54"/>
                      <a:pt x="22" y="58"/>
                    </a:cubicBezTo>
                    <a:cubicBezTo>
                      <a:pt x="22" y="123"/>
                      <a:pt x="22" y="123"/>
                      <a:pt x="22" y="123"/>
                    </a:cubicBezTo>
                    <a:cubicBezTo>
                      <a:pt x="40" y="128"/>
                      <a:pt x="53" y="141"/>
                      <a:pt x="57" y="158"/>
                    </a:cubicBezTo>
                    <a:cubicBezTo>
                      <a:pt x="109" y="158"/>
                      <a:pt x="109" y="158"/>
                      <a:pt x="109" y="158"/>
                    </a:cubicBezTo>
                    <a:lnTo>
                      <a:pt x="109"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7" name="Freeform 9">
                <a:extLst>
                  <a:ext uri="{FF2B5EF4-FFF2-40B4-BE49-F238E27FC236}">
                    <a16:creationId xmlns:a16="http://schemas.microsoft.com/office/drawing/2014/main" id="{8B06B866-BBE5-D0C7-9C9D-EB2A32D54066}"/>
                  </a:ext>
                </a:extLst>
              </p:cNvPr>
              <p:cNvSpPr>
                <a:spLocks/>
              </p:cNvSpPr>
              <p:nvPr/>
            </p:nvSpPr>
            <p:spPr bwMode="auto">
              <a:xfrm>
                <a:off x="1024" y="2051"/>
                <a:ext cx="88" cy="145"/>
              </a:xfrm>
              <a:custGeom>
                <a:avLst/>
                <a:gdLst>
                  <a:gd name="T0" fmla="*/ 74 w 110"/>
                  <a:gd name="T1" fmla="*/ 181 h 181"/>
                  <a:gd name="T2" fmla="*/ 0 w 110"/>
                  <a:gd name="T3" fmla="*/ 181 h 181"/>
                  <a:gd name="T4" fmla="*/ 0 w 110"/>
                  <a:gd name="T5" fmla="*/ 158 h 181"/>
                  <a:gd name="T6" fmla="*/ 52 w 110"/>
                  <a:gd name="T7" fmla="*/ 158 h 181"/>
                  <a:gd name="T8" fmla="*/ 87 w 110"/>
                  <a:gd name="T9" fmla="*/ 123 h 181"/>
                  <a:gd name="T10" fmla="*/ 87 w 110"/>
                  <a:gd name="T11" fmla="*/ 58 h 181"/>
                  <a:gd name="T12" fmla="*/ 52 w 110"/>
                  <a:gd name="T13" fmla="*/ 23 h 181"/>
                  <a:gd name="T14" fmla="*/ 0 w 110"/>
                  <a:gd name="T15" fmla="*/ 23 h 181"/>
                  <a:gd name="T16" fmla="*/ 0 w 110"/>
                  <a:gd name="T17" fmla="*/ 0 h 181"/>
                  <a:gd name="T18" fmla="*/ 74 w 110"/>
                  <a:gd name="T19" fmla="*/ 0 h 181"/>
                  <a:gd name="T20" fmla="*/ 74 w 110"/>
                  <a:gd name="T21" fmla="*/ 12 h 181"/>
                  <a:gd name="T22" fmla="*/ 99 w 110"/>
                  <a:gd name="T23" fmla="*/ 37 h 181"/>
                  <a:gd name="T24" fmla="*/ 110 w 110"/>
                  <a:gd name="T25" fmla="*/ 37 h 181"/>
                  <a:gd name="T26" fmla="*/ 110 w 110"/>
                  <a:gd name="T27" fmla="*/ 145 h 181"/>
                  <a:gd name="T28" fmla="*/ 99 w 110"/>
                  <a:gd name="T29" fmla="*/ 145 h 181"/>
                  <a:gd name="T30" fmla="*/ 74 w 110"/>
                  <a:gd name="T31" fmla="*/ 170 h 181"/>
                  <a:gd name="T32" fmla="*/ 74 w 110"/>
                  <a:gd name="T3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81">
                    <a:moveTo>
                      <a:pt x="74" y="181"/>
                    </a:moveTo>
                    <a:cubicBezTo>
                      <a:pt x="0" y="181"/>
                      <a:pt x="0" y="181"/>
                      <a:pt x="0" y="181"/>
                    </a:cubicBezTo>
                    <a:cubicBezTo>
                      <a:pt x="0" y="158"/>
                      <a:pt x="0" y="158"/>
                      <a:pt x="0" y="158"/>
                    </a:cubicBezTo>
                    <a:cubicBezTo>
                      <a:pt x="52" y="158"/>
                      <a:pt x="52" y="158"/>
                      <a:pt x="52" y="158"/>
                    </a:cubicBezTo>
                    <a:cubicBezTo>
                      <a:pt x="57" y="141"/>
                      <a:pt x="70" y="128"/>
                      <a:pt x="87" y="123"/>
                    </a:cubicBezTo>
                    <a:cubicBezTo>
                      <a:pt x="87" y="58"/>
                      <a:pt x="87" y="58"/>
                      <a:pt x="87" y="58"/>
                    </a:cubicBezTo>
                    <a:cubicBezTo>
                      <a:pt x="70" y="54"/>
                      <a:pt x="57" y="40"/>
                      <a:pt x="52" y="23"/>
                    </a:cubicBezTo>
                    <a:cubicBezTo>
                      <a:pt x="0" y="23"/>
                      <a:pt x="0" y="23"/>
                      <a:pt x="0" y="23"/>
                    </a:cubicBezTo>
                    <a:cubicBezTo>
                      <a:pt x="0" y="0"/>
                      <a:pt x="0" y="0"/>
                      <a:pt x="0" y="0"/>
                    </a:cubicBezTo>
                    <a:cubicBezTo>
                      <a:pt x="74" y="0"/>
                      <a:pt x="74" y="0"/>
                      <a:pt x="74" y="0"/>
                    </a:cubicBezTo>
                    <a:cubicBezTo>
                      <a:pt x="74" y="12"/>
                      <a:pt x="74" y="12"/>
                      <a:pt x="74" y="12"/>
                    </a:cubicBezTo>
                    <a:cubicBezTo>
                      <a:pt x="74" y="25"/>
                      <a:pt x="85" y="37"/>
                      <a:pt x="99" y="37"/>
                    </a:cubicBezTo>
                    <a:cubicBezTo>
                      <a:pt x="110" y="37"/>
                      <a:pt x="110" y="37"/>
                      <a:pt x="110" y="37"/>
                    </a:cubicBezTo>
                    <a:cubicBezTo>
                      <a:pt x="110" y="145"/>
                      <a:pt x="110" y="145"/>
                      <a:pt x="110" y="145"/>
                    </a:cubicBezTo>
                    <a:cubicBezTo>
                      <a:pt x="99" y="145"/>
                      <a:pt x="99" y="145"/>
                      <a:pt x="99" y="145"/>
                    </a:cubicBezTo>
                    <a:cubicBezTo>
                      <a:pt x="85" y="145"/>
                      <a:pt x="74" y="156"/>
                      <a:pt x="74" y="170"/>
                    </a:cubicBezTo>
                    <a:lnTo>
                      <a:pt x="74"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8" name="Freeform 10">
                <a:extLst>
                  <a:ext uri="{FF2B5EF4-FFF2-40B4-BE49-F238E27FC236}">
                    <a16:creationId xmlns:a16="http://schemas.microsoft.com/office/drawing/2014/main" id="{A9FFE304-2E4D-F422-F7F9-A2AB49CCBA1E}"/>
                  </a:ext>
                </a:extLst>
              </p:cNvPr>
              <p:cNvSpPr>
                <a:spLocks noEditPoints="1"/>
              </p:cNvSpPr>
              <p:nvPr/>
            </p:nvSpPr>
            <p:spPr bwMode="auto">
              <a:xfrm>
                <a:off x="484" y="2012"/>
                <a:ext cx="434" cy="616"/>
              </a:xfrm>
              <a:custGeom>
                <a:avLst/>
                <a:gdLst>
                  <a:gd name="T0" fmla="*/ 527 w 539"/>
                  <a:gd name="T1" fmla="*/ 769 h 769"/>
                  <a:gd name="T2" fmla="*/ 336 w 539"/>
                  <a:gd name="T3" fmla="*/ 769 h 769"/>
                  <a:gd name="T4" fmla="*/ 326 w 539"/>
                  <a:gd name="T5" fmla="*/ 763 h 769"/>
                  <a:gd name="T6" fmla="*/ 240 w 539"/>
                  <a:gd name="T7" fmla="*/ 603 h 769"/>
                  <a:gd name="T8" fmla="*/ 61 w 539"/>
                  <a:gd name="T9" fmla="*/ 418 h 769"/>
                  <a:gd name="T10" fmla="*/ 57 w 539"/>
                  <a:gd name="T11" fmla="*/ 412 h 769"/>
                  <a:gd name="T12" fmla="*/ 39 w 539"/>
                  <a:gd name="T13" fmla="*/ 281 h 769"/>
                  <a:gd name="T14" fmla="*/ 5 w 539"/>
                  <a:gd name="T15" fmla="*/ 59 h 769"/>
                  <a:gd name="T16" fmla="*/ 44 w 539"/>
                  <a:gd name="T17" fmla="*/ 5 h 769"/>
                  <a:gd name="T18" fmla="*/ 98 w 539"/>
                  <a:gd name="T19" fmla="*/ 44 h 769"/>
                  <a:gd name="T20" fmla="*/ 130 w 539"/>
                  <a:gd name="T21" fmla="*/ 200 h 769"/>
                  <a:gd name="T22" fmla="*/ 165 w 539"/>
                  <a:gd name="T23" fmla="*/ 187 h 769"/>
                  <a:gd name="T24" fmla="*/ 191 w 539"/>
                  <a:gd name="T25" fmla="*/ 204 h 769"/>
                  <a:gd name="T26" fmla="*/ 273 w 539"/>
                  <a:gd name="T27" fmla="*/ 354 h 769"/>
                  <a:gd name="T28" fmla="*/ 417 w 539"/>
                  <a:gd name="T29" fmla="*/ 462 h 769"/>
                  <a:gd name="T30" fmla="*/ 443 w 539"/>
                  <a:gd name="T31" fmla="*/ 579 h 769"/>
                  <a:gd name="T32" fmla="*/ 537 w 539"/>
                  <a:gd name="T33" fmla="*/ 752 h 769"/>
                  <a:gd name="T34" fmla="*/ 537 w 539"/>
                  <a:gd name="T35" fmla="*/ 763 h 769"/>
                  <a:gd name="T36" fmla="*/ 527 w 539"/>
                  <a:gd name="T37" fmla="*/ 769 h 769"/>
                  <a:gd name="T38" fmla="*/ 343 w 539"/>
                  <a:gd name="T39" fmla="*/ 746 h 769"/>
                  <a:gd name="T40" fmla="*/ 507 w 539"/>
                  <a:gd name="T41" fmla="*/ 746 h 769"/>
                  <a:gd name="T42" fmla="*/ 421 w 539"/>
                  <a:gd name="T43" fmla="*/ 587 h 769"/>
                  <a:gd name="T44" fmla="*/ 420 w 539"/>
                  <a:gd name="T45" fmla="*/ 581 h 769"/>
                  <a:gd name="T46" fmla="*/ 397 w 539"/>
                  <a:gd name="T47" fmla="*/ 473 h 769"/>
                  <a:gd name="T48" fmla="*/ 263 w 539"/>
                  <a:gd name="T49" fmla="*/ 376 h 769"/>
                  <a:gd name="T50" fmla="*/ 255 w 539"/>
                  <a:gd name="T51" fmla="*/ 370 h 769"/>
                  <a:gd name="T52" fmla="*/ 171 w 539"/>
                  <a:gd name="T53" fmla="*/ 215 h 769"/>
                  <a:gd name="T54" fmla="*/ 163 w 539"/>
                  <a:gd name="T55" fmla="*/ 210 h 769"/>
                  <a:gd name="T56" fmla="*/ 145 w 539"/>
                  <a:gd name="T57" fmla="*/ 217 h 769"/>
                  <a:gd name="T58" fmla="*/ 136 w 539"/>
                  <a:gd name="T59" fmla="*/ 234 h 769"/>
                  <a:gd name="T60" fmla="*/ 135 w 539"/>
                  <a:gd name="T61" fmla="*/ 237 h 769"/>
                  <a:gd name="T62" fmla="*/ 143 w 539"/>
                  <a:gd name="T63" fmla="*/ 280 h 769"/>
                  <a:gd name="T64" fmla="*/ 143 w 539"/>
                  <a:gd name="T65" fmla="*/ 280 h 769"/>
                  <a:gd name="T66" fmla="*/ 234 w 539"/>
                  <a:gd name="T67" fmla="*/ 447 h 769"/>
                  <a:gd name="T68" fmla="*/ 229 w 539"/>
                  <a:gd name="T69" fmla="*/ 463 h 769"/>
                  <a:gd name="T70" fmla="*/ 214 w 539"/>
                  <a:gd name="T71" fmla="*/ 458 h 769"/>
                  <a:gd name="T72" fmla="*/ 123 w 539"/>
                  <a:gd name="T73" fmla="*/ 291 h 769"/>
                  <a:gd name="T74" fmla="*/ 113 w 539"/>
                  <a:gd name="T75" fmla="*/ 233 h 769"/>
                  <a:gd name="T76" fmla="*/ 75 w 539"/>
                  <a:gd name="T77" fmla="*/ 48 h 769"/>
                  <a:gd name="T78" fmla="*/ 47 w 539"/>
                  <a:gd name="T79" fmla="*/ 27 h 769"/>
                  <a:gd name="T80" fmla="*/ 27 w 539"/>
                  <a:gd name="T81" fmla="*/ 55 h 769"/>
                  <a:gd name="T82" fmla="*/ 29 w 539"/>
                  <a:gd name="T83" fmla="*/ 66 h 769"/>
                  <a:gd name="T84" fmla="*/ 61 w 539"/>
                  <a:gd name="T85" fmla="*/ 278 h 769"/>
                  <a:gd name="T86" fmla="*/ 80 w 539"/>
                  <a:gd name="T87" fmla="*/ 405 h 769"/>
                  <a:gd name="T88" fmla="*/ 257 w 539"/>
                  <a:gd name="T89" fmla="*/ 589 h 769"/>
                  <a:gd name="T90" fmla="*/ 259 w 539"/>
                  <a:gd name="T91" fmla="*/ 591 h 769"/>
                  <a:gd name="T92" fmla="*/ 343 w 539"/>
                  <a:gd name="T93" fmla="*/ 74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9" h="769">
                    <a:moveTo>
                      <a:pt x="527" y="769"/>
                    </a:moveTo>
                    <a:cubicBezTo>
                      <a:pt x="336" y="769"/>
                      <a:pt x="336" y="769"/>
                      <a:pt x="336" y="769"/>
                    </a:cubicBezTo>
                    <a:cubicBezTo>
                      <a:pt x="332" y="769"/>
                      <a:pt x="328" y="767"/>
                      <a:pt x="326" y="763"/>
                    </a:cubicBezTo>
                    <a:cubicBezTo>
                      <a:pt x="240" y="603"/>
                      <a:pt x="240" y="603"/>
                      <a:pt x="240" y="603"/>
                    </a:cubicBezTo>
                    <a:cubicBezTo>
                      <a:pt x="61" y="418"/>
                      <a:pt x="61" y="418"/>
                      <a:pt x="61" y="418"/>
                    </a:cubicBezTo>
                    <a:cubicBezTo>
                      <a:pt x="59" y="417"/>
                      <a:pt x="58" y="414"/>
                      <a:pt x="57" y="412"/>
                    </a:cubicBezTo>
                    <a:cubicBezTo>
                      <a:pt x="39" y="281"/>
                      <a:pt x="39" y="281"/>
                      <a:pt x="39" y="281"/>
                    </a:cubicBezTo>
                    <a:cubicBezTo>
                      <a:pt x="5" y="59"/>
                      <a:pt x="5" y="59"/>
                      <a:pt x="5" y="59"/>
                    </a:cubicBezTo>
                    <a:cubicBezTo>
                      <a:pt x="0" y="33"/>
                      <a:pt x="18" y="9"/>
                      <a:pt x="44" y="5"/>
                    </a:cubicBezTo>
                    <a:cubicBezTo>
                      <a:pt x="69" y="0"/>
                      <a:pt x="94" y="18"/>
                      <a:pt x="98" y="44"/>
                    </a:cubicBezTo>
                    <a:cubicBezTo>
                      <a:pt x="130" y="200"/>
                      <a:pt x="130" y="200"/>
                      <a:pt x="130" y="200"/>
                    </a:cubicBezTo>
                    <a:cubicBezTo>
                      <a:pt x="139" y="191"/>
                      <a:pt x="153" y="186"/>
                      <a:pt x="165" y="187"/>
                    </a:cubicBezTo>
                    <a:cubicBezTo>
                      <a:pt x="177" y="188"/>
                      <a:pt x="186" y="194"/>
                      <a:pt x="191" y="204"/>
                    </a:cubicBezTo>
                    <a:cubicBezTo>
                      <a:pt x="273" y="354"/>
                      <a:pt x="273" y="354"/>
                      <a:pt x="273" y="354"/>
                    </a:cubicBezTo>
                    <a:cubicBezTo>
                      <a:pt x="335" y="367"/>
                      <a:pt x="387" y="406"/>
                      <a:pt x="417" y="462"/>
                    </a:cubicBezTo>
                    <a:cubicBezTo>
                      <a:pt x="437" y="498"/>
                      <a:pt x="446" y="539"/>
                      <a:pt x="443" y="579"/>
                    </a:cubicBezTo>
                    <a:cubicBezTo>
                      <a:pt x="537" y="752"/>
                      <a:pt x="537" y="752"/>
                      <a:pt x="537" y="752"/>
                    </a:cubicBezTo>
                    <a:cubicBezTo>
                      <a:pt x="539" y="755"/>
                      <a:pt x="539" y="760"/>
                      <a:pt x="537" y="763"/>
                    </a:cubicBezTo>
                    <a:cubicBezTo>
                      <a:pt x="535" y="767"/>
                      <a:pt x="531" y="769"/>
                      <a:pt x="527" y="769"/>
                    </a:cubicBezTo>
                    <a:close/>
                    <a:moveTo>
                      <a:pt x="343" y="746"/>
                    </a:moveTo>
                    <a:cubicBezTo>
                      <a:pt x="507" y="746"/>
                      <a:pt x="507" y="746"/>
                      <a:pt x="507" y="746"/>
                    </a:cubicBezTo>
                    <a:cubicBezTo>
                      <a:pt x="421" y="587"/>
                      <a:pt x="421" y="587"/>
                      <a:pt x="421" y="587"/>
                    </a:cubicBezTo>
                    <a:cubicBezTo>
                      <a:pt x="420" y="585"/>
                      <a:pt x="419" y="583"/>
                      <a:pt x="420" y="581"/>
                    </a:cubicBezTo>
                    <a:cubicBezTo>
                      <a:pt x="423" y="544"/>
                      <a:pt x="415" y="506"/>
                      <a:pt x="397" y="473"/>
                    </a:cubicBezTo>
                    <a:cubicBezTo>
                      <a:pt x="369" y="422"/>
                      <a:pt x="320" y="386"/>
                      <a:pt x="263" y="376"/>
                    </a:cubicBezTo>
                    <a:cubicBezTo>
                      <a:pt x="260" y="375"/>
                      <a:pt x="257" y="373"/>
                      <a:pt x="255" y="370"/>
                    </a:cubicBezTo>
                    <a:cubicBezTo>
                      <a:pt x="171" y="215"/>
                      <a:pt x="171" y="215"/>
                      <a:pt x="171" y="215"/>
                    </a:cubicBezTo>
                    <a:cubicBezTo>
                      <a:pt x="170" y="213"/>
                      <a:pt x="168" y="210"/>
                      <a:pt x="163" y="210"/>
                    </a:cubicBezTo>
                    <a:cubicBezTo>
                      <a:pt x="157" y="209"/>
                      <a:pt x="149" y="213"/>
                      <a:pt x="145" y="217"/>
                    </a:cubicBezTo>
                    <a:cubicBezTo>
                      <a:pt x="142" y="221"/>
                      <a:pt x="138" y="226"/>
                      <a:pt x="136" y="234"/>
                    </a:cubicBezTo>
                    <a:cubicBezTo>
                      <a:pt x="136" y="235"/>
                      <a:pt x="136" y="236"/>
                      <a:pt x="135" y="237"/>
                    </a:cubicBezTo>
                    <a:cubicBezTo>
                      <a:pt x="133" y="248"/>
                      <a:pt x="134" y="262"/>
                      <a:pt x="143" y="280"/>
                    </a:cubicBezTo>
                    <a:cubicBezTo>
                      <a:pt x="143" y="280"/>
                      <a:pt x="143" y="280"/>
                      <a:pt x="143" y="280"/>
                    </a:cubicBezTo>
                    <a:cubicBezTo>
                      <a:pt x="143" y="280"/>
                      <a:pt x="145" y="283"/>
                      <a:pt x="234" y="447"/>
                    </a:cubicBezTo>
                    <a:cubicBezTo>
                      <a:pt x="237" y="453"/>
                      <a:pt x="235" y="460"/>
                      <a:pt x="229" y="463"/>
                    </a:cubicBezTo>
                    <a:cubicBezTo>
                      <a:pt x="224" y="466"/>
                      <a:pt x="217" y="464"/>
                      <a:pt x="214" y="458"/>
                    </a:cubicBezTo>
                    <a:cubicBezTo>
                      <a:pt x="214" y="458"/>
                      <a:pt x="124" y="292"/>
                      <a:pt x="123" y="291"/>
                    </a:cubicBezTo>
                    <a:cubicBezTo>
                      <a:pt x="111" y="268"/>
                      <a:pt x="110" y="248"/>
                      <a:pt x="113" y="233"/>
                    </a:cubicBezTo>
                    <a:cubicBezTo>
                      <a:pt x="75" y="48"/>
                      <a:pt x="75" y="48"/>
                      <a:pt x="75" y="48"/>
                    </a:cubicBezTo>
                    <a:cubicBezTo>
                      <a:pt x="73" y="34"/>
                      <a:pt x="61" y="25"/>
                      <a:pt x="47" y="27"/>
                    </a:cubicBezTo>
                    <a:cubicBezTo>
                      <a:pt x="34" y="30"/>
                      <a:pt x="25" y="42"/>
                      <a:pt x="27" y="55"/>
                    </a:cubicBezTo>
                    <a:cubicBezTo>
                      <a:pt x="29" y="66"/>
                      <a:pt x="29" y="66"/>
                      <a:pt x="29" y="66"/>
                    </a:cubicBezTo>
                    <a:cubicBezTo>
                      <a:pt x="61" y="278"/>
                      <a:pt x="61" y="278"/>
                      <a:pt x="61" y="278"/>
                    </a:cubicBezTo>
                    <a:cubicBezTo>
                      <a:pt x="80" y="405"/>
                      <a:pt x="80" y="405"/>
                      <a:pt x="80" y="405"/>
                    </a:cubicBezTo>
                    <a:cubicBezTo>
                      <a:pt x="257" y="589"/>
                      <a:pt x="257" y="589"/>
                      <a:pt x="257" y="589"/>
                    </a:cubicBezTo>
                    <a:cubicBezTo>
                      <a:pt x="258" y="589"/>
                      <a:pt x="259" y="590"/>
                      <a:pt x="259" y="591"/>
                    </a:cubicBezTo>
                    <a:lnTo>
                      <a:pt x="343" y="7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99" name="Freeform 11">
                <a:extLst>
                  <a:ext uri="{FF2B5EF4-FFF2-40B4-BE49-F238E27FC236}">
                    <a16:creationId xmlns:a16="http://schemas.microsoft.com/office/drawing/2014/main" id="{D7D01F50-408F-8E17-8C1B-AFAD0B7F554D}"/>
                  </a:ext>
                </a:extLst>
              </p:cNvPr>
              <p:cNvSpPr>
                <a:spLocks noEditPoints="1"/>
              </p:cNvSpPr>
              <p:nvPr/>
            </p:nvSpPr>
            <p:spPr bwMode="auto">
              <a:xfrm>
                <a:off x="942" y="2012"/>
                <a:ext cx="433" cy="616"/>
              </a:xfrm>
              <a:custGeom>
                <a:avLst/>
                <a:gdLst>
                  <a:gd name="T0" fmla="*/ 203 w 538"/>
                  <a:gd name="T1" fmla="*/ 769 h 769"/>
                  <a:gd name="T2" fmla="*/ 12 w 538"/>
                  <a:gd name="T3" fmla="*/ 769 h 769"/>
                  <a:gd name="T4" fmla="*/ 2 w 538"/>
                  <a:gd name="T5" fmla="*/ 763 h 769"/>
                  <a:gd name="T6" fmla="*/ 2 w 538"/>
                  <a:gd name="T7" fmla="*/ 752 h 769"/>
                  <a:gd name="T8" fmla="*/ 96 w 538"/>
                  <a:gd name="T9" fmla="*/ 579 h 769"/>
                  <a:gd name="T10" fmla="*/ 121 w 538"/>
                  <a:gd name="T11" fmla="*/ 462 h 769"/>
                  <a:gd name="T12" fmla="*/ 266 w 538"/>
                  <a:gd name="T13" fmla="*/ 354 h 769"/>
                  <a:gd name="T14" fmla="*/ 348 w 538"/>
                  <a:gd name="T15" fmla="*/ 204 h 769"/>
                  <a:gd name="T16" fmla="*/ 374 w 538"/>
                  <a:gd name="T17" fmla="*/ 187 h 769"/>
                  <a:gd name="T18" fmla="*/ 409 w 538"/>
                  <a:gd name="T19" fmla="*/ 200 h 769"/>
                  <a:gd name="T20" fmla="*/ 441 w 538"/>
                  <a:gd name="T21" fmla="*/ 43 h 769"/>
                  <a:gd name="T22" fmla="*/ 495 w 538"/>
                  <a:gd name="T23" fmla="*/ 5 h 769"/>
                  <a:gd name="T24" fmla="*/ 534 w 538"/>
                  <a:gd name="T25" fmla="*/ 59 h 769"/>
                  <a:gd name="T26" fmla="*/ 533 w 538"/>
                  <a:gd name="T27" fmla="*/ 70 h 769"/>
                  <a:gd name="T28" fmla="*/ 500 w 538"/>
                  <a:gd name="T29" fmla="*/ 281 h 769"/>
                  <a:gd name="T30" fmla="*/ 481 w 538"/>
                  <a:gd name="T31" fmla="*/ 412 h 769"/>
                  <a:gd name="T32" fmla="*/ 478 w 538"/>
                  <a:gd name="T33" fmla="*/ 418 h 769"/>
                  <a:gd name="T34" fmla="*/ 299 w 538"/>
                  <a:gd name="T35" fmla="*/ 603 h 769"/>
                  <a:gd name="T36" fmla="*/ 213 w 538"/>
                  <a:gd name="T37" fmla="*/ 763 h 769"/>
                  <a:gd name="T38" fmla="*/ 203 w 538"/>
                  <a:gd name="T39" fmla="*/ 769 h 769"/>
                  <a:gd name="T40" fmla="*/ 31 w 538"/>
                  <a:gd name="T41" fmla="*/ 746 h 769"/>
                  <a:gd name="T42" fmla="*/ 196 w 538"/>
                  <a:gd name="T43" fmla="*/ 746 h 769"/>
                  <a:gd name="T44" fmla="*/ 280 w 538"/>
                  <a:gd name="T45" fmla="*/ 591 h 769"/>
                  <a:gd name="T46" fmla="*/ 282 w 538"/>
                  <a:gd name="T47" fmla="*/ 589 h 769"/>
                  <a:gd name="T48" fmla="*/ 459 w 538"/>
                  <a:gd name="T49" fmla="*/ 405 h 769"/>
                  <a:gd name="T50" fmla="*/ 478 w 538"/>
                  <a:gd name="T51" fmla="*/ 278 h 769"/>
                  <a:gd name="T52" fmla="*/ 512 w 538"/>
                  <a:gd name="T53" fmla="*/ 56 h 769"/>
                  <a:gd name="T54" fmla="*/ 492 w 538"/>
                  <a:gd name="T55" fmla="*/ 27 h 769"/>
                  <a:gd name="T56" fmla="*/ 464 w 538"/>
                  <a:gd name="T57" fmla="*/ 47 h 769"/>
                  <a:gd name="T58" fmla="*/ 426 w 538"/>
                  <a:gd name="T59" fmla="*/ 233 h 769"/>
                  <a:gd name="T60" fmla="*/ 416 w 538"/>
                  <a:gd name="T61" fmla="*/ 291 h 769"/>
                  <a:gd name="T62" fmla="*/ 325 w 538"/>
                  <a:gd name="T63" fmla="*/ 458 h 769"/>
                  <a:gd name="T64" fmla="*/ 310 w 538"/>
                  <a:gd name="T65" fmla="*/ 463 h 769"/>
                  <a:gd name="T66" fmla="*/ 305 w 538"/>
                  <a:gd name="T67" fmla="*/ 447 h 769"/>
                  <a:gd name="T68" fmla="*/ 396 w 538"/>
                  <a:gd name="T69" fmla="*/ 280 h 769"/>
                  <a:gd name="T70" fmla="*/ 404 w 538"/>
                  <a:gd name="T71" fmla="*/ 237 h 769"/>
                  <a:gd name="T72" fmla="*/ 403 w 538"/>
                  <a:gd name="T73" fmla="*/ 234 h 769"/>
                  <a:gd name="T74" fmla="*/ 394 w 538"/>
                  <a:gd name="T75" fmla="*/ 217 h 769"/>
                  <a:gd name="T76" fmla="*/ 376 w 538"/>
                  <a:gd name="T77" fmla="*/ 210 h 769"/>
                  <a:gd name="T78" fmla="*/ 368 w 538"/>
                  <a:gd name="T79" fmla="*/ 215 h 769"/>
                  <a:gd name="T80" fmla="*/ 284 w 538"/>
                  <a:gd name="T81" fmla="*/ 370 h 769"/>
                  <a:gd name="T82" fmla="*/ 276 w 538"/>
                  <a:gd name="T83" fmla="*/ 376 h 769"/>
                  <a:gd name="T84" fmla="*/ 142 w 538"/>
                  <a:gd name="T85" fmla="*/ 473 h 769"/>
                  <a:gd name="T86" fmla="*/ 119 w 538"/>
                  <a:gd name="T87" fmla="*/ 581 h 769"/>
                  <a:gd name="T88" fmla="*/ 118 w 538"/>
                  <a:gd name="T89" fmla="*/ 587 h 769"/>
                  <a:gd name="T90" fmla="*/ 31 w 538"/>
                  <a:gd name="T91" fmla="*/ 74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8" h="769">
                    <a:moveTo>
                      <a:pt x="203" y="769"/>
                    </a:moveTo>
                    <a:cubicBezTo>
                      <a:pt x="12" y="769"/>
                      <a:pt x="12" y="769"/>
                      <a:pt x="12" y="769"/>
                    </a:cubicBezTo>
                    <a:cubicBezTo>
                      <a:pt x="8" y="769"/>
                      <a:pt x="4" y="767"/>
                      <a:pt x="2" y="763"/>
                    </a:cubicBezTo>
                    <a:cubicBezTo>
                      <a:pt x="0" y="760"/>
                      <a:pt x="0" y="755"/>
                      <a:pt x="2" y="752"/>
                    </a:cubicBezTo>
                    <a:cubicBezTo>
                      <a:pt x="96" y="579"/>
                      <a:pt x="96" y="579"/>
                      <a:pt x="96" y="579"/>
                    </a:cubicBezTo>
                    <a:cubicBezTo>
                      <a:pt x="93" y="539"/>
                      <a:pt x="102" y="498"/>
                      <a:pt x="121" y="462"/>
                    </a:cubicBezTo>
                    <a:cubicBezTo>
                      <a:pt x="152" y="406"/>
                      <a:pt x="204" y="367"/>
                      <a:pt x="266" y="354"/>
                    </a:cubicBezTo>
                    <a:cubicBezTo>
                      <a:pt x="348" y="204"/>
                      <a:pt x="348" y="204"/>
                      <a:pt x="348" y="204"/>
                    </a:cubicBezTo>
                    <a:cubicBezTo>
                      <a:pt x="353" y="194"/>
                      <a:pt x="362" y="188"/>
                      <a:pt x="374" y="187"/>
                    </a:cubicBezTo>
                    <a:cubicBezTo>
                      <a:pt x="386" y="186"/>
                      <a:pt x="400" y="191"/>
                      <a:pt x="409" y="200"/>
                    </a:cubicBezTo>
                    <a:cubicBezTo>
                      <a:pt x="441" y="43"/>
                      <a:pt x="441" y="43"/>
                      <a:pt x="441" y="43"/>
                    </a:cubicBezTo>
                    <a:cubicBezTo>
                      <a:pt x="445" y="18"/>
                      <a:pt x="470" y="0"/>
                      <a:pt x="495" y="5"/>
                    </a:cubicBezTo>
                    <a:cubicBezTo>
                      <a:pt x="521" y="9"/>
                      <a:pt x="538" y="33"/>
                      <a:pt x="534" y="59"/>
                    </a:cubicBezTo>
                    <a:cubicBezTo>
                      <a:pt x="533" y="70"/>
                      <a:pt x="533" y="70"/>
                      <a:pt x="533" y="70"/>
                    </a:cubicBezTo>
                    <a:cubicBezTo>
                      <a:pt x="500" y="281"/>
                      <a:pt x="500" y="281"/>
                      <a:pt x="500" y="281"/>
                    </a:cubicBezTo>
                    <a:cubicBezTo>
                      <a:pt x="481" y="412"/>
                      <a:pt x="481" y="412"/>
                      <a:pt x="481" y="412"/>
                    </a:cubicBezTo>
                    <a:cubicBezTo>
                      <a:pt x="481" y="414"/>
                      <a:pt x="480" y="417"/>
                      <a:pt x="478" y="418"/>
                    </a:cubicBezTo>
                    <a:cubicBezTo>
                      <a:pt x="299" y="603"/>
                      <a:pt x="299" y="603"/>
                      <a:pt x="299" y="603"/>
                    </a:cubicBezTo>
                    <a:cubicBezTo>
                      <a:pt x="213" y="763"/>
                      <a:pt x="213" y="763"/>
                      <a:pt x="213" y="763"/>
                    </a:cubicBezTo>
                    <a:cubicBezTo>
                      <a:pt x="211" y="767"/>
                      <a:pt x="207" y="769"/>
                      <a:pt x="203" y="769"/>
                    </a:cubicBezTo>
                    <a:close/>
                    <a:moveTo>
                      <a:pt x="31" y="746"/>
                    </a:moveTo>
                    <a:cubicBezTo>
                      <a:pt x="196" y="746"/>
                      <a:pt x="196" y="746"/>
                      <a:pt x="196" y="746"/>
                    </a:cubicBezTo>
                    <a:cubicBezTo>
                      <a:pt x="280" y="591"/>
                      <a:pt x="280" y="591"/>
                      <a:pt x="280" y="591"/>
                    </a:cubicBezTo>
                    <a:cubicBezTo>
                      <a:pt x="280" y="590"/>
                      <a:pt x="281" y="589"/>
                      <a:pt x="282" y="589"/>
                    </a:cubicBezTo>
                    <a:cubicBezTo>
                      <a:pt x="459" y="405"/>
                      <a:pt x="459" y="405"/>
                      <a:pt x="459" y="405"/>
                    </a:cubicBezTo>
                    <a:cubicBezTo>
                      <a:pt x="478" y="278"/>
                      <a:pt x="478" y="278"/>
                      <a:pt x="478" y="278"/>
                    </a:cubicBezTo>
                    <a:cubicBezTo>
                      <a:pt x="512" y="56"/>
                      <a:pt x="512" y="56"/>
                      <a:pt x="512" y="56"/>
                    </a:cubicBezTo>
                    <a:cubicBezTo>
                      <a:pt x="514" y="42"/>
                      <a:pt x="505" y="30"/>
                      <a:pt x="492" y="27"/>
                    </a:cubicBezTo>
                    <a:cubicBezTo>
                      <a:pt x="478" y="25"/>
                      <a:pt x="466" y="34"/>
                      <a:pt x="464" y="47"/>
                    </a:cubicBezTo>
                    <a:cubicBezTo>
                      <a:pt x="426" y="233"/>
                      <a:pt x="426" y="233"/>
                      <a:pt x="426" y="233"/>
                    </a:cubicBezTo>
                    <a:cubicBezTo>
                      <a:pt x="429" y="248"/>
                      <a:pt x="428" y="268"/>
                      <a:pt x="416" y="291"/>
                    </a:cubicBezTo>
                    <a:cubicBezTo>
                      <a:pt x="415" y="292"/>
                      <a:pt x="325" y="458"/>
                      <a:pt x="325" y="458"/>
                    </a:cubicBezTo>
                    <a:cubicBezTo>
                      <a:pt x="322" y="464"/>
                      <a:pt x="315" y="466"/>
                      <a:pt x="310" y="463"/>
                    </a:cubicBezTo>
                    <a:cubicBezTo>
                      <a:pt x="304" y="460"/>
                      <a:pt x="302" y="453"/>
                      <a:pt x="305" y="447"/>
                    </a:cubicBezTo>
                    <a:cubicBezTo>
                      <a:pt x="396" y="280"/>
                      <a:pt x="396" y="280"/>
                      <a:pt x="396" y="280"/>
                    </a:cubicBezTo>
                    <a:cubicBezTo>
                      <a:pt x="405" y="262"/>
                      <a:pt x="406" y="248"/>
                      <a:pt x="404" y="237"/>
                    </a:cubicBezTo>
                    <a:cubicBezTo>
                      <a:pt x="403" y="236"/>
                      <a:pt x="403" y="235"/>
                      <a:pt x="403" y="234"/>
                    </a:cubicBezTo>
                    <a:cubicBezTo>
                      <a:pt x="401" y="226"/>
                      <a:pt x="397" y="221"/>
                      <a:pt x="394" y="217"/>
                    </a:cubicBezTo>
                    <a:cubicBezTo>
                      <a:pt x="390" y="213"/>
                      <a:pt x="382" y="209"/>
                      <a:pt x="376" y="210"/>
                    </a:cubicBezTo>
                    <a:cubicBezTo>
                      <a:pt x="371" y="210"/>
                      <a:pt x="369" y="213"/>
                      <a:pt x="368" y="215"/>
                    </a:cubicBezTo>
                    <a:cubicBezTo>
                      <a:pt x="284" y="370"/>
                      <a:pt x="284" y="370"/>
                      <a:pt x="284" y="370"/>
                    </a:cubicBezTo>
                    <a:cubicBezTo>
                      <a:pt x="282" y="373"/>
                      <a:pt x="279" y="375"/>
                      <a:pt x="276" y="376"/>
                    </a:cubicBezTo>
                    <a:cubicBezTo>
                      <a:pt x="218" y="386"/>
                      <a:pt x="169" y="422"/>
                      <a:pt x="142" y="473"/>
                    </a:cubicBezTo>
                    <a:cubicBezTo>
                      <a:pt x="124" y="506"/>
                      <a:pt x="116" y="544"/>
                      <a:pt x="119" y="581"/>
                    </a:cubicBezTo>
                    <a:cubicBezTo>
                      <a:pt x="119" y="583"/>
                      <a:pt x="119" y="585"/>
                      <a:pt x="118" y="587"/>
                    </a:cubicBezTo>
                    <a:lnTo>
                      <a:pt x="31" y="7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grpSp>
      </p:grpSp>
      <p:grpSp>
        <p:nvGrpSpPr>
          <p:cNvPr id="100" name="Group 99">
            <a:extLst>
              <a:ext uri="{FF2B5EF4-FFF2-40B4-BE49-F238E27FC236}">
                <a16:creationId xmlns:a16="http://schemas.microsoft.com/office/drawing/2014/main" id="{C03BC825-AEAD-9226-05CF-8F941B204534}"/>
              </a:ext>
            </a:extLst>
          </p:cNvPr>
          <p:cNvGrpSpPr/>
          <p:nvPr/>
        </p:nvGrpSpPr>
        <p:grpSpPr>
          <a:xfrm>
            <a:off x="456086" y="3850654"/>
            <a:ext cx="8235612" cy="570614"/>
            <a:chOff x="603069" y="5366433"/>
            <a:chExt cx="10980816" cy="760819"/>
          </a:xfrm>
        </p:grpSpPr>
        <p:sp>
          <p:nvSpPr>
            <p:cNvPr id="101" name="Rectangle 4">
              <a:extLst>
                <a:ext uri="{FF2B5EF4-FFF2-40B4-BE49-F238E27FC236}">
                  <a16:creationId xmlns:a16="http://schemas.microsoft.com/office/drawing/2014/main" id="{A6BF54AB-4BB9-6389-2D21-41734F57D311}"/>
                </a:ext>
              </a:extLst>
            </p:cNvPr>
            <p:cNvSpPr/>
            <p:nvPr/>
          </p:nvSpPr>
          <p:spPr>
            <a:xfrm>
              <a:off x="603069" y="5366433"/>
              <a:ext cx="2520369"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648000" tIns="0" rIns="53972" bIns="0" rtlCol="0" anchor="ctr" anchorCtr="0">
              <a:noAutofit/>
            </a:bodyPr>
            <a:lstStyle/>
            <a:p>
              <a:pPr marL="0" marR="0" lvl="0" indent="0" defTabSz="685800" eaLnBrk="1" fontAlgn="auto" latinLnBrk="0" hangingPunct="1">
                <a:lnSpc>
                  <a:spcPct val="100000"/>
                </a:lnSpc>
                <a:spcBef>
                  <a:spcPts val="0"/>
                </a:spcBef>
                <a:spcAft>
                  <a:spcPts val="0"/>
                </a:spcAft>
                <a:buClr>
                  <a:prstClr val="black"/>
                </a:buClr>
                <a:buSzTx/>
                <a:buFontTx/>
                <a:buNone/>
                <a:tabLst/>
                <a:defRPr/>
              </a:pPr>
              <a:r>
                <a:rPr kumimoji="0" lang="en-US" sz="1049" b="0" i="0" u="none" strike="noStrike" kern="1200" cap="none" spc="0" normalizeH="0" baseline="0" noProof="0" dirty="0">
                  <a:ln>
                    <a:noFill/>
                  </a:ln>
                  <a:solidFill>
                    <a:prstClr val="black"/>
                  </a:solidFill>
                  <a:effectLst/>
                  <a:uLnTx/>
                  <a:uFillTx/>
                  <a:latin typeface="Franklin Gothic Book"/>
                  <a:sym typeface="FranklinGothic URW Comp Book"/>
                </a:rPr>
                <a:t>Gradual Sales Increase In Year</a:t>
              </a:r>
            </a:p>
          </p:txBody>
        </p:sp>
        <p:sp>
          <p:nvSpPr>
            <p:cNvPr id="102" name="Rectangle 5">
              <a:extLst>
                <a:ext uri="{FF2B5EF4-FFF2-40B4-BE49-F238E27FC236}">
                  <a16:creationId xmlns:a16="http://schemas.microsoft.com/office/drawing/2014/main" id="{EA678DEB-B080-AB64-BDC0-D307F631F542}"/>
                </a:ext>
              </a:extLst>
            </p:cNvPr>
            <p:cNvSpPr/>
            <p:nvPr/>
          </p:nvSpPr>
          <p:spPr>
            <a:xfrm>
              <a:off x="3177819" y="5366433"/>
              <a:ext cx="8406066"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53972" tIns="54000" rIns="54000" bIns="54000" rtlCol="0" anchor="ctr" anchorCtr="0">
              <a:noAutofit/>
            </a:bodyPr>
            <a:lstStyle/>
            <a:p>
              <a:pPr marL="94500" marR="0" lvl="0" indent="-94500" defTabSz="685800" eaLnBrk="1" fontAlgn="auto" latinLnBrk="0" hangingPunct="1">
                <a:lnSpc>
                  <a:spcPct val="11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1049" b="0" i="0" u="none" strike="noStrike" kern="1200" cap="none" spc="0" normalizeH="0" baseline="0" noProof="0" dirty="0">
                  <a:ln>
                    <a:noFill/>
                  </a:ln>
                  <a:solidFill>
                    <a:srgbClr val="2E2E38"/>
                  </a:solidFill>
                  <a:effectLst/>
                  <a:uLnTx/>
                  <a:uFillTx/>
                  <a:latin typeface="Franklin Gothic Book"/>
                  <a:sym typeface="Arial" panose="020B0604020202020204" pitchFamily="34" charset="0"/>
                </a:rPr>
                <a:t>Although quite minor, the gradual sales increase throughout the year should be integrated into the model to more accurately assess sales. </a:t>
              </a:r>
              <a:endParaRPr kumimoji="0" lang="en-US" altLang="de-DE" sz="1049" b="1" i="0" u="none" strike="noStrike" kern="1200" cap="none" spc="0" normalizeH="0" baseline="0" noProof="0" dirty="0">
                <a:ln>
                  <a:noFill/>
                </a:ln>
                <a:solidFill>
                  <a:srgbClr val="2E2E38"/>
                </a:solidFill>
                <a:effectLst/>
                <a:uLnTx/>
                <a:uFillTx/>
                <a:latin typeface="Franklin Gothic Book"/>
                <a:sym typeface="Arial" panose="020B0604020202020204" pitchFamily="34" charset="0"/>
              </a:endParaRPr>
            </a:p>
          </p:txBody>
        </p:sp>
        <p:grpSp>
          <p:nvGrpSpPr>
            <p:cNvPr id="103" name="Group 78">
              <a:extLst>
                <a:ext uri="{FF2B5EF4-FFF2-40B4-BE49-F238E27FC236}">
                  <a16:creationId xmlns:a16="http://schemas.microsoft.com/office/drawing/2014/main" id="{27CEE280-6A3E-E1A0-21E1-BF74639FB103}"/>
                </a:ext>
              </a:extLst>
            </p:cNvPr>
            <p:cNvGrpSpPr>
              <a:grpSpLocks noChangeAspect="1"/>
            </p:cNvGrpSpPr>
            <p:nvPr/>
          </p:nvGrpSpPr>
          <p:grpSpPr bwMode="auto">
            <a:xfrm>
              <a:off x="819435" y="5544614"/>
              <a:ext cx="403305" cy="404457"/>
              <a:chOff x="4507" y="861"/>
              <a:chExt cx="700" cy="702"/>
            </a:xfrm>
            <a:solidFill>
              <a:srgbClr val="E57200"/>
            </a:solidFill>
          </p:grpSpPr>
          <p:sp>
            <p:nvSpPr>
              <p:cNvPr id="104" name="Freeform 79">
                <a:extLst>
                  <a:ext uri="{FF2B5EF4-FFF2-40B4-BE49-F238E27FC236}">
                    <a16:creationId xmlns:a16="http://schemas.microsoft.com/office/drawing/2014/main" id="{5E02F968-2195-74BA-F0F1-4931D465F1C7}"/>
                  </a:ext>
                </a:extLst>
              </p:cNvPr>
              <p:cNvSpPr>
                <a:spLocks noEditPoints="1"/>
              </p:cNvSpPr>
              <p:nvPr/>
            </p:nvSpPr>
            <p:spPr bwMode="auto">
              <a:xfrm>
                <a:off x="4507" y="861"/>
                <a:ext cx="460" cy="460"/>
              </a:xfrm>
              <a:custGeom>
                <a:avLst/>
                <a:gdLst>
                  <a:gd name="T0" fmla="*/ 206 w 460"/>
                  <a:gd name="T1" fmla="*/ 460 h 460"/>
                  <a:gd name="T2" fmla="*/ 142 w 460"/>
                  <a:gd name="T3" fmla="*/ 444 h 460"/>
                  <a:gd name="T4" fmla="*/ 84 w 460"/>
                  <a:gd name="T5" fmla="*/ 408 h 460"/>
                  <a:gd name="T6" fmla="*/ 52 w 460"/>
                  <a:gd name="T7" fmla="*/ 376 h 460"/>
                  <a:gd name="T8" fmla="*/ 16 w 460"/>
                  <a:gd name="T9" fmla="*/ 318 h 460"/>
                  <a:gd name="T10" fmla="*/ 0 w 460"/>
                  <a:gd name="T11" fmla="*/ 254 h 460"/>
                  <a:gd name="T12" fmla="*/ 0 w 460"/>
                  <a:gd name="T13" fmla="*/ 208 h 460"/>
                  <a:gd name="T14" fmla="*/ 16 w 460"/>
                  <a:gd name="T15" fmla="*/ 142 h 460"/>
                  <a:gd name="T16" fmla="*/ 52 w 460"/>
                  <a:gd name="T17" fmla="*/ 86 h 460"/>
                  <a:gd name="T18" fmla="*/ 84 w 460"/>
                  <a:gd name="T19" fmla="*/ 52 h 460"/>
                  <a:gd name="T20" fmla="*/ 142 w 460"/>
                  <a:gd name="T21" fmla="*/ 18 h 460"/>
                  <a:gd name="T22" fmla="*/ 208 w 460"/>
                  <a:gd name="T23" fmla="*/ 2 h 460"/>
                  <a:gd name="T24" fmla="*/ 274 w 460"/>
                  <a:gd name="T25" fmla="*/ 6 h 460"/>
                  <a:gd name="T26" fmla="*/ 336 w 460"/>
                  <a:gd name="T27" fmla="*/ 28 h 460"/>
                  <a:gd name="T28" fmla="*/ 392 w 460"/>
                  <a:gd name="T29" fmla="*/ 68 h 460"/>
                  <a:gd name="T30" fmla="*/ 408 w 460"/>
                  <a:gd name="T31" fmla="*/ 86 h 460"/>
                  <a:gd name="T32" fmla="*/ 442 w 460"/>
                  <a:gd name="T33" fmla="*/ 142 h 460"/>
                  <a:gd name="T34" fmla="*/ 458 w 460"/>
                  <a:gd name="T35" fmla="*/ 208 h 460"/>
                  <a:gd name="T36" fmla="*/ 458 w 460"/>
                  <a:gd name="T37" fmla="*/ 254 h 460"/>
                  <a:gd name="T38" fmla="*/ 442 w 460"/>
                  <a:gd name="T39" fmla="*/ 318 h 460"/>
                  <a:gd name="T40" fmla="*/ 408 w 460"/>
                  <a:gd name="T41" fmla="*/ 376 h 460"/>
                  <a:gd name="T42" fmla="*/ 374 w 460"/>
                  <a:gd name="T43" fmla="*/ 408 h 460"/>
                  <a:gd name="T44" fmla="*/ 318 w 460"/>
                  <a:gd name="T45" fmla="*/ 444 h 460"/>
                  <a:gd name="T46" fmla="*/ 252 w 460"/>
                  <a:gd name="T47" fmla="*/ 460 h 460"/>
                  <a:gd name="T48" fmla="*/ 230 w 460"/>
                  <a:gd name="T49" fmla="*/ 18 h 460"/>
                  <a:gd name="T50" fmla="*/ 188 w 460"/>
                  <a:gd name="T51" fmla="*/ 22 h 460"/>
                  <a:gd name="T52" fmla="*/ 130 w 460"/>
                  <a:gd name="T53" fmla="*/ 44 h 460"/>
                  <a:gd name="T54" fmla="*/ 80 w 460"/>
                  <a:gd name="T55" fmla="*/ 80 h 460"/>
                  <a:gd name="T56" fmla="*/ 52 w 460"/>
                  <a:gd name="T57" fmla="*/ 114 h 460"/>
                  <a:gd name="T58" fmla="*/ 26 w 460"/>
                  <a:gd name="T59" fmla="*/ 170 h 460"/>
                  <a:gd name="T60" fmla="*/ 18 w 460"/>
                  <a:gd name="T61" fmla="*/ 230 h 460"/>
                  <a:gd name="T62" fmla="*/ 22 w 460"/>
                  <a:gd name="T63" fmla="*/ 272 h 460"/>
                  <a:gd name="T64" fmla="*/ 42 w 460"/>
                  <a:gd name="T65" fmla="*/ 330 h 460"/>
                  <a:gd name="T66" fmla="*/ 80 w 460"/>
                  <a:gd name="T67" fmla="*/ 380 h 460"/>
                  <a:gd name="T68" fmla="*/ 112 w 460"/>
                  <a:gd name="T69" fmla="*/ 408 h 460"/>
                  <a:gd name="T70" fmla="*/ 168 w 460"/>
                  <a:gd name="T71" fmla="*/ 434 h 460"/>
                  <a:gd name="T72" fmla="*/ 230 w 460"/>
                  <a:gd name="T73" fmla="*/ 442 h 460"/>
                  <a:gd name="T74" fmla="*/ 270 w 460"/>
                  <a:gd name="T75" fmla="*/ 438 h 460"/>
                  <a:gd name="T76" fmla="*/ 328 w 460"/>
                  <a:gd name="T77" fmla="*/ 418 h 460"/>
                  <a:gd name="T78" fmla="*/ 380 w 460"/>
                  <a:gd name="T79" fmla="*/ 380 h 460"/>
                  <a:gd name="T80" fmla="*/ 406 w 460"/>
                  <a:gd name="T81" fmla="*/ 348 h 460"/>
                  <a:gd name="T82" fmla="*/ 432 w 460"/>
                  <a:gd name="T83" fmla="*/ 292 h 460"/>
                  <a:gd name="T84" fmla="*/ 442 w 460"/>
                  <a:gd name="T85" fmla="*/ 230 h 460"/>
                  <a:gd name="T86" fmla="*/ 438 w 460"/>
                  <a:gd name="T87" fmla="*/ 190 h 460"/>
                  <a:gd name="T88" fmla="*/ 416 w 460"/>
                  <a:gd name="T89" fmla="*/ 130 h 460"/>
                  <a:gd name="T90" fmla="*/ 380 w 460"/>
                  <a:gd name="T91" fmla="*/ 80 h 460"/>
                  <a:gd name="T92" fmla="*/ 346 w 460"/>
                  <a:gd name="T93" fmla="*/ 54 h 460"/>
                  <a:gd name="T94" fmla="*/ 290 w 460"/>
                  <a:gd name="T95" fmla="*/ 28 h 460"/>
                  <a:gd name="T96" fmla="*/ 230 w 460"/>
                  <a:gd name="T97" fmla="*/ 1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0" h="460">
                    <a:moveTo>
                      <a:pt x="230" y="460"/>
                    </a:moveTo>
                    <a:lnTo>
                      <a:pt x="230" y="460"/>
                    </a:lnTo>
                    <a:lnTo>
                      <a:pt x="206" y="460"/>
                    </a:lnTo>
                    <a:lnTo>
                      <a:pt x="184" y="456"/>
                    </a:lnTo>
                    <a:lnTo>
                      <a:pt x="162" y="450"/>
                    </a:lnTo>
                    <a:lnTo>
                      <a:pt x="142" y="444"/>
                    </a:lnTo>
                    <a:lnTo>
                      <a:pt x="120" y="434"/>
                    </a:lnTo>
                    <a:lnTo>
                      <a:pt x="102" y="422"/>
                    </a:lnTo>
                    <a:lnTo>
                      <a:pt x="84" y="408"/>
                    </a:lnTo>
                    <a:lnTo>
                      <a:pt x="66" y="394"/>
                    </a:lnTo>
                    <a:lnTo>
                      <a:pt x="66" y="394"/>
                    </a:lnTo>
                    <a:lnTo>
                      <a:pt x="52" y="376"/>
                    </a:lnTo>
                    <a:lnTo>
                      <a:pt x="38" y="358"/>
                    </a:lnTo>
                    <a:lnTo>
                      <a:pt x="26" y="340"/>
                    </a:lnTo>
                    <a:lnTo>
                      <a:pt x="16" y="318"/>
                    </a:lnTo>
                    <a:lnTo>
                      <a:pt x="8" y="298"/>
                    </a:lnTo>
                    <a:lnTo>
                      <a:pt x="4" y="276"/>
                    </a:lnTo>
                    <a:lnTo>
                      <a:pt x="0" y="254"/>
                    </a:lnTo>
                    <a:lnTo>
                      <a:pt x="0" y="230"/>
                    </a:lnTo>
                    <a:lnTo>
                      <a:pt x="0" y="230"/>
                    </a:lnTo>
                    <a:lnTo>
                      <a:pt x="0" y="208"/>
                    </a:lnTo>
                    <a:lnTo>
                      <a:pt x="4" y="186"/>
                    </a:lnTo>
                    <a:lnTo>
                      <a:pt x="8" y="164"/>
                    </a:lnTo>
                    <a:lnTo>
                      <a:pt x="16" y="142"/>
                    </a:lnTo>
                    <a:lnTo>
                      <a:pt x="26" y="122"/>
                    </a:lnTo>
                    <a:lnTo>
                      <a:pt x="38" y="104"/>
                    </a:lnTo>
                    <a:lnTo>
                      <a:pt x="52" y="86"/>
                    </a:lnTo>
                    <a:lnTo>
                      <a:pt x="66" y="68"/>
                    </a:lnTo>
                    <a:lnTo>
                      <a:pt x="66" y="68"/>
                    </a:lnTo>
                    <a:lnTo>
                      <a:pt x="84" y="52"/>
                    </a:lnTo>
                    <a:lnTo>
                      <a:pt x="102" y="38"/>
                    </a:lnTo>
                    <a:lnTo>
                      <a:pt x="122" y="28"/>
                    </a:lnTo>
                    <a:lnTo>
                      <a:pt x="142" y="18"/>
                    </a:lnTo>
                    <a:lnTo>
                      <a:pt x="164" y="10"/>
                    </a:lnTo>
                    <a:lnTo>
                      <a:pt x="186" y="6"/>
                    </a:lnTo>
                    <a:lnTo>
                      <a:pt x="208" y="2"/>
                    </a:lnTo>
                    <a:lnTo>
                      <a:pt x="230" y="0"/>
                    </a:lnTo>
                    <a:lnTo>
                      <a:pt x="252" y="2"/>
                    </a:lnTo>
                    <a:lnTo>
                      <a:pt x="274" y="6"/>
                    </a:lnTo>
                    <a:lnTo>
                      <a:pt x="294" y="10"/>
                    </a:lnTo>
                    <a:lnTo>
                      <a:pt x="316" y="18"/>
                    </a:lnTo>
                    <a:lnTo>
                      <a:pt x="336" y="28"/>
                    </a:lnTo>
                    <a:lnTo>
                      <a:pt x="356" y="38"/>
                    </a:lnTo>
                    <a:lnTo>
                      <a:pt x="374" y="52"/>
                    </a:lnTo>
                    <a:lnTo>
                      <a:pt x="392" y="68"/>
                    </a:lnTo>
                    <a:lnTo>
                      <a:pt x="392" y="68"/>
                    </a:lnTo>
                    <a:lnTo>
                      <a:pt x="392" y="68"/>
                    </a:lnTo>
                    <a:lnTo>
                      <a:pt x="408" y="86"/>
                    </a:lnTo>
                    <a:lnTo>
                      <a:pt x="420" y="104"/>
                    </a:lnTo>
                    <a:lnTo>
                      <a:pt x="432" y="122"/>
                    </a:lnTo>
                    <a:lnTo>
                      <a:pt x="442" y="142"/>
                    </a:lnTo>
                    <a:lnTo>
                      <a:pt x="450" y="164"/>
                    </a:lnTo>
                    <a:lnTo>
                      <a:pt x="454" y="186"/>
                    </a:lnTo>
                    <a:lnTo>
                      <a:pt x="458" y="208"/>
                    </a:lnTo>
                    <a:lnTo>
                      <a:pt x="460" y="230"/>
                    </a:lnTo>
                    <a:lnTo>
                      <a:pt x="460" y="230"/>
                    </a:lnTo>
                    <a:lnTo>
                      <a:pt x="458" y="254"/>
                    </a:lnTo>
                    <a:lnTo>
                      <a:pt x="454" y="276"/>
                    </a:lnTo>
                    <a:lnTo>
                      <a:pt x="450" y="298"/>
                    </a:lnTo>
                    <a:lnTo>
                      <a:pt x="442" y="318"/>
                    </a:lnTo>
                    <a:lnTo>
                      <a:pt x="432" y="340"/>
                    </a:lnTo>
                    <a:lnTo>
                      <a:pt x="420" y="358"/>
                    </a:lnTo>
                    <a:lnTo>
                      <a:pt x="408" y="376"/>
                    </a:lnTo>
                    <a:lnTo>
                      <a:pt x="392" y="394"/>
                    </a:lnTo>
                    <a:lnTo>
                      <a:pt x="392" y="394"/>
                    </a:lnTo>
                    <a:lnTo>
                      <a:pt x="374" y="408"/>
                    </a:lnTo>
                    <a:lnTo>
                      <a:pt x="356" y="422"/>
                    </a:lnTo>
                    <a:lnTo>
                      <a:pt x="338" y="434"/>
                    </a:lnTo>
                    <a:lnTo>
                      <a:pt x="318" y="444"/>
                    </a:lnTo>
                    <a:lnTo>
                      <a:pt x="296" y="450"/>
                    </a:lnTo>
                    <a:lnTo>
                      <a:pt x="274" y="456"/>
                    </a:lnTo>
                    <a:lnTo>
                      <a:pt x="252" y="460"/>
                    </a:lnTo>
                    <a:lnTo>
                      <a:pt x="230" y="460"/>
                    </a:lnTo>
                    <a:lnTo>
                      <a:pt x="230" y="460"/>
                    </a:lnTo>
                    <a:close/>
                    <a:moveTo>
                      <a:pt x="230" y="18"/>
                    </a:moveTo>
                    <a:lnTo>
                      <a:pt x="230" y="18"/>
                    </a:lnTo>
                    <a:lnTo>
                      <a:pt x="208" y="20"/>
                    </a:lnTo>
                    <a:lnTo>
                      <a:pt x="188" y="22"/>
                    </a:lnTo>
                    <a:lnTo>
                      <a:pt x="168" y="28"/>
                    </a:lnTo>
                    <a:lnTo>
                      <a:pt x="150" y="34"/>
                    </a:lnTo>
                    <a:lnTo>
                      <a:pt x="130" y="44"/>
                    </a:lnTo>
                    <a:lnTo>
                      <a:pt x="112" y="54"/>
                    </a:lnTo>
                    <a:lnTo>
                      <a:pt x="96" y="66"/>
                    </a:lnTo>
                    <a:lnTo>
                      <a:pt x="80" y="80"/>
                    </a:lnTo>
                    <a:lnTo>
                      <a:pt x="80" y="80"/>
                    </a:lnTo>
                    <a:lnTo>
                      <a:pt x="66" y="96"/>
                    </a:lnTo>
                    <a:lnTo>
                      <a:pt x="52" y="114"/>
                    </a:lnTo>
                    <a:lnTo>
                      <a:pt x="42" y="130"/>
                    </a:lnTo>
                    <a:lnTo>
                      <a:pt x="34" y="150"/>
                    </a:lnTo>
                    <a:lnTo>
                      <a:pt x="26" y="170"/>
                    </a:lnTo>
                    <a:lnTo>
                      <a:pt x="22" y="190"/>
                    </a:lnTo>
                    <a:lnTo>
                      <a:pt x="18" y="210"/>
                    </a:lnTo>
                    <a:lnTo>
                      <a:pt x="18" y="230"/>
                    </a:lnTo>
                    <a:lnTo>
                      <a:pt x="18" y="230"/>
                    </a:lnTo>
                    <a:lnTo>
                      <a:pt x="18" y="252"/>
                    </a:lnTo>
                    <a:lnTo>
                      <a:pt x="22" y="272"/>
                    </a:lnTo>
                    <a:lnTo>
                      <a:pt x="26" y="292"/>
                    </a:lnTo>
                    <a:lnTo>
                      <a:pt x="34" y="312"/>
                    </a:lnTo>
                    <a:lnTo>
                      <a:pt x="42" y="330"/>
                    </a:lnTo>
                    <a:lnTo>
                      <a:pt x="52" y="348"/>
                    </a:lnTo>
                    <a:lnTo>
                      <a:pt x="66" y="366"/>
                    </a:lnTo>
                    <a:lnTo>
                      <a:pt x="80" y="380"/>
                    </a:lnTo>
                    <a:lnTo>
                      <a:pt x="80" y="380"/>
                    </a:lnTo>
                    <a:lnTo>
                      <a:pt x="94" y="394"/>
                    </a:lnTo>
                    <a:lnTo>
                      <a:pt x="112" y="408"/>
                    </a:lnTo>
                    <a:lnTo>
                      <a:pt x="130" y="418"/>
                    </a:lnTo>
                    <a:lnTo>
                      <a:pt x="148" y="426"/>
                    </a:lnTo>
                    <a:lnTo>
                      <a:pt x="168" y="434"/>
                    </a:lnTo>
                    <a:lnTo>
                      <a:pt x="188" y="438"/>
                    </a:lnTo>
                    <a:lnTo>
                      <a:pt x="208" y="442"/>
                    </a:lnTo>
                    <a:lnTo>
                      <a:pt x="230" y="442"/>
                    </a:lnTo>
                    <a:lnTo>
                      <a:pt x="230" y="442"/>
                    </a:lnTo>
                    <a:lnTo>
                      <a:pt x="250" y="442"/>
                    </a:lnTo>
                    <a:lnTo>
                      <a:pt x="270" y="438"/>
                    </a:lnTo>
                    <a:lnTo>
                      <a:pt x="290" y="434"/>
                    </a:lnTo>
                    <a:lnTo>
                      <a:pt x="310" y="426"/>
                    </a:lnTo>
                    <a:lnTo>
                      <a:pt x="328" y="418"/>
                    </a:lnTo>
                    <a:lnTo>
                      <a:pt x="346" y="408"/>
                    </a:lnTo>
                    <a:lnTo>
                      <a:pt x="364" y="394"/>
                    </a:lnTo>
                    <a:lnTo>
                      <a:pt x="380" y="380"/>
                    </a:lnTo>
                    <a:lnTo>
                      <a:pt x="380" y="380"/>
                    </a:lnTo>
                    <a:lnTo>
                      <a:pt x="394" y="366"/>
                    </a:lnTo>
                    <a:lnTo>
                      <a:pt x="406" y="348"/>
                    </a:lnTo>
                    <a:lnTo>
                      <a:pt x="416" y="330"/>
                    </a:lnTo>
                    <a:lnTo>
                      <a:pt x="426" y="312"/>
                    </a:lnTo>
                    <a:lnTo>
                      <a:pt x="432" y="292"/>
                    </a:lnTo>
                    <a:lnTo>
                      <a:pt x="438" y="272"/>
                    </a:lnTo>
                    <a:lnTo>
                      <a:pt x="440" y="252"/>
                    </a:lnTo>
                    <a:lnTo>
                      <a:pt x="442" y="230"/>
                    </a:lnTo>
                    <a:lnTo>
                      <a:pt x="442" y="230"/>
                    </a:lnTo>
                    <a:lnTo>
                      <a:pt x="440" y="210"/>
                    </a:lnTo>
                    <a:lnTo>
                      <a:pt x="438" y="190"/>
                    </a:lnTo>
                    <a:lnTo>
                      <a:pt x="432" y="170"/>
                    </a:lnTo>
                    <a:lnTo>
                      <a:pt x="426" y="150"/>
                    </a:lnTo>
                    <a:lnTo>
                      <a:pt x="416" y="130"/>
                    </a:lnTo>
                    <a:lnTo>
                      <a:pt x="406" y="114"/>
                    </a:lnTo>
                    <a:lnTo>
                      <a:pt x="394" y="96"/>
                    </a:lnTo>
                    <a:lnTo>
                      <a:pt x="380" y="80"/>
                    </a:lnTo>
                    <a:lnTo>
                      <a:pt x="380" y="80"/>
                    </a:lnTo>
                    <a:lnTo>
                      <a:pt x="362" y="66"/>
                    </a:lnTo>
                    <a:lnTo>
                      <a:pt x="346" y="54"/>
                    </a:lnTo>
                    <a:lnTo>
                      <a:pt x="328" y="44"/>
                    </a:lnTo>
                    <a:lnTo>
                      <a:pt x="308" y="34"/>
                    </a:lnTo>
                    <a:lnTo>
                      <a:pt x="290" y="28"/>
                    </a:lnTo>
                    <a:lnTo>
                      <a:pt x="270" y="22"/>
                    </a:lnTo>
                    <a:lnTo>
                      <a:pt x="250" y="20"/>
                    </a:lnTo>
                    <a:lnTo>
                      <a:pt x="230" y="18"/>
                    </a:lnTo>
                    <a:lnTo>
                      <a:pt x="23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05" name="Freeform 80">
                <a:extLst>
                  <a:ext uri="{FF2B5EF4-FFF2-40B4-BE49-F238E27FC236}">
                    <a16:creationId xmlns:a16="http://schemas.microsoft.com/office/drawing/2014/main" id="{2D9C0AD9-B80C-AD0C-4690-7C91390E9A01}"/>
                  </a:ext>
                </a:extLst>
              </p:cNvPr>
              <p:cNvSpPr>
                <a:spLocks/>
              </p:cNvSpPr>
              <p:nvPr/>
            </p:nvSpPr>
            <p:spPr bwMode="auto">
              <a:xfrm>
                <a:off x="4797" y="1153"/>
                <a:ext cx="230" cy="230"/>
              </a:xfrm>
              <a:custGeom>
                <a:avLst/>
                <a:gdLst>
                  <a:gd name="T0" fmla="*/ 78 w 230"/>
                  <a:gd name="T1" fmla="*/ 230 h 230"/>
                  <a:gd name="T2" fmla="*/ 0 w 230"/>
                  <a:gd name="T3" fmla="*/ 152 h 230"/>
                  <a:gd name="T4" fmla="*/ 12 w 230"/>
                  <a:gd name="T5" fmla="*/ 140 h 230"/>
                  <a:gd name="T6" fmla="*/ 78 w 230"/>
                  <a:gd name="T7" fmla="*/ 204 h 230"/>
                  <a:gd name="T8" fmla="*/ 204 w 230"/>
                  <a:gd name="T9" fmla="*/ 76 h 230"/>
                  <a:gd name="T10" fmla="*/ 140 w 230"/>
                  <a:gd name="T11" fmla="*/ 14 h 230"/>
                  <a:gd name="T12" fmla="*/ 152 w 230"/>
                  <a:gd name="T13" fmla="*/ 0 h 230"/>
                  <a:gd name="T14" fmla="*/ 230 w 230"/>
                  <a:gd name="T15" fmla="*/ 76 h 230"/>
                  <a:gd name="T16" fmla="*/ 78 w 230"/>
                  <a:gd name="T1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0">
                    <a:moveTo>
                      <a:pt x="78" y="230"/>
                    </a:moveTo>
                    <a:lnTo>
                      <a:pt x="0" y="152"/>
                    </a:lnTo>
                    <a:lnTo>
                      <a:pt x="12" y="140"/>
                    </a:lnTo>
                    <a:lnTo>
                      <a:pt x="78" y="204"/>
                    </a:lnTo>
                    <a:lnTo>
                      <a:pt x="204" y="76"/>
                    </a:lnTo>
                    <a:lnTo>
                      <a:pt x="140" y="14"/>
                    </a:lnTo>
                    <a:lnTo>
                      <a:pt x="152" y="0"/>
                    </a:lnTo>
                    <a:lnTo>
                      <a:pt x="230" y="76"/>
                    </a:lnTo>
                    <a:lnTo>
                      <a:pt x="78"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06" name="Freeform 81">
                <a:extLst>
                  <a:ext uri="{FF2B5EF4-FFF2-40B4-BE49-F238E27FC236}">
                    <a16:creationId xmlns:a16="http://schemas.microsoft.com/office/drawing/2014/main" id="{99E07FA9-CA18-DB53-C137-157F62749DB6}"/>
                  </a:ext>
                </a:extLst>
              </p:cNvPr>
              <p:cNvSpPr>
                <a:spLocks noEditPoints="1"/>
              </p:cNvSpPr>
              <p:nvPr/>
            </p:nvSpPr>
            <p:spPr bwMode="auto">
              <a:xfrm>
                <a:off x="4893" y="1249"/>
                <a:ext cx="314" cy="314"/>
              </a:xfrm>
              <a:custGeom>
                <a:avLst/>
                <a:gdLst>
                  <a:gd name="T0" fmla="*/ 248 w 314"/>
                  <a:gd name="T1" fmla="*/ 314 h 314"/>
                  <a:gd name="T2" fmla="*/ 248 w 314"/>
                  <a:gd name="T3" fmla="*/ 314 h 314"/>
                  <a:gd name="T4" fmla="*/ 236 w 314"/>
                  <a:gd name="T5" fmla="*/ 314 h 314"/>
                  <a:gd name="T6" fmla="*/ 226 w 314"/>
                  <a:gd name="T7" fmla="*/ 310 h 314"/>
                  <a:gd name="T8" fmla="*/ 216 w 314"/>
                  <a:gd name="T9" fmla="*/ 304 h 314"/>
                  <a:gd name="T10" fmla="*/ 208 w 314"/>
                  <a:gd name="T11" fmla="*/ 298 h 314"/>
                  <a:gd name="T12" fmla="*/ 0 w 314"/>
                  <a:gd name="T13" fmla="*/ 90 h 314"/>
                  <a:gd name="T14" fmla="*/ 90 w 314"/>
                  <a:gd name="T15" fmla="*/ 0 h 314"/>
                  <a:gd name="T16" fmla="*/ 298 w 314"/>
                  <a:gd name="T17" fmla="*/ 208 h 314"/>
                  <a:gd name="T18" fmla="*/ 298 w 314"/>
                  <a:gd name="T19" fmla="*/ 208 h 314"/>
                  <a:gd name="T20" fmla="*/ 306 w 314"/>
                  <a:gd name="T21" fmla="*/ 216 h 314"/>
                  <a:gd name="T22" fmla="*/ 310 w 314"/>
                  <a:gd name="T23" fmla="*/ 226 h 314"/>
                  <a:gd name="T24" fmla="*/ 314 w 314"/>
                  <a:gd name="T25" fmla="*/ 236 h 314"/>
                  <a:gd name="T26" fmla="*/ 314 w 314"/>
                  <a:gd name="T27" fmla="*/ 248 h 314"/>
                  <a:gd name="T28" fmla="*/ 314 w 314"/>
                  <a:gd name="T29" fmla="*/ 248 h 314"/>
                  <a:gd name="T30" fmla="*/ 314 w 314"/>
                  <a:gd name="T31" fmla="*/ 258 h 314"/>
                  <a:gd name="T32" fmla="*/ 310 w 314"/>
                  <a:gd name="T33" fmla="*/ 270 h 314"/>
                  <a:gd name="T34" fmla="*/ 306 w 314"/>
                  <a:gd name="T35" fmla="*/ 280 h 314"/>
                  <a:gd name="T36" fmla="*/ 298 w 314"/>
                  <a:gd name="T37" fmla="*/ 288 h 314"/>
                  <a:gd name="T38" fmla="*/ 288 w 314"/>
                  <a:gd name="T39" fmla="*/ 298 h 314"/>
                  <a:gd name="T40" fmla="*/ 288 w 314"/>
                  <a:gd name="T41" fmla="*/ 298 h 314"/>
                  <a:gd name="T42" fmla="*/ 280 w 314"/>
                  <a:gd name="T43" fmla="*/ 304 h 314"/>
                  <a:gd name="T44" fmla="*/ 270 w 314"/>
                  <a:gd name="T45" fmla="*/ 310 h 314"/>
                  <a:gd name="T46" fmla="*/ 260 w 314"/>
                  <a:gd name="T47" fmla="*/ 314 h 314"/>
                  <a:gd name="T48" fmla="*/ 248 w 314"/>
                  <a:gd name="T49" fmla="*/ 314 h 314"/>
                  <a:gd name="T50" fmla="*/ 248 w 314"/>
                  <a:gd name="T51" fmla="*/ 314 h 314"/>
                  <a:gd name="T52" fmla="*/ 24 w 314"/>
                  <a:gd name="T53" fmla="*/ 90 h 314"/>
                  <a:gd name="T54" fmla="*/ 220 w 314"/>
                  <a:gd name="T55" fmla="*/ 286 h 314"/>
                  <a:gd name="T56" fmla="*/ 220 w 314"/>
                  <a:gd name="T57" fmla="*/ 286 h 314"/>
                  <a:gd name="T58" fmla="*/ 226 w 314"/>
                  <a:gd name="T59" fmla="*/ 290 h 314"/>
                  <a:gd name="T60" fmla="*/ 234 w 314"/>
                  <a:gd name="T61" fmla="*/ 294 h 314"/>
                  <a:gd name="T62" fmla="*/ 240 w 314"/>
                  <a:gd name="T63" fmla="*/ 296 h 314"/>
                  <a:gd name="T64" fmla="*/ 248 w 314"/>
                  <a:gd name="T65" fmla="*/ 296 h 314"/>
                  <a:gd name="T66" fmla="*/ 256 w 314"/>
                  <a:gd name="T67" fmla="*/ 296 h 314"/>
                  <a:gd name="T68" fmla="*/ 262 w 314"/>
                  <a:gd name="T69" fmla="*/ 294 h 314"/>
                  <a:gd name="T70" fmla="*/ 270 w 314"/>
                  <a:gd name="T71" fmla="*/ 290 h 314"/>
                  <a:gd name="T72" fmla="*/ 276 w 314"/>
                  <a:gd name="T73" fmla="*/ 286 h 314"/>
                  <a:gd name="T74" fmla="*/ 286 w 314"/>
                  <a:gd name="T75" fmla="*/ 274 h 314"/>
                  <a:gd name="T76" fmla="*/ 286 w 314"/>
                  <a:gd name="T77" fmla="*/ 274 h 314"/>
                  <a:gd name="T78" fmla="*/ 290 w 314"/>
                  <a:gd name="T79" fmla="*/ 270 h 314"/>
                  <a:gd name="T80" fmla="*/ 294 w 314"/>
                  <a:gd name="T81" fmla="*/ 262 h 314"/>
                  <a:gd name="T82" fmla="*/ 296 w 314"/>
                  <a:gd name="T83" fmla="*/ 256 h 314"/>
                  <a:gd name="T84" fmla="*/ 296 w 314"/>
                  <a:gd name="T85" fmla="*/ 248 h 314"/>
                  <a:gd name="T86" fmla="*/ 296 w 314"/>
                  <a:gd name="T87" fmla="*/ 248 h 314"/>
                  <a:gd name="T88" fmla="*/ 296 w 314"/>
                  <a:gd name="T89" fmla="*/ 240 h 314"/>
                  <a:gd name="T90" fmla="*/ 294 w 314"/>
                  <a:gd name="T91" fmla="*/ 232 h 314"/>
                  <a:gd name="T92" fmla="*/ 290 w 314"/>
                  <a:gd name="T93" fmla="*/ 226 h 314"/>
                  <a:gd name="T94" fmla="*/ 286 w 314"/>
                  <a:gd name="T95" fmla="*/ 220 h 314"/>
                  <a:gd name="T96" fmla="*/ 90 w 314"/>
                  <a:gd name="T97" fmla="*/ 24 h 314"/>
                  <a:gd name="T98" fmla="*/ 24 w 314"/>
                  <a:gd name="T99" fmla="*/ 9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4" h="314">
                    <a:moveTo>
                      <a:pt x="248" y="314"/>
                    </a:moveTo>
                    <a:lnTo>
                      <a:pt x="248" y="314"/>
                    </a:lnTo>
                    <a:lnTo>
                      <a:pt x="236" y="314"/>
                    </a:lnTo>
                    <a:lnTo>
                      <a:pt x="226" y="310"/>
                    </a:lnTo>
                    <a:lnTo>
                      <a:pt x="216" y="304"/>
                    </a:lnTo>
                    <a:lnTo>
                      <a:pt x="208" y="298"/>
                    </a:lnTo>
                    <a:lnTo>
                      <a:pt x="0" y="90"/>
                    </a:lnTo>
                    <a:lnTo>
                      <a:pt x="90" y="0"/>
                    </a:lnTo>
                    <a:lnTo>
                      <a:pt x="298" y="208"/>
                    </a:lnTo>
                    <a:lnTo>
                      <a:pt x="298" y="208"/>
                    </a:lnTo>
                    <a:lnTo>
                      <a:pt x="306" y="216"/>
                    </a:lnTo>
                    <a:lnTo>
                      <a:pt x="310" y="226"/>
                    </a:lnTo>
                    <a:lnTo>
                      <a:pt x="314" y="236"/>
                    </a:lnTo>
                    <a:lnTo>
                      <a:pt x="314" y="248"/>
                    </a:lnTo>
                    <a:lnTo>
                      <a:pt x="314" y="248"/>
                    </a:lnTo>
                    <a:lnTo>
                      <a:pt x="314" y="258"/>
                    </a:lnTo>
                    <a:lnTo>
                      <a:pt x="310" y="270"/>
                    </a:lnTo>
                    <a:lnTo>
                      <a:pt x="306" y="280"/>
                    </a:lnTo>
                    <a:lnTo>
                      <a:pt x="298" y="288"/>
                    </a:lnTo>
                    <a:lnTo>
                      <a:pt x="288" y="298"/>
                    </a:lnTo>
                    <a:lnTo>
                      <a:pt x="288" y="298"/>
                    </a:lnTo>
                    <a:lnTo>
                      <a:pt x="280" y="304"/>
                    </a:lnTo>
                    <a:lnTo>
                      <a:pt x="270" y="310"/>
                    </a:lnTo>
                    <a:lnTo>
                      <a:pt x="260" y="314"/>
                    </a:lnTo>
                    <a:lnTo>
                      <a:pt x="248" y="314"/>
                    </a:lnTo>
                    <a:lnTo>
                      <a:pt x="248" y="314"/>
                    </a:lnTo>
                    <a:close/>
                    <a:moveTo>
                      <a:pt x="24" y="90"/>
                    </a:moveTo>
                    <a:lnTo>
                      <a:pt x="220" y="286"/>
                    </a:lnTo>
                    <a:lnTo>
                      <a:pt x="220" y="286"/>
                    </a:lnTo>
                    <a:lnTo>
                      <a:pt x="226" y="290"/>
                    </a:lnTo>
                    <a:lnTo>
                      <a:pt x="234" y="294"/>
                    </a:lnTo>
                    <a:lnTo>
                      <a:pt x="240" y="296"/>
                    </a:lnTo>
                    <a:lnTo>
                      <a:pt x="248" y="296"/>
                    </a:lnTo>
                    <a:lnTo>
                      <a:pt x="256" y="296"/>
                    </a:lnTo>
                    <a:lnTo>
                      <a:pt x="262" y="294"/>
                    </a:lnTo>
                    <a:lnTo>
                      <a:pt x="270" y="290"/>
                    </a:lnTo>
                    <a:lnTo>
                      <a:pt x="276" y="286"/>
                    </a:lnTo>
                    <a:lnTo>
                      <a:pt x="286" y="274"/>
                    </a:lnTo>
                    <a:lnTo>
                      <a:pt x="286" y="274"/>
                    </a:lnTo>
                    <a:lnTo>
                      <a:pt x="290" y="270"/>
                    </a:lnTo>
                    <a:lnTo>
                      <a:pt x="294" y="262"/>
                    </a:lnTo>
                    <a:lnTo>
                      <a:pt x="296" y="256"/>
                    </a:lnTo>
                    <a:lnTo>
                      <a:pt x="296" y="248"/>
                    </a:lnTo>
                    <a:lnTo>
                      <a:pt x="296" y="248"/>
                    </a:lnTo>
                    <a:lnTo>
                      <a:pt x="296" y="240"/>
                    </a:lnTo>
                    <a:lnTo>
                      <a:pt x="294" y="232"/>
                    </a:lnTo>
                    <a:lnTo>
                      <a:pt x="290" y="226"/>
                    </a:lnTo>
                    <a:lnTo>
                      <a:pt x="286" y="220"/>
                    </a:lnTo>
                    <a:lnTo>
                      <a:pt x="90" y="24"/>
                    </a:lnTo>
                    <a:lnTo>
                      <a:pt x="2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07" name="Freeform 82">
                <a:extLst>
                  <a:ext uri="{FF2B5EF4-FFF2-40B4-BE49-F238E27FC236}">
                    <a16:creationId xmlns:a16="http://schemas.microsoft.com/office/drawing/2014/main" id="{4A426D56-F7CD-8D23-410F-6AA3DB6B90F2}"/>
                  </a:ext>
                </a:extLst>
              </p:cNvPr>
              <p:cNvSpPr>
                <a:spLocks noEditPoints="1"/>
              </p:cNvSpPr>
              <p:nvPr/>
            </p:nvSpPr>
            <p:spPr bwMode="auto">
              <a:xfrm>
                <a:off x="4571" y="927"/>
                <a:ext cx="330" cy="330"/>
              </a:xfrm>
              <a:custGeom>
                <a:avLst/>
                <a:gdLst>
                  <a:gd name="T0" fmla="*/ 150 w 330"/>
                  <a:gd name="T1" fmla="*/ 330 h 330"/>
                  <a:gd name="T2" fmla="*/ 102 w 330"/>
                  <a:gd name="T3" fmla="*/ 318 h 330"/>
                  <a:gd name="T4" fmla="*/ 60 w 330"/>
                  <a:gd name="T5" fmla="*/ 294 h 330"/>
                  <a:gd name="T6" fmla="*/ 38 w 330"/>
                  <a:gd name="T7" fmla="*/ 270 h 330"/>
                  <a:gd name="T8" fmla="*/ 12 w 330"/>
                  <a:gd name="T9" fmla="*/ 228 h 330"/>
                  <a:gd name="T10" fmla="*/ 0 w 330"/>
                  <a:gd name="T11" fmla="*/ 182 h 330"/>
                  <a:gd name="T12" fmla="*/ 0 w 330"/>
                  <a:gd name="T13" fmla="*/ 148 h 330"/>
                  <a:gd name="T14" fmla="*/ 12 w 330"/>
                  <a:gd name="T15" fmla="*/ 102 h 330"/>
                  <a:gd name="T16" fmla="*/ 38 w 330"/>
                  <a:gd name="T17" fmla="*/ 60 h 330"/>
                  <a:gd name="T18" fmla="*/ 60 w 330"/>
                  <a:gd name="T19" fmla="*/ 36 h 330"/>
                  <a:gd name="T20" fmla="*/ 102 w 330"/>
                  <a:gd name="T21" fmla="*/ 12 h 330"/>
                  <a:gd name="T22" fmla="*/ 150 w 330"/>
                  <a:gd name="T23" fmla="*/ 0 h 330"/>
                  <a:gd name="T24" fmla="*/ 196 w 330"/>
                  <a:gd name="T25" fmla="*/ 2 h 330"/>
                  <a:gd name="T26" fmla="*/ 242 w 330"/>
                  <a:gd name="T27" fmla="*/ 18 h 330"/>
                  <a:gd name="T28" fmla="*/ 282 w 330"/>
                  <a:gd name="T29" fmla="*/ 48 h 330"/>
                  <a:gd name="T30" fmla="*/ 304 w 330"/>
                  <a:gd name="T31" fmla="*/ 74 h 330"/>
                  <a:gd name="T32" fmla="*/ 324 w 330"/>
                  <a:gd name="T33" fmla="*/ 118 h 330"/>
                  <a:gd name="T34" fmla="*/ 330 w 330"/>
                  <a:gd name="T35" fmla="*/ 164 h 330"/>
                  <a:gd name="T36" fmla="*/ 324 w 330"/>
                  <a:gd name="T37" fmla="*/ 212 h 330"/>
                  <a:gd name="T38" fmla="*/ 304 w 330"/>
                  <a:gd name="T39" fmla="*/ 256 h 330"/>
                  <a:gd name="T40" fmla="*/ 282 w 330"/>
                  <a:gd name="T41" fmla="*/ 282 h 330"/>
                  <a:gd name="T42" fmla="*/ 242 w 330"/>
                  <a:gd name="T43" fmla="*/ 312 h 330"/>
                  <a:gd name="T44" fmla="*/ 196 w 330"/>
                  <a:gd name="T45" fmla="*/ 328 h 330"/>
                  <a:gd name="T46" fmla="*/ 166 w 330"/>
                  <a:gd name="T47" fmla="*/ 330 h 330"/>
                  <a:gd name="T48" fmla="*/ 150 w 330"/>
                  <a:gd name="T49" fmla="*/ 18 h 330"/>
                  <a:gd name="T50" fmla="*/ 110 w 330"/>
                  <a:gd name="T51" fmla="*/ 28 h 330"/>
                  <a:gd name="T52" fmla="*/ 72 w 330"/>
                  <a:gd name="T53" fmla="*/ 50 h 330"/>
                  <a:gd name="T54" fmla="*/ 50 w 330"/>
                  <a:gd name="T55" fmla="*/ 72 h 330"/>
                  <a:gd name="T56" fmla="*/ 28 w 330"/>
                  <a:gd name="T57" fmla="*/ 108 h 330"/>
                  <a:gd name="T58" fmla="*/ 18 w 330"/>
                  <a:gd name="T59" fmla="*/ 150 h 330"/>
                  <a:gd name="T60" fmla="*/ 18 w 330"/>
                  <a:gd name="T61" fmla="*/ 180 h 330"/>
                  <a:gd name="T62" fmla="*/ 28 w 330"/>
                  <a:gd name="T63" fmla="*/ 222 h 330"/>
                  <a:gd name="T64" fmla="*/ 50 w 330"/>
                  <a:gd name="T65" fmla="*/ 258 h 330"/>
                  <a:gd name="T66" fmla="*/ 72 w 330"/>
                  <a:gd name="T67" fmla="*/ 280 h 330"/>
                  <a:gd name="T68" fmla="*/ 110 w 330"/>
                  <a:gd name="T69" fmla="*/ 302 h 330"/>
                  <a:gd name="T70" fmla="*/ 150 w 330"/>
                  <a:gd name="T71" fmla="*/ 312 h 330"/>
                  <a:gd name="T72" fmla="*/ 194 w 330"/>
                  <a:gd name="T73" fmla="*/ 310 h 330"/>
                  <a:gd name="T74" fmla="*/ 234 w 330"/>
                  <a:gd name="T75" fmla="*/ 296 h 330"/>
                  <a:gd name="T76" fmla="*/ 270 w 330"/>
                  <a:gd name="T77" fmla="*/ 270 h 330"/>
                  <a:gd name="T78" fmla="*/ 288 w 330"/>
                  <a:gd name="T79" fmla="*/ 246 h 330"/>
                  <a:gd name="T80" fmla="*/ 306 w 330"/>
                  <a:gd name="T81" fmla="*/ 206 h 330"/>
                  <a:gd name="T82" fmla="*/ 312 w 330"/>
                  <a:gd name="T83" fmla="*/ 164 h 330"/>
                  <a:gd name="T84" fmla="*/ 306 w 330"/>
                  <a:gd name="T85" fmla="*/ 122 h 330"/>
                  <a:gd name="T86" fmla="*/ 288 w 330"/>
                  <a:gd name="T87" fmla="*/ 84 h 330"/>
                  <a:gd name="T88" fmla="*/ 270 w 330"/>
                  <a:gd name="T89" fmla="*/ 60 h 330"/>
                  <a:gd name="T90" fmla="*/ 234 w 330"/>
                  <a:gd name="T91" fmla="*/ 34 h 330"/>
                  <a:gd name="T92" fmla="*/ 194 w 330"/>
                  <a:gd name="T93" fmla="*/ 20 h 330"/>
                  <a:gd name="T94" fmla="*/ 166 w 330"/>
                  <a:gd name="T95" fmla="*/ 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0" h="330">
                    <a:moveTo>
                      <a:pt x="166" y="330"/>
                    </a:moveTo>
                    <a:lnTo>
                      <a:pt x="166" y="330"/>
                    </a:lnTo>
                    <a:lnTo>
                      <a:pt x="150" y="330"/>
                    </a:lnTo>
                    <a:lnTo>
                      <a:pt x="134" y="328"/>
                    </a:lnTo>
                    <a:lnTo>
                      <a:pt x="118" y="324"/>
                    </a:lnTo>
                    <a:lnTo>
                      <a:pt x="102" y="318"/>
                    </a:lnTo>
                    <a:lnTo>
                      <a:pt x="88" y="312"/>
                    </a:lnTo>
                    <a:lnTo>
                      <a:pt x="74" y="302"/>
                    </a:lnTo>
                    <a:lnTo>
                      <a:pt x="60" y="294"/>
                    </a:lnTo>
                    <a:lnTo>
                      <a:pt x="48" y="282"/>
                    </a:lnTo>
                    <a:lnTo>
                      <a:pt x="48" y="282"/>
                    </a:lnTo>
                    <a:lnTo>
                      <a:pt x="38" y="270"/>
                    </a:lnTo>
                    <a:lnTo>
                      <a:pt x="28" y="256"/>
                    </a:lnTo>
                    <a:lnTo>
                      <a:pt x="20" y="242"/>
                    </a:lnTo>
                    <a:lnTo>
                      <a:pt x="12" y="228"/>
                    </a:lnTo>
                    <a:lnTo>
                      <a:pt x="6" y="212"/>
                    </a:lnTo>
                    <a:lnTo>
                      <a:pt x="2" y="198"/>
                    </a:lnTo>
                    <a:lnTo>
                      <a:pt x="0" y="182"/>
                    </a:lnTo>
                    <a:lnTo>
                      <a:pt x="0" y="164"/>
                    </a:lnTo>
                    <a:lnTo>
                      <a:pt x="0" y="164"/>
                    </a:lnTo>
                    <a:lnTo>
                      <a:pt x="0" y="148"/>
                    </a:lnTo>
                    <a:lnTo>
                      <a:pt x="2" y="132"/>
                    </a:lnTo>
                    <a:lnTo>
                      <a:pt x="6" y="116"/>
                    </a:lnTo>
                    <a:lnTo>
                      <a:pt x="12" y="102"/>
                    </a:lnTo>
                    <a:lnTo>
                      <a:pt x="20" y="86"/>
                    </a:lnTo>
                    <a:lnTo>
                      <a:pt x="28" y="72"/>
                    </a:lnTo>
                    <a:lnTo>
                      <a:pt x="38" y="60"/>
                    </a:lnTo>
                    <a:lnTo>
                      <a:pt x="48" y="48"/>
                    </a:lnTo>
                    <a:lnTo>
                      <a:pt x="48" y="48"/>
                    </a:lnTo>
                    <a:lnTo>
                      <a:pt x="60" y="36"/>
                    </a:lnTo>
                    <a:lnTo>
                      <a:pt x="74" y="26"/>
                    </a:lnTo>
                    <a:lnTo>
                      <a:pt x="88" y="18"/>
                    </a:lnTo>
                    <a:lnTo>
                      <a:pt x="102" y="12"/>
                    </a:lnTo>
                    <a:lnTo>
                      <a:pt x="118" y="6"/>
                    </a:lnTo>
                    <a:lnTo>
                      <a:pt x="134" y="2"/>
                    </a:lnTo>
                    <a:lnTo>
                      <a:pt x="150" y="0"/>
                    </a:lnTo>
                    <a:lnTo>
                      <a:pt x="166" y="0"/>
                    </a:lnTo>
                    <a:lnTo>
                      <a:pt x="182" y="0"/>
                    </a:lnTo>
                    <a:lnTo>
                      <a:pt x="196" y="2"/>
                    </a:lnTo>
                    <a:lnTo>
                      <a:pt x="212" y="6"/>
                    </a:lnTo>
                    <a:lnTo>
                      <a:pt x="228" y="12"/>
                    </a:lnTo>
                    <a:lnTo>
                      <a:pt x="242" y="18"/>
                    </a:lnTo>
                    <a:lnTo>
                      <a:pt x="256" y="26"/>
                    </a:lnTo>
                    <a:lnTo>
                      <a:pt x="270" y="36"/>
                    </a:lnTo>
                    <a:lnTo>
                      <a:pt x="282" y="48"/>
                    </a:lnTo>
                    <a:lnTo>
                      <a:pt x="282" y="48"/>
                    </a:lnTo>
                    <a:lnTo>
                      <a:pt x="294" y="60"/>
                    </a:lnTo>
                    <a:lnTo>
                      <a:pt x="304" y="74"/>
                    </a:lnTo>
                    <a:lnTo>
                      <a:pt x="312" y="88"/>
                    </a:lnTo>
                    <a:lnTo>
                      <a:pt x="318" y="102"/>
                    </a:lnTo>
                    <a:lnTo>
                      <a:pt x="324" y="118"/>
                    </a:lnTo>
                    <a:lnTo>
                      <a:pt x="328" y="134"/>
                    </a:lnTo>
                    <a:lnTo>
                      <a:pt x="330" y="148"/>
                    </a:lnTo>
                    <a:lnTo>
                      <a:pt x="330" y="164"/>
                    </a:lnTo>
                    <a:lnTo>
                      <a:pt x="330" y="180"/>
                    </a:lnTo>
                    <a:lnTo>
                      <a:pt x="328" y="196"/>
                    </a:lnTo>
                    <a:lnTo>
                      <a:pt x="324" y="212"/>
                    </a:lnTo>
                    <a:lnTo>
                      <a:pt x="318" y="228"/>
                    </a:lnTo>
                    <a:lnTo>
                      <a:pt x="312" y="242"/>
                    </a:lnTo>
                    <a:lnTo>
                      <a:pt x="304" y="256"/>
                    </a:lnTo>
                    <a:lnTo>
                      <a:pt x="294" y="270"/>
                    </a:lnTo>
                    <a:lnTo>
                      <a:pt x="282" y="282"/>
                    </a:lnTo>
                    <a:lnTo>
                      <a:pt x="282" y="282"/>
                    </a:lnTo>
                    <a:lnTo>
                      <a:pt x="270" y="294"/>
                    </a:lnTo>
                    <a:lnTo>
                      <a:pt x="256" y="302"/>
                    </a:lnTo>
                    <a:lnTo>
                      <a:pt x="242" y="312"/>
                    </a:lnTo>
                    <a:lnTo>
                      <a:pt x="228" y="318"/>
                    </a:lnTo>
                    <a:lnTo>
                      <a:pt x="212" y="324"/>
                    </a:lnTo>
                    <a:lnTo>
                      <a:pt x="196" y="328"/>
                    </a:lnTo>
                    <a:lnTo>
                      <a:pt x="180" y="330"/>
                    </a:lnTo>
                    <a:lnTo>
                      <a:pt x="166" y="330"/>
                    </a:lnTo>
                    <a:lnTo>
                      <a:pt x="166" y="330"/>
                    </a:lnTo>
                    <a:close/>
                    <a:moveTo>
                      <a:pt x="166" y="18"/>
                    </a:moveTo>
                    <a:lnTo>
                      <a:pt x="166" y="18"/>
                    </a:lnTo>
                    <a:lnTo>
                      <a:pt x="150" y="18"/>
                    </a:lnTo>
                    <a:lnTo>
                      <a:pt x="136" y="20"/>
                    </a:lnTo>
                    <a:lnTo>
                      <a:pt x="124" y="24"/>
                    </a:lnTo>
                    <a:lnTo>
                      <a:pt x="110" y="28"/>
                    </a:lnTo>
                    <a:lnTo>
                      <a:pt x="96" y="34"/>
                    </a:lnTo>
                    <a:lnTo>
                      <a:pt x="84" y="42"/>
                    </a:lnTo>
                    <a:lnTo>
                      <a:pt x="72" y="50"/>
                    </a:lnTo>
                    <a:lnTo>
                      <a:pt x="60" y="60"/>
                    </a:lnTo>
                    <a:lnTo>
                      <a:pt x="60" y="60"/>
                    </a:lnTo>
                    <a:lnTo>
                      <a:pt x="50" y="72"/>
                    </a:lnTo>
                    <a:lnTo>
                      <a:pt x="42" y="82"/>
                    </a:lnTo>
                    <a:lnTo>
                      <a:pt x="34" y="96"/>
                    </a:lnTo>
                    <a:lnTo>
                      <a:pt x="28" y="108"/>
                    </a:lnTo>
                    <a:lnTo>
                      <a:pt x="24" y="122"/>
                    </a:lnTo>
                    <a:lnTo>
                      <a:pt x="20" y="136"/>
                    </a:lnTo>
                    <a:lnTo>
                      <a:pt x="18" y="150"/>
                    </a:lnTo>
                    <a:lnTo>
                      <a:pt x="18" y="164"/>
                    </a:lnTo>
                    <a:lnTo>
                      <a:pt x="18" y="164"/>
                    </a:lnTo>
                    <a:lnTo>
                      <a:pt x="18" y="180"/>
                    </a:lnTo>
                    <a:lnTo>
                      <a:pt x="20" y="194"/>
                    </a:lnTo>
                    <a:lnTo>
                      <a:pt x="24" y="208"/>
                    </a:lnTo>
                    <a:lnTo>
                      <a:pt x="28" y="222"/>
                    </a:lnTo>
                    <a:lnTo>
                      <a:pt x="34" y="234"/>
                    </a:lnTo>
                    <a:lnTo>
                      <a:pt x="42" y="246"/>
                    </a:lnTo>
                    <a:lnTo>
                      <a:pt x="50" y="258"/>
                    </a:lnTo>
                    <a:lnTo>
                      <a:pt x="60" y="270"/>
                    </a:lnTo>
                    <a:lnTo>
                      <a:pt x="60" y="270"/>
                    </a:lnTo>
                    <a:lnTo>
                      <a:pt x="72" y="280"/>
                    </a:lnTo>
                    <a:lnTo>
                      <a:pt x="84" y="288"/>
                    </a:lnTo>
                    <a:lnTo>
                      <a:pt x="96" y="296"/>
                    </a:lnTo>
                    <a:lnTo>
                      <a:pt x="110" y="302"/>
                    </a:lnTo>
                    <a:lnTo>
                      <a:pt x="124" y="306"/>
                    </a:lnTo>
                    <a:lnTo>
                      <a:pt x="136" y="310"/>
                    </a:lnTo>
                    <a:lnTo>
                      <a:pt x="150" y="312"/>
                    </a:lnTo>
                    <a:lnTo>
                      <a:pt x="166" y="312"/>
                    </a:lnTo>
                    <a:lnTo>
                      <a:pt x="180" y="312"/>
                    </a:lnTo>
                    <a:lnTo>
                      <a:pt x="194" y="310"/>
                    </a:lnTo>
                    <a:lnTo>
                      <a:pt x="208" y="306"/>
                    </a:lnTo>
                    <a:lnTo>
                      <a:pt x="220" y="302"/>
                    </a:lnTo>
                    <a:lnTo>
                      <a:pt x="234" y="296"/>
                    </a:lnTo>
                    <a:lnTo>
                      <a:pt x="246" y="288"/>
                    </a:lnTo>
                    <a:lnTo>
                      <a:pt x="258" y="280"/>
                    </a:lnTo>
                    <a:lnTo>
                      <a:pt x="270" y="270"/>
                    </a:lnTo>
                    <a:lnTo>
                      <a:pt x="270" y="270"/>
                    </a:lnTo>
                    <a:lnTo>
                      <a:pt x="280" y="258"/>
                    </a:lnTo>
                    <a:lnTo>
                      <a:pt x="288" y="246"/>
                    </a:lnTo>
                    <a:lnTo>
                      <a:pt x="296" y="234"/>
                    </a:lnTo>
                    <a:lnTo>
                      <a:pt x="302" y="220"/>
                    </a:lnTo>
                    <a:lnTo>
                      <a:pt x="306" y="206"/>
                    </a:lnTo>
                    <a:lnTo>
                      <a:pt x="310" y="192"/>
                    </a:lnTo>
                    <a:lnTo>
                      <a:pt x="312" y="178"/>
                    </a:lnTo>
                    <a:lnTo>
                      <a:pt x="312" y="164"/>
                    </a:lnTo>
                    <a:lnTo>
                      <a:pt x="312" y="150"/>
                    </a:lnTo>
                    <a:lnTo>
                      <a:pt x="310" y="136"/>
                    </a:lnTo>
                    <a:lnTo>
                      <a:pt x="306" y="122"/>
                    </a:lnTo>
                    <a:lnTo>
                      <a:pt x="302" y="110"/>
                    </a:lnTo>
                    <a:lnTo>
                      <a:pt x="296" y="96"/>
                    </a:lnTo>
                    <a:lnTo>
                      <a:pt x="288" y="84"/>
                    </a:lnTo>
                    <a:lnTo>
                      <a:pt x="280" y="72"/>
                    </a:lnTo>
                    <a:lnTo>
                      <a:pt x="270" y="60"/>
                    </a:lnTo>
                    <a:lnTo>
                      <a:pt x="270" y="60"/>
                    </a:lnTo>
                    <a:lnTo>
                      <a:pt x="258" y="50"/>
                    </a:lnTo>
                    <a:lnTo>
                      <a:pt x="246" y="42"/>
                    </a:lnTo>
                    <a:lnTo>
                      <a:pt x="234" y="34"/>
                    </a:lnTo>
                    <a:lnTo>
                      <a:pt x="220" y="28"/>
                    </a:lnTo>
                    <a:lnTo>
                      <a:pt x="208" y="24"/>
                    </a:lnTo>
                    <a:lnTo>
                      <a:pt x="194" y="20"/>
                    </a:lnTo>
                    <a:lnTo>
                      <a:pt x="180"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08" name="Freeform 83">
                <a:extLst>
                  <a:ext uri="{FF2B5EF4-FFF2-40B4-BE49-F238E27FC236}">
                    <a16:creationId xmlns:a16="http://schemas.microsoft.com/office/drawing/2014/main" id="{36ECDD55-1E1A-0B34-F1DD-B66074DE2DD2}"/>
                  </a:ext>
                </a:extLst>
              </p:cNvPr>
              <p:cNvSpPr>
                <a:spLocks/>
              </p:cNvSpPr>
              <p:nvPr/>
            </p:nvSpPr>
            <p:spPr bwMode="auto">
              <a:xfrm>
                <a:off x="4963" y="1319"/>
                <a:ext cx="162" cy="162"/>
              </a:xfrm>
              <a:custGeom>
                <a:avLst/>
                <a:gdLst>
                  <a:gd name="T0" fmla="*/ 148 w 162"/>
                  <a:gd name="T1" fmla="*/ 162 h 162"/>
                  <a:gd name="T2" fmla="*/ 0 w 162"/>
                  <a:gd name="T3" fmla="*/ 14 h 162"/>
                  <a:gd name="T4" fmla="*/ 14 w 162"/>
                  <a:gd name="T5" fmla="*/ 0 h 162"/>
                  <a:gd name="T6" fmla="*/ 162 w 162"/>
                  <a:gd name="T7" fmla="*/ 148 h 162"/>
                  <a:gd name="T8" fmla="*/ 148 w 162"/>
                  <a:gd name="T9" fmla="*/ 162 h 162"/>
                </a:gdLst>
                <a:ahLst/>
                <a:cxnLst>
                  <a:cxn ang="0">
                    <a:pos x="T0" y="T1"/>
                  </a:cxn>
                  <a:cxn ang="0">
                    <a:pos x="T2" y="T3"/>
                  </a:cxn>
                  <a:cxn ang="0">
                    <a:pos x="T4" y="T5"/>
                  </a:cxn>
                  <a:cxn ang="0">
                    <a:pos x="T6" y="T7"/>
                  </a:cxn>
                  <a:cxn ang="0">
                    <a:pos x="T8" y="T9"/>
                  </a:cxn>
                </a:cxnLst>
                <a:rect l="0" t="0" r="r" b="b"/>
                <a:pathLst>
                  <a:path w="162" h="162">
                    <a:moveTo>
                      <a:pt x="148" y="162"/>
                    </a:moveTo>
                    <a:lnTo>
                      <a:pt x="0" y="14"/>
                    </a:lnTo>
                    <a:lnTo>
                      <a:pt x="14" y="0"/>
                    </a:lnTo>
                    <a:lnTo>
                      <a:pt x="162" y="148"/>
                    </a:lnTo>
                    <a:lnTo>
                      <a:pt x="14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09" name="Freeform 84">
                <a:extLst>
                  <a:ext uri="{FF2B5EF4-FFF2-40B4-BE49-F238E27FC236}">
                    <a16:creationId xmlns:a16="http://schemas.microsoft.com/office/drawing/2014/main" id="{83B38592-F3DD-2E44-F385-5121775E0709}"/>
                  </a:ext>
                </a:extLst>
              </p:cNvPr>
              <p:cNvSpPr>
                <a:spLocks noEditPoints="1"/>
              </p:cNvSpPr>
              <p:nvPr/>
            </p:nvSpPr>
            <p:spPr bwMode="auto">
              <a:xfrm>
                <a:off x="4621" y="977"/>
                <a:ext cx="230" cy="230"/>
              </a:xfrm>
              <a:custGeom>
                <a:avLst/>
                <a:gdLst>
                  <a:gd name="T0" fmla="*/ 88 w 230"/>
                  <a:gd name="T1" fmla="*/ 230 h 230"/>
                  <a:gd name="T2" fmla="*/ 88 w 230"/>
                  <a:gd name="T3" fmla="*/ 198 h 230"/>
                  <a:gd name="T4" fmla="*/ 52 w 230"/>
                  <a:gd name="T5" fmla="*/ 214 h 230"/>
                  <a:gd name="T6" fmla="*/ 36 w 230"/>
                  <a:gd name="T7" fmla="*/ 156 h 230"/>
                  <a:gd name="T8" fmla="*/ 30 w 230"/>
                  <a:gd name="T9" fmla="*/ 142 h 230"/>
                  <a:gd name="T10" fmla="*/ 0 w 230"/>
                  <a:gd name="T11" fmla="*/ 88 h 230"/>
                  <a:gd name="T12" fmla="*/ 28 w 230"/>
                  <a:gd name="T13" fmla="*/ 88 h 230"/>
                  <a:gd name="T14" fmla="*/ 16 w 230"/>
                  <a:gd name="T15" fmla="*/ 52 h 230"/>
                  <a:gd name="T16" fmla="*/ 72 w 230"/>
                  <a:gd name="T17" fmla="*/ 36 h 230"/>
                  <a:gd name="T18" fmla="*/ 88 w 230"/>
                  <a:gd name="T19" fmla="*/ 28 h 230"/>
                  <a:gd name="T20" fmla="*/ 142 w 230"/>
                  <a:gd name="T21" fmla="*/ 0 h 230"/>
                  <a:gd name="T22" fmla="*/ 142 w 230"/>
                  <a:gd name="T23" fmla="*/ 30 h 230"/>
                  <a:gd name="T24" fmla="*/ 178 w 230"/>
                  <a:gd name="T25" fmla="*/ 14 h 230"/>
                  <a:gd name="T26" fmla="*/ 192 w 230"/>
                  <a:gd name="T27" fmla="*/ 74 h 230"/>
                  <a:gd name="T28" fmla="*/ 198 w 230"/>
                  <a:gd name="T29" fmla="*/ 88 h 230"/>
                  <a:gd name="T30" fmla="*/ 230 w 230"/>
                  <a:gd name="T31" fmla="*/ 142 h 230"/>
                  <a:gd name="T32" fmla="*/ 198 w 230"/>
                  <a:gd name="T33" fmla="*/ 142 h 230"/>
                  <a:gd name="T34" fmla="*/ 216 w 230"/>
                  <a:gd name="T35" fmla="*/ 178 h 230"/>
                  <a:gd name="T36" fmla="*/ 154 w 230"/>
                  <a:gd name="T37" fmla="*/ 192 h 230"/>
                  <a:gd name="T38" fmla="*/ 142 w 230"/>
                  <a:gd name="T39" fmla="*/ 198 h 230"/>
                  <a:gd name="T40" fmla="*/ 106 w 230"/>
                  <a:gd name="T41" fmla="*/ 212 h 230"/>
                  <a:gd name="T42" fmla="*/ 124 w 230"/>
                  <a:gd name="T43" fmla="*/ 184 h 230"/>
                  <a:gd name="T44" fmla="*/ 130 w 230"/>
                  <a:gd name="T45" fmla="*/ 182 h 230"/>
                  <a:gd name="T46" fmla="*/ 152 w 230"/>
                  <a:gd name="T47" fmla="*/ 172 h 230"/>
                  <a:gd name="T48" fmla="*/ 178 w 230"/>
                  <a:gd name="T49" fmla="*/ 190 h 230"/>
                  <a:gd name="T50" fmla="*/ 170 w 230"/>
                  <a:gd name="T51" fmla="*/ 158 h 230"/>
                  <a:gd name="T52" fmla="*/ 174 w 230"/>
                  <a:gd name="T53" fmla="*/ 152 h 230"/>
                  <a:gd name="T54" fmla="*/ 182 w 230"/>
                  <a:gd name="T55" fmla="*/ 130 h 230"/>
                  <a:gd name="T56" fmla="*/ 212 w 230"/>
                  <a:gd name="T57" fmla="*/ 124 h 230"/>
                  <a:gd name="T58" fmla="*/ 184 w 230"/>
                  <a:gd name="T59" fmla="*/ 106 h 230"/>
                  <a:gd name="T60" fmla="*/ 182 w 230"/>
                  <a:gd name="T61" fmla="*/ 100 h 230"/>
                  <a:gd name="T62" fmla="*/ 174 w 230"/>
                  <a:gd name="T63" fmla="*/ 78 h 230"/>
                  <a:gd name="T64" fmla="*/ 190 w 230"/>
                  <a:gd name="T65" fmla="*/ 52 h 230"/>
                  <a:gd name="T66" fmla="*/ 160 w 230"/>
                  <a:gd name="T67" fmla="*/ 60 h 230"/>
                  <a:gd name="T68" fmla="*/ 152 w 230"/>
                  <a:gd name="T69" fmla="*/ 54 h 230"/>
                  <a:gd name="T70" fmla="*/ 130 w 230"/>
                  <a:gd name="T71" fmla="*/ 46 h 230"/>
                  <a:gd name="T72" fmla="*/ 124 w 230"/>
                  <a:gd name="T73" fmla="*/ 18 h 230"/>
                  <a:gd name="T74" fmla="*/ 106 w 230"/>
                  <a:gd name="T75" fmla="*/ 42 h 230"/>
                  <a:gd name="T76" fmla="*/ 100 w 230"/>
                  <a:gd name="T77" fmla="*/ 44 h 230"/>
                  <a:gd name="T78" fmla="*/ 76 w 230"/>
                  <a:gd name="T79" fmla="*/ 54 h 230"/>
                  <a:gd name="T80" fmla="*/ 52 w 230"/>
                  <a:gd name="T81" fmla="*/ 40 h 230"/>
                  <a:gd name="T82" fmla="*/ 58 w 230"/>
                  <a:gd name="T83" fmla="*/ 70 h 230"/>
                  <a:gd name="T84" fmla="*/ 54 w 230"/>
                  <a:gd name="T85" fmla="*/ 76 h 230"/>
                  <a:gd name="T86" fmla="*/ 44 w 230"/>
                  <a:gd name="T87" fmla="*/ 100 h 230"/>
                  <a:gd name="T88" fmla="*/ 18 w 230"/>
                  <a:gd name="T89" fmla="*/ 106 h 230"/>
                  <a:gd name="T90" fmla="*/ 44 w 230"/>
                  <a:gd name="T91" fmla="*/ 124 h 230"/>
                  <a:gd name="T92" fmla="*/ 46 w 230"/>
                  <a:gd name="T93" fmla="*/ 130 h 230"/>
                  <a:gd name="T94" fmla="*/ 56 w 230"/>
                  <a:gd name="T95" fmla="*/ 152 h 230"/>
                  <a:gd name="T96" fmla="*/ 40 w 230"/>
                  <a:gd name="T97" fmla="*/ 178 h 230"/>
                  <a:gd name="T98" fmla="*/ 72 w 230"/>
                  <a:gd name="T99" fmla="*/ 170 h 230"/>
                  <a:gd name="T100" fmla="*/ 78 w 230"/>
                  <a:gd name="T101" fmla="*/ 174 h 230"/>
                  <a:gd name="T102" fmla="*/ 100 w 230"/>
                  <a:gd name="T103" fmla="*/ 182 h 230"/>
                  <a:gd name="T104" fmla="*/ 106 w 230"/>
                  <a:gd name="T105"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0" h="230">
                    <a:moveTo>
                      <a:pt x="142" y="230"/>
                    </a:moveTo>
                    <a:lnTo>
                      <a:pt x="88" y="230"/>
                    </a:lnTo>
                    <a:lnTo>
                      <a:pt x="88" y="198"/>
                    </a:lnTo>
                    <a:lnTo>
                      <a:pt x="88" y="198"/>
                    </a:lnTo>
                    <a:lnTo>
                      <a:pt x="74" y="192"/>
                    </a:lnTo>
                    <a:lnTo>
                      <a:pt x="52" y="214"/>
                    </a:lnTo>
                    <a:lnTo>
                      <a:pt x="16" y="178"/>
                    </a:lnTo>
                    <a:lnTo>
                      <a:pt x="36" y="156"/>
                    </a:lnTo>
                    <a:lnTo>
                      <a:pt x="36" y="156"/>
                    </a:lnTo>
                    <a:lnTo>
                      <a:pt x="30" y="142"/>
                    </a:lnTo>
                    <a:lnTo>
                      <a:pt x="0" y="142"/>
                    </a:lnTo>
                    <a:lnTo>
                      <a:pt x="0" y="88"/>
                    </a:lnTo>
                    <a:lnTo>
                      <a:pt x="28" y="88"/>
                    </a:lnTo>
                    <a:lnTo>
                      <a:pt x="28" y="88"/>
                    </a:lnTo>
                    <a:lnTo>
                      <a:pt x="36" y="72"/>
                    </a:lnTo>
                    <a:lnTo>
                      <a:pt x="16" y="52"/>
                    </a:lnTo>
                    <a:lnTo>
                      <a:pt x="52" y="14"/>
                    </a:lnTo>
                    <a:lnTo>
                      <a:pt x="72" y="36"/>
                    </a:lnTo>
                    <a:lnTo>
                      <a:pt x="72" y="36"/>
                    </a:lnTo>
                    <a:lnTo>
                      <a:pt x="88" y="28"/>
                    </a:lnTo>
                    <a:lnTo>
                      <a:pt x="88" y="0"/>
                    </a:lnTo>
                    <a:lnTo>
                      <a:pt x="142" y="0"/>
                    </a:lnTo>
                    <a:lnTo>
                      <a:pt x="142" y="30"/>
                    </a:lnTo>
                    <a:lnTo>
                      <a:pt x="142" y="30"/>
                    </a:lnTo>
                    <a:lnTo>
                      <a:pt x="156" y="36"/>
                    </a:lnTo>
                    <a:lnTo>
                      <a:pt x="178" y="14"/>
                    </a:lnTo>
                    <a:lnTo>
                      <a:pt x="216" y="52"/>
                    </a:lnTo>
                    <a:lnTo>
                      <a:pt x="192" y="74"/>
                    </a:lnTo>
                    <a:lnTo>
                      <a:pt x="192" y="74"/>
                    </a:lnTo>
                    <a:lnTo>
                      <a:pt x="198" y="88"/>
                    </a:lnTo>
                    <a:lnTo>
                      <a:pt x="230" y="88"/>
                    </a:lnTo>
                    <a:lnTo>
                      <a:pt x="230" y="142"/>
                    </a:lnTo>
                    <a:lnTo>
                      <a:pt x="198" y="142"/>
                    </a:lnTo>
                    <a:lnTo>
                      <a:pt x="198" y="142"/>
                    </a:lnTo>
                    <a:lnTo>
                      <a:pt x="192" y="154"/>
                    </a:lnTo>
                    <a:lnTo>
                      <a:pt x="216" y="178"/>
                    </a:lnTo>
                    <a:lnTo>
                      <a:pt x="178" y="214"/>
                    </a:lnTo>
                    <a:lnTo>
                      <a:pt x="154" y="192"/>
                    </a:lnTo>
                    <a:lnTo>
                      <a:pt x="154" y="192"/>
                    </a:lnTo>
                    <a:lnTo>
                      <a:pt x="142" y="198"/>
                    </a:lnTo>
                    <a:lnTo>
                      <a:pt x="142" y="230"/>
                    </a:lnTo>
                    <a:close/>
                    <a:moveTo>
                      <a:pt x="106" y="212"/>
                    </a:moveTo>
                    <a:lnTo>
                      <a:pt x="124" y="212"/>
                    </a:lnTo>
                    <a:lnTo>
                      <a:pt x="124" y="184"/>
                    </a:lnTo>
                    <a:lnTo>
                      <a:pt x="130" y="182"/>
                    </a:lnTo>
                    <a:lnTo>
                      <a:pt x="130" y="182"/>
                    </a:lnTo>
                    <a:lnTo>
                      <a:pt x="142" y="178"/>
                    </a:lnTo>
                    <a:lnTo>
                      <a:pt x="152" y="172"/>
                    </a:lnTo>
                    <a:lnTo>
                      <a:pt x="158" y="168"/>
                    </a:lnTo>
                    <a:lnTo>
                      <a:pt x="178" y="190"/>
                    </a:lnTo>
                    <a:lnTo>
                      <a:pt x="190" y="178"/>
                    </a:lnTo>
                    <a:lnTo>
                      <a:pt x="170" y="158"/>
                    </a:lnTo>
                    <a:lnTo>
                      <a:pt x="174" y="152"/>
                    </a:lnTo>
                    <a:lnTo>
                      <a:pt x="174" y="152"/>
                    </a:lnTo>
                    <a:lnTo>
                      <a:pt x="178" y="142"/>
                    </a:lnTo>
                    <a:lnTo>
                      <a:pt x="182" y="130"/>
                    </a:lnTo>
                    <a:lnTo>
                      <a:pt x="184" y="124"/>
                    </a:lnTo>
                    <a:lnTo>
                      <a:pt x="212" y="124"/>
                    </a:lnTo>
                    <a:lnTo>
                      <a:pt x="212" y="106"/>
                    </a:lnTo>
                    <a:lnTo>
                      <a:pt x="184" y="106"/>
                    </a:lnTo>
                    <a:lnTo>
                      <a:pt x="182" y="100"/>
                    </a:lnTo>
                    <a:lnTo>
                      <a:pt x="182" y="100"/>
                    </a:lnTo>
                    <a:lnTo>
                      <a:pt x="180" y="88"/>
                    </a:lnTo>
                    <a:lnTo>
                      <a:pt x="174" y="78"/>
                    </a:lnTo>
                    <a:lnTo>
                      <a:pt x="170" y="72"/>
                    </a:lnTo>
                    <a:lnTo>
                      <a:pt x="190" y="52"/>
                    </a:lnTo>
                    <a:lnTo>
                      <a:pt x="178" y="40"/>
                    </a:lnTo>
                    <a:lnTo>
                      <a:pt x="160" y="60"/>
                    </a:lnTo>
                    <a:lnTo>
                      <a:pt x="152" y="54"/>
                    </a:lnTo>
                    <a:lnTo>
                      <a:pt x="152" y="54"/>
                    </a:lnTo>
                    <a:lnTo>
                      <a:pt x="142" y="50"/>
                    </a:lnTo>
                    <a:lnTo>
                      <a:pt x="130" y="46"/>
                    </a:lnTo>
                    <a:lnTo>
                      <a:pt x="124" y="44"/>
                    </a:lnTo>
                    <a:lnTo>
                      <a:pt x="124" y="18"/>
                    </a:lnTo>
                    <a:lnTo>
                      <a:pt x="106" y="18"/>
                    </a:lnTo>
                    <a:lnTo>
                      <a:pt x="106" y="42"/>
                    </a:lnTo>
                    <a:lnTo>
                      <a:pt x="100" y="44"/>
                    </a:lnTo>
                    <a:lnTo>
                      <a:pt x="100" y="44"/>
                    </a:lnTo>
                    <a:lnTo>
                      <a:pt x="88" y="48"/>
                    </a:lnTo>
                    <a:lnTo>
                      <a:pt x="76" y="54"/>
                    </a:lnTo>
                    <a:lnTo>
                      <a:pt x="70" y="58"/>
                    </a:lnTo>
                    <a:lnTo>
                      <a:pt x="52" y="40"/>
                    </a:lnTo>
                    <a:lnTo>
                      <a:pt x="40" y="52"/>
                    </a:lnTo>
                    <a:lnTo>
                      <a:pt x="58" y="70"/>
                    </a:lnTo>
                    <a:lnTo>
                      <a:pt x="54" y="76"/>
                    </a:lnTo>
                    <a:lnTo>
                      <a:pt x="54" y="76"/>
                    </a:lnTo>
                    <a:lnTo>
                      <a:pt x="48" y="88"/>
                    </a:lnTo>
                    <a:lnTo>
                      <a:pt x="44" y="100"/>
                    </a:lnTo>
                    <a:lnTo>
                      <a:pt x="44" y="106"/>
                    </a:lnTo>
                    <a:lnTo>
                      <a:pt x="18" y="106"/>
                    </a:lnTo>
                    <a:lnTo>
                      <a:pt x="18" y="124"/>
                    </a:lnTo>
                    <a:lnTo>
                      <a:pt x="44" y="124"/>
                    </a:lnTo>
                    <a:lnTo>
                      <a:pt x="46" y="130"/>
                    </a:lnTo>
                    <a:lnTo>
                      <a:pt x="46" y="130"/>
                    </a:lnTo>
                    <a:lnTo>
                      <a:pt x="50" y="142"/>
                    </a:lnTo>
                    <a:lnTo>
                      <a:pt x="56" y="152"/>
                    </a:lnTo>
                    <a:lnTo>
                      <a:pt x="60" y="158"/>
                    </a:lnTo>
                    <a:lnTo>
                      <a:pt x="40" y="178"/>
                    </a:lnTo>
                    <a:lnTo>
                      <a:pt x="52" y="190"/>
                    </a:lnTo>
                    <a:lnTo>
                      <a:pt x="72" y="170"/>
                    </a:lnTo>
                    <a:lnTo>
                      <a:pt x="78" y="174"/>
                    </a:lnTo>
                    <a:lnTo>
                      <a:pt x="78" y="174"/>
                    </a:lnTo>
                    <a:lnTo>
                      <a:pt x="88" y="180"/>
                    </a:lnTo>
                    <a:lnTo>
                      <a:pt x="100" y="182"/>
                    </a:lnTo>
                    <a:lnTo>
                      <a:pt x="106" y="184"/>
                    </a:lnTo>
                    <a:lnTo>
                      <a:pt x="106"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10" name="Freeform 85">
                <a:extLst>
                  <a:ext uri="{FF2B5EF4-FFF2-40B4-BE49-F238E27FC236}">
                    <a16:creationId xmlns:a16="http://schemas.microsoft.com/office/drawing/2014/main" id="{5D4A1A24-CAB2-B14B-5465-E67B0A0CE33A}"/>
                  </a:ext>
                </a:extLst>
              </p:cNvPr>
              <p:cNvSpPr>
                <a:spLocks noEditPoints="1"/>
              </p:cNvSpPr>
              <p:nvPr/>
            </p:nvSpPr>
            <p:spPr bwMode="auto">
              <a:xfrm>
                <a:off x="4701" y="1057"/>
                <a:ext cx="70" cy="70"/>
              </a:xfrm>
              <a:custGeom>
                <a:avLst/>
                <a:gdLst>
                  <a:gd name="T0" fmla="*/ 36 w 70"/>
                  <a:gd name="T1" fmla="*/ 70 h 70"/>
                  <a:gd name="T2" fmla="*/ 36 w 70"/>
                  <a:gd name="T3" fmla="*/ 70 h 70"/>
                  <a:gd name="T4" fmla="*/ 28 w 70"/>
                  <a:gd name="T5" fmla="*/ 68 h 70"/>
                  <a:gd name="T6" fmla="*/ 22 w 70"/>
                  <a:gd name="T7" fmla="*/ 68 h 70"/>
                  <a:gd name="T8" fmla="*/ 16 w 70"/>
                  <a:gd name="T9" fmla="*/ 64 h 70"/>
                  <a:gd name="T10" fmla="*/ 10 w 70"/>
                  <a:gd name="T11" fmla="*/ 60 h 70"/>
                  <a:gd name="T12" fmla="*/ 10 w 70"/>
                  <a:gd name="T13" fmla="*/ 60 h 70"/>
                  <a:gd name="T14" fmla="*/ 6 w 70"/>
                  <a:gd name="T15" fmla="*/ 54 h 70"/>
                  <a:gd name="T16" fmla="*/ 2 w 70"/>
                  <a:gd name="T17" fmla="*/ 48 h 70"/>
                  <a:gd name="T18" fmla="*/ 0 w 70"/>
                  <a:gd name="T19" fmla="*/ 42 h 70"/>
                  <a:gd name="T20" fmla="*/ 0 w 70"/>
                  <a:gd name="T21" fmla="*/ 34 h 70"/>
                  <a:gd name="T22" fmla="*/ 0 w 70"/>
                  <a:gd name="T23" fmla="*/ 28 h 70"/>
                  <a:gd name="T24" fmla="*/ 2 w 70"/>
                  <a:gd name="T25" fmla="*/ 22 h 70"/>
                  <a:gd name="T26" fmla="*/ 6 w 70"/>
                  <a:gd name="T27" fmla="*/ 16 h 70"/>
                  <a:gd name="T28" fmla="*/ 10 w 70"/>
                  <a:gd name="T29" fmla="*/ 10 h 70"/>
                  <a:gd name="T30" fmla="*/ 10 w 70"/>
                  <a:gd name="T31" fmla="*/ 10 h 70"/>
                  <a:gd name="T32" fmla="*/ 16 w 70"/>
                  <a:gd name="T33" fmla="*/ 6 h 70"/>
                  <a:gd name="T34" fmla="*/ 22 w 70"/>
                  <a:gd name="T35" fmla="*/ 2 h 70"/>
                  <a:gd name="T36" fmla="*/ 28 w 70"/>
                  <a:gd name="T37" fmla="*/ 0 h 70"/>
                  <a:gd name="T38" fmla="*/ 36 w 70"/>
                  <a:gd name="T39" fmla="*/ 0 h 70"/>
                  <a:gd name="T40" fmla="*/ 42 w 70"/>
                  <a:gd name="T41" fmla="*/ 0 h 70"/>
                  <a:gd name="T42" fmla="*/ 48 w 70"/>
                  <a:gd name="T43" fmla="*/ 2 h 70"/>
                  <a:gd name="T44" fmla="*/ 54 w 70"/>
                  <a:gd name="T45" fmla="*/ 6 h 70"/>
                  <a:gd name="T46" fmla="*/ 60 w 70"/>
                  <a:gd name="T47" fmla="*/ 10 h 70"/>
                  <a:gd name="T48" fmla="*/ 60 w 70"/>
                  <a:gd name="T49" fmla="*/ 10 h 70"/>
                  <a:gd name="T50" fmla="*/ 60 w 70"/>
                  <a:gd name="T51" fmla="*/ 10 h 70"/>
                  <a:gd name="T52" fmla="*/ 64 w 70"/>
                  <a:gd name="T53" fmla="*/ 16 h 70"/>
                  <a:gd name="T54" fmla="*/ 68 w 70"/>
                  <a:gd name="T55" fmla="*/ 22 h 70"/>
                  <a:gd name="T56" fmla="*/ 70 w 70"/>
                  <a:gd name="T57" fmla="*/ 28 h 70"/>
                  <a:gd name="T58" fmla="*/ 70 w 70"/>
                  <a:gd name="T59" fmla="*/ 34 h 70"/>
                  <a:gd name="T60" fmla="*/ 70 w 70"/>
                  <a:gd name="T61" fmla="*/ 42 h 70"/>
                  <a:gd name="T62" fmla="*/ 68 w 70"/>
                  <a:gd name="T63" fmla="*/ 48 h 70"/>
                  <a:gd name="T64" fmla="*/ 64 w 70"/>
                  <a:gd name="T65" fmla="*/ 54 h 70"/>
                  <a:gd name="T66" fmla="*/ 60 w 70"/>
                  <a:gd name="T67" fmla="*/ 60 h 70"/>
                  <a:gd name="T68" fmla="*/ 60 w 70"/>
                  <a:gd name="T69" fmla="*/ 60 h 70"/>
                  <a:gd name="T70" fmla="*/ 54 w 70"/>
                  <a:gd name="T71" fmla="*/ 64 h 70"/>
                  <a:gd name="T72" fmla="*/ 48 w 70"/>
                  <a:gd name="T73" fmla="*/ 68 h 70"/>
                  <a:gd name="T74" fmla="*/ 42 w 70"/>
                  <a:gd name="T75" fmla="*/ 68 h 70"/>
                  <a:gd name="T76" fmla="*/ 36 w 70"/>
                  <a:gd name="T77" fmla="*/ 70 h 70"/>
                  <a:gd name="T78" fmla="*/ 36 w 70"/>
                  <a:gd name="T79" fmla="*/ 70 h 70"/>
                  <a:gd name="T80" fmla="*/ 36 w 70"/>
                  <a:gd name="T81" fmla="*/ 18 h 70"/>
                  <a:gd name="T82" fmla="*/ 36 w 70"/>
                  <a:gd name="T83" fmla="*/ 18 h 70"/>
                  <a:gd name="T84" fmla="*/ 28 w 70"/>
                  <a:gd name="T85" fmla="*/ 20 h 70"/>
                  <a:gd name="T86" fmla="*/ 24 w 70"/>
                  <a:gd name="T87" fmla="*/ 22 h 70"/>
                  <a:gd name="T88" fmla="*/ 24 w 70"/>
                  <a:gd name="T89" fmla="*/ 22 h 70"/>
                  <a:gd name="T90" fmla="*/ 20 w 70"/>
                  <a:gd name="T91" fmla="*/ 28 h 70"/>
                  <a:gd name="T92" fmla="*/ 18 w 70"/>
                  <a:gd name="T93" fmla="*/ 34 h 70"/>
                  <a:gd name="T94" fmla="*/ 20 w 70"/>
                  <a:gd name="T95" fmla="*/ 42 h 70"/>
                  <a:gd name="T96" fmla="*/ 24 w 70"/>
                  <a:gd name="T97" fmla="*/ 46 h 70"/>
                  <a:gd name="T98" fmla="*/ 24 w 70"/>
                  <a:gd name="T99" fmla="*/ 46 h 70"/>
                  <a:gd name="T100" fmla="*/ 28 w 70"/>
                  <a:gd name="T101" fmla="*/ 50 h 70"/>
                  <a:gd name="T102" fmla="*/ 36 w 70"/>
                  <a:gd name="T103" fmla="*/ 52 h 70"/>
                  <a:gd name="T104" fmla="*/ 42 w 70"/>
                  <a:gd name="T105" fmla="*/ 50 h 70"/>
                  <a:gd name="T106" fmla="*/ 48 w 70"/>
                  <a:gd name="T107" fmla="*/ 46 h 70"/>
                  <a:gd name="T108" fmla="*/ 48 w 70"/>
                  <a:gd name="T109" fmla="*/ 46 h 70"/>
                  <a:gd name="T110" fmla="*/ 50 w 70"/>
                  <a:gd name="T111" fmla="*/ 42 h 70"/>
                  <a:gd name="T112" fmla="*/ 52 w 70"/>
                  <a:gd name="T113" fmla="*/ 34 h 70"/>
                  <a:gd name="T114" fmla="*/ 50 w 70"/>
                  <a:gd name="T115" fmla="*/ 28 h 70"/>
                  <a:gd name="T116" fmla="*/ 48 w 70"/>
                  <a:gd name="T117" fmla="*/ 22 h 70"/>
                  <a:gd name="T118" fmla="*/ 48 w 70"/>
                  <a:gd name="T119" fmla="*/ 22 h 70"/>
                  <a:gd name="T120" fmla="*/ 42 w 70"/>
                  <a:gd name="T121" fmla="*/ 20 h 70"/>
                  <a:gd name="T122" fmla="*/ 36 w 70"/>
                  <a:gd name="T123" fmla="*/ 18 h 70"/>
                  <a:gd name="T124" fmla="*/ 36 w 70"/>
                  <a:gd name="T125" fmla="*/ 1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70">
                    <a:moveTo>
                      <a:pt x="36" y="70"/>
                    </a:moveTo>
                    <a:lnTo>
                      <a:pt x="36" y="70"/>
                    </a:lnTo>
                    <a:lnTo>
                      <a:pt x="28" y="68"/>
                    </a:lnTo>
                    <a:lnTo>
                      <a:pt x="22" y="68"/>
                    </a:lnTo>
                    <a:lnTo>
                      <a:pt x="16" y="64"/>
                    </a:lnTo>
                    <a:lnTo>
                      <a:pt x="10" y="60"/>
                    </a:lnTo>
                    <a:lnTo>
                      <a:pt x="10" y="60"/>
                    </a:lnTo>
                    <a:lnTo>
                      <a:pt x="6" y="54"/>
                    </a:lnTo>
                    <a:lnTo>
                      <a:pt x="2" y="48"/>
                    </a:lnTo>
                    <a:lnTo>
                      <a:pt x="0" y="42"/>
                    </a:lnTo>
                    <a:lnTo>
                      <a:pt x="0" y="34"/>
                    </a:lnTo>
                    <a:lnTo>
                      <a:pt x="0" y="28"/>
                    </a:lnTo>
                    <a:lnTo>
                      <a:pt x="2" y="22"/>
                    </a:lnTo>
                    <a:lnTo>
                      <a:pt x="6" y="16"/>
                    </a:lnTo>
                    <a:lnTo>
                      <a:pt x="10" y="10"/>
                    </a:lnTo>
                    <a:lnTo>
                      <a:pt x="10" y="10"/>
                    </a:lnTo>
                    <a:lnTo>
                      <a:pt x="16" y="6"/>
                    </a:lnTo>
                    <a:lnTo>
                      <a:pt x="22" y="2"/>
                    </a:lnTo>
                    <a:lnTo>
                      <a:pt x="28" y="0"/>
                    </a:lnTo>
                    <a:lnTo>
                      <a:pt x="36" y="0"/>
                    </a:lnTo>
                    <a:lnTo>
                      <a:pt x="42" y="0"/>
                    </a:lnTo>
                    <a:lnTo>
                      <a:pt x="48" y="2"/>
                    </a:lnTo>
                    <a:lnTo>
                      <a:pt x="54" y="6"/>
                    </a:lnTo>
                    <a:lnTo>
                      <a:pt x="60" y="10"/>
                    </a:lnTo>
                    <a:lnTo>
                      <a:pt x="60" y="10"/>
                    </a:lnTo>
                    <a:lnTo>
                      <a:pt x="60" y="10"/>
                    </a:lnTo>
                    <a:lnTo>
                      <a:pt x="64" y="16"/>
                    </a:lnTo>
                    <a:lnTo>
                      <a:pt x="68" y="22"/>
                    </a:lnTo>
                    <a:lnTo>
                      <a:pt x="70" y="28"/>
                    </a:lnTo>
                    <a:lnTo>
                      <a:pt x="70" y="34"/>
                    </a:lnTo>
                    <a:lnTo>
                      <a:pt x="70" y="42"/>
                    </a:lnTo>
                    <a:lnTo>
                      <a:pt x="68" y="48"/>
                    </a:lnTo>
                    <a:lnTo>
                      <a:pt x="64" y="54"/>
                    </a:lnTo>
                    <a:lnTo>
                      <a:pt x="60" y="60"/>
                    </a:lnTo>
                    <a:lnTo>
                      <a:pt x="60" y="60"/>
                    </a:lnTo>
                    <a:lnTo>
                      <a:pt x="54" y="64"/>
                    </a:lnTo>
                    <a:lnTo>
                      <a:pt x="48" y="68"/>
                    </a:lnTo>
                    <a:lnTo>
                      <a:pt x="42" y="68"/>
                    </a:lnTo>
                    <a:lnTo>
                      <a:pt x="36" y="70"/>
                    </a:lnTo>
                    <a:lnTo>
                      <a:pt x="36" y="70"/>
                    </a:lnTo>
                    <a:close/>
                    <a:moveTo>
                      <a:pt x="36" y="18"/>
                    </a:moveTo>
                    <a:lnTo>
                      <a:pt x="36" y="18"/>
                    </a:lnTo>
                    <a:lnTo>
                      <a:pt x="28" y="20"/>
                    </a:lnTo>
                    <a:lnTo>
                      <a:pt x="24" y="22"/>
                    </a:lnTo>
                    <a:lnTo>
                      <a:pt x="24" y="22"/>
                    </a:lnTo>
                    <a:lnTo>
                      <a:pt x="20" y="28"/>
                    </a:lnTo>
                    <a:lnTo>
                      <a:pt x="18" y="34"/>
                    </a:lnTo>
                    <a:lnTo>
                      <a:pt x="20" y="42"/>
                    </a:lnTo>
                    <a:lnTo>
                      <a:pt x="24" y="46"/>
                    </a:lnTo>
                    <a:lnTo>
                      <a:pt x="24" y="46"/>
                    </a:lnTo>
                    <a:lnTo>
                      <a:pt x="28" y="50"/>
                    </a:lnTo>
                    <a:lnTo>
                      <a:pt x="36" y="52"/>
                    </a:lnTo>
                    <a:lnTo>
                      <a:pt x="42" y="50"/>
                    </a:lnTo>
                    <a:lnTo>
                      <a:pt x="48" y="46"/>
                    </a:lnTo>
                    <a:lnTo>
                      <a:pt x="48" y="46"/>
                    </a:lnTo>
                    <a:lnTo>
                      <a:pt x="50" y="42"/>
                    </a:lnTo>
                    <a:lnTo>
                      <a:pt x="52" y="34"/>
                    </a:lnTo>
                    <a:lnTo>
                      <a:pt x="50" y="28"/>
                    </a:lnTo>
                    <a:lnTo>
                      <a:pt x="48" y="22"/>
                    </a:lnTo>
                    <a:lnTo>
                      <a:pt x="48" y="22"/>
                    </a:lnTo>
                    <a:lnTo>
                      <a:pt x="42" y="20"/>
                    </a:lnTo>
                    <a:lnTo>
                      <a:pt x="36" y="18"/>
                    </a:lnTo>
                    <a:lnTo>
                      <a:pt x="3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grpSp>
      </p:grpSp>
      <p:grpSp>
        <p:nvGrpSpPr>
          <p:cNvPr id="111" name="Group 110">
            <a:extLst>
              <a:ext uri="{FF2B5EF4-FFF2-40B4-BE49-F238E27FC236}">
                <a16:creationId xmlns:a16="http://schemas.microsoft.com/office/drawing/2014/main" id="{2DFAD668-B2C4-039E-9D4B-8B8DFEC1C757}"/>
              </a:ext>
            </a:extLst>
          </p:cNvPr>
          <p:cNvGrpSpPr/>
          <p:nvPr/>
        </p:nvGrpSpPr>
        <p:grpSpPr>
          <a:xfrm>
            <a:off x="456086" y="1576623"/>
            <a:ext cx="8235612" cy="570614"/>
            <a:chOff x="603069" y="2132256"/>
            <a:chExt cx="10980816" cy="760819"/>
          </a:xfrm>
        </p:grpSpPr>
        <p:sp>
          <p:nvSpPr>
            <p:cNvPr id="112" name="Rectangle 111">
              <a:extLst>
                <a:ext uri="{FF2B5EF4-FFF2-40B4-BE49-F238E27FC236}">
                  <a16:creationId xmlns:a16="http://schemas.microsoft.com/office/drawing/2014/main" id="{4E4E7689-3E9F-8B7D-B89E-417E8B784286}"/>
                </a:ext>
              </a:extLst>
            </p:cNvPr>
            <p:cNvSpPr/>
            <p:nvPr/>
          </p:nvSpPr>
          <p:spPr>
            <a:xfrm>
              <a:off x="603069" y="2132256"/>
              <a:ext cx="2520369"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648000" tIns="0" rIns="53972" bIns="0" rtlCol="0" anchor="ctr" anchorCtr="0">
              <a:noAutofit/>
            </a:bodyPr>
            <a:lstStyle/>
            <a:p>
              <a:pPr marL="0" marR="0" lvl="0" indent="0" defTabSz="685800" eaLnBrk="1" fontAlgn="auto" latinLnBrk="0" hangingPunct="1">
                <a:lnSpc>
                  <a:spcPct val="100000"/>
                </a:lnSpc>
                <a:spcBef>
                  <a:spcPts val="0"/>
                </a:spcBef>
                <a:spcAft>
                  <a:spcPts val="0"/>
                </a:spcAft>
                <a:buClr>
                  <a:prstClr val="black"/>
                </a:buClr>
                <a:buSzTx/>
                <a:buFontTx/>
                <a:buNone/>
                <a:tabLst/>
                <a:defRPr/>
              </a:pPr>
              <a:r>
                <a:rPr kumimoji="0" lang="en-US" sz="1049" b="0" i="0" u="none" strike="noStrike" kern="1200" cap="none" spc="0" normalizeH="0" baseline="0" noProof="0" dirty="0">
                  <a:ln>
                    <a:noFill/>
                  </a:ln>
                  <a:solidFill>
                    <a:prstClr val="black"/>
                  </a:solidFill>
                  <a:effectLst/>
                  <a:uLnTx/>
                  <a:uFillTx/>
                  <a:latin typeface="Franklin Gothic Book"/>
                  <a:sym typeface="FranklinGothic URW Comp Book"/>
                </a:rPr>
                <a:t>Ineffective Promotions</a:t>
              </a:r>
            </a:p>
          </p:txBody>
        </p:sp>
        <p:sp>
          <p:nvSpPr>
            <p:cNvPr id="113" name="Rectangle 112">
              <a:extLst>
                <a:ext uri="{FF2B5EF4-FFF2-40B4-BE49-F238E27FC236}">
                  <a16:creationId xmlns:a16="http://schemas.microsoft.com/office/drawing/2014/main" id="{A733E335-5FC9-4321-1E37-16A901164C7C}"/>
                </a:ext>
              </a:extLst>
            </p:cNvPr>
            <p:cNvSpPr/>
            <p:nvPr/>
          </p:nvSpPr>
          <p:spPr>
            <a:xfrm>
              <a:off x="3177819" y="2132256"/>
              <a:ext cx="8406066" cy="760819"/>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wrap="square" lIns="53972" tIns="54000" rIns="54000" bIns="54000" rtlCol="0" anchor="ctr" anchorCtr="0">
              <a:noAutofit/>
            </a:bodyPr>
            <a:lstStyle/>
            <a:p>
              <a:pPr marL="94500" marR="0" lvl="0" indent="-94500" defTabSz="685800" eaLnBrk="1" fontAlgn="auto" latinLnBrk="0" hangingPunct="1">
                <a:lnSpc>
                  <a:spcPct val="11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1049" b="0" i="0" u="none" strike="noStrike" kern="1200" cap="none" spc="0" normalizeH="0" baseline="0" noProof="0" dirty="0">
                  <a:ln>
                    <a:noFill/>
                  </a:ln>
                  <a:solidFill>
                    <a:srgbClr val="2E2E38"/>
                  </a:solidFill>
                  <a:effectLst/>
                  <a:uLnTx/>
                  <a:uFillTx/>
                  <a:latin typeface="Franklin Gothic Book"/>
                  <a:sym typeface="Arial" panose="020B0604020202020204" pitchFamily="34" charset="0"/>
                </a:rPr>
                <a:t>Promotion 2 should be considered, on average, a net negative to future sales for predicting impact.</a:t>
              </a:r>
              <a:endParaRPr kumimoji="0" lang="en-US" altLang="de-DE" sz="1049" b="1" i="0" u="none" strike="noStrike" kern="1200" cap="none" spc="0" normalizeH="0" baseline="0" noProof="0" dirty="0">
                <a:ln>
                  <a:noFill/>
                </a:ln>
                <a:solidFill>
                  <a:srgbClr val="2E2E38"/>
                </a:solidFill>
                <a:effectLst/>
                <a:uLnTx/>
                <a:uFillTx/>
                <a:latin typeface="Franklin Gothic Book"/>
                <a:sym typeface="Arial" panose="020B0604020202020204" pitchFamily="34" charset="0"/>
              </a:endParaRPr>
            </a:p>
          </p:txBody>
        </p:sp>
        <p:grpSp>
          <p:nvGrpSpPr>
            <p:cNvPr id="114" name="Group 113">
              <a:extLst>
                <a:ext uri="{FF2B5EF4-FFF2-40B4-BE49-F238E27FC236}">
                  <a16:creationId xmlns:a16="http://schemas.microsoft.com/office/drawing/2014/main" id="{8AFFA428-FAB2-9344-6299-92385040E312}"/>
                </a:ext>
              </a:extLst>
            </p:cNvPr>
            <p:cNvGrpSpPr>
              <a:grpSpLocks noChangeAspect="1"/>
            </p:cNvGrpSpPr>
            <p:nvPr/>
          </p:nvGrpSpPr>
          <p:grpSpPr>
            <a:xfrm>
              <a:off x="896927" y="2234021"/>
              <a:ext cx="418349" cy="571547"/>
              <a:chOff x="5227638" y="1354138"/>
              <a:chExt cx="901700" cy="1231900"/>
            </a:xfrm>
            <a:solidFill>
              <a:srgbClr val="E57200"/>
            </a:solidFill>
          </p:grpSpPr>
          <p:sp>
            <p:nvSpPr>
              <p:cNvPr id="115" name="Freeform 52">
                <a:extLst>
                  <a:ext uri="{FF2B5EF4-FFF2-40B4-BE49-F238E27FC236}">
                    <a16:creationId xmlns:a16="http://schemas.microsoft.com/office/drawing/2014/main" id="{F51F1C27-E12C-EEB4-A3EC-F0BB49741849}"/>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16" name="Freeform 53">
                <a:extLst>
                  <a:ext uri="{FF2B5EF4-FFF2-40B4-BE49-F238E27FC236}">
                    <a16:creationId xmlns:a16="http://schemas.microsoft.com/office/drawing/2014/main" id="{D0BAE173-7AC2-9659-1558-E9096A27C3F8}"/>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17" name="Rectangle 54">
                <a:extLst>
                  <a:ext uri="{FF2B5EF4-FFF2-40B4-BE49-F238E27FC236}">
                    <a16:creationId xmlns:a16="http://schemas.microsoft.com/office/drawing/2014/main" id="{FB30CE9C-EB65-8819-B969-1661723836FA}"/>
                  </a:ext>
                </a:extLst>
              </p:cNvPr>
              <p:cNvSpPr>
                <a:spLocks noChangeArrowheads="1"/>
              </p:cNvSpPr>
              <p:nvPr/>
            </p:nvSpPr>
            <p:spPr bwMode="auto">
              <a:xfrm>
                <a:off x="5462588" y="2262188"/>
                <a:ext cx="428625"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18" name="Rectangle 55">
                <a:extLst>
                  <a:ext uri="{FF2B5EF4-FFF2-40B4-BE49-F238E27FC236}">
                    <a16:creationId xmlns:a16="http://schemas.microsoft.com/office/drawing/2014/main" id="{93E9D53A-CDE9-D220-0779-0B6A64C72220}"/>
                  </a:ext>
                </a:extLst>
              </p:cNvPr>
              <p:cNvSpPr>
                <a:spLocks noChangeArrowheads="1"/>
              </p:cNvSpPr>
              <p:nvPr/>
            </p:nvSpPr>
            <p:spPr bwMode="auto">
              <a:xfrm>
                <a:off x="5462588" y="2332038"/>
                <a:ext cx="428625"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19" name="Rectangle 56">
                <a:extLst>
                  <a:ext uri="{FF2B5EF4-FFF2-40B4-BE49-F238E27FC236}">
                    <a16:creationId xmlns:a16="http://schemas.microsoft.com/office/drawing/2014/main" id="{8B84450F-7F4D-7347-8D3B-0FC9BDC60F85}"/>
                  </a:ext>
                </a:extLst>
              </p:cNvPr>
              <p:cNvSpPr>
                <a:spLocks noChangeArrowheads="1"/>
              </p:cNvSpPr>
              <p:nvPr/>
            </p:nvSpPr>
            <p:spPr bwMode="auto">
              <a:xfrm>
                <a:off x="5462588" y="2401888"/>
                <a:ext cx="428625" cy="2857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0" name="Rectangle 57">
                <a:extLst>
                  <a:ext uri="{FF2B5EF4-FFF2-40B4-BE49-F238E27FC236}">
                    <a16:creationId xmlns:a16="http://schemas.microsoft.com/office/drawing/2014/main" id="{13CE4630-A053-0D2E-073C-3F389A3CE1BE}"/>
                  </a:ext>
                </a:extLst>
              </p:cNvPr>
              <p:cNvSpPr>
                <a:spLocks noChangeArrowheads="1"/>
              </p:cNvSpPr>
              <p:nvPr/>
            </p:nvSpPr>
            <p:spPr bwMode="auto">
              <a:xfrm>
                <a:off x="5434013" y="141763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1" name="Rectangle 58">
                <a:extLst>
                  <a:ext uri="{FF2B5EF4-FFF2-40B4-BE49-F238E27FC236}">
                    <a16:creationId xmlns:a16="http://schemas.microsoft.com/office/drawing/2014/main" id="{6097C8CB-A2DC-42B8-09D5-32587F1497ED}"/>
                  </a:ext>
                </a:extLst>
              </p:cNvPr>
              <p:cNvSpPr>
                <a:spLocks noChangeArrowheads="1"/>
              </p:cNvSpPr>
              <p:nvPr/>
            </p:nvSpPr>
            <p:spPr bwMode="auto">
              <a:xfrm>
                <a:off x="5275263" y="156368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2" name="Rectangle 59">
                <a:extLst>
                  <a:ext uri="{FF2B5EF4-FFF2-40B4-BE49-F238E27FC236}">
                    <a16:creationId xmlns:a16="http://schemas.microsoft.com/office/drawing/2014/main" id="{0743D275-7B9A-0372-2311-6735797779E8}"/>
                  </a:ext>
                </a:extLst>
              </p:cNvPr>
              <p:cNvSpPr>
                <a:spLocks noChangeArrowheads="1"/>
              </p:cNvSpPr>
              <p:nvPr/>
            </p:nvSpPr>
            <p:spPr bwMode="auto">
              <a:xfrm>
                <a:off x="5662613" y="1354138"/>
                <a:ext cx="28575" cy="4762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3" name="Rectangle 60">
                <a:extLst>
                  <a:ext uri="{FF2B5EF4-FFF2-40B4-BE49-F238E27FC236}">
                    <a16:creationId xmlns:a16="http://schemas.microsoft.com/office/drawing/2014/main" id="{5C797247-E6A7-E53A-ECDD-AA12AE7D2B5C}"/>
                  </a:ext>
                </a:extLst>
              </p:cNvPr>
              <p:cNvSpPr>
                <a:spLocks noChangeArrowheads="1"/>
              </p:cNvSpPr>
              <p:nvPr/>
            </p:nvSpPr>
            <p:spPr bwMode="auto">
              <a:xfrm>
                <a:off x="5894388" y="141763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4" name="Rectangle 61">
                <a:extLst>
                  <a:ext uri="{FF2B5EF4-FFF2-40B4-BE49-F238E27FC236}">
                    <a16:creationId xmlns:a16="http://schemas.microsoft.com/office/drawing/2014/main" id="{C0F9AE43-F3FE-AD78-2203-7A0E3C01739A}"/>
                  </a:ext>
                </a:extLst>
              </p:cNvPr>
              <p:cNvSpPr>
                <a:spLocks noChangeArrowheads="1"/>
              </p:cNvSpPr>
              <p:nvPr/>
            </p:nvSpPr>
            <p:spPr bwMode="auto">
              <a:xfrm>
                <a:off x="6037263" y="156368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5" name="Rectangle 62">
                <a:extLst>
                  <a:ext uri="{FF2B5EF4-FFF2-40B4-BE49-F238E27FC236}">
                    <a16:creationId xmlns:a16="http://schemas.microsoft.com/office/drawing/2014/main" id="{A1C4048E-2C59-1D32-6E67-EFF55C74410D}"/>
                  </a:ext>
                </a:extLst>
              </p:cNvPr>
              <p:cNvSpPr>
                <a:spLocks noChangeArrowheads="1"/>
              </p:cNvSpPr>
              <p:nvPr/>
            </p:nvSpPr>
            <p:spPr bwMode="auto">
              <a:xfrm>
                <a:off x="5275263" y="202088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6" name="Rectangle 63">
                <a:extLst>
                  <a:ext uri="{FF2B5EF4-FFF2-40B4-BE49-F238E27FC236}">
                    <a16:creationId xmlns:a16="http://schemas.microsoft.com/office/drawing/2014/main" id="{F9253668-627C-65B7-907E-41CC4E242EE6}"/>
                  </a:ext>
                </a:extLst>
              </p:cNvPr>
              <p:cNvSpPr>
                <a:spLocks noChangeArrowheads="1"/>
              </p:cNvSpPr>
              <p:nvPr/>
            </p:nvSpPr>
            <p:spPr bwMode="auto">
              <a:xfrm>
                <a:off x="6037263" y="2020888"/>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7" name="Rectangle 64">
                <a:extLst>
                  <a:ext uri="{FF2B5EF4-FFF2-40B4-BE49-F238E27FC236}">
                    <a16:creationId xmlns:a16="http://schemas.microsoft.com/office/drawing/2014/main" id="{D92CBB67-343E-A940-D6BB-F8C6A7446882}"/>
                  </a:ext>
                </a:extLst>
              </p:cNvPr>
              <p:cNvSpPr>
                <a:spLocks noChangeArrowheads="1"/>
              </p:cNvSpPr>
              <p:nvPr/>
            </p:nvSpPr>
            <p:spPr bwMode="auto">
              <a:xfrm>
                <a:off x="6100763" y="1782763"/>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8" name="Rectangle 65">
                <a:extLst>
                  <a:ext uri="{FF2B5EF4-FFF2-40B4-BE49-F238E27FC236}">
                    <a16:creationId xmlns:a16="http://schemas.microsoft.com/office/drawing/2014/main" id="{8F1ACC2A-523C-CC48-B7C2-9323E225F266}"/>
                  </a:ext>
                </a:extLst>
              </p:cNvPr>
              <p:cNvSpPr>
                <a:spLocks noChangeArrowheads="1"/>
              </p:cNvSpPr>
              <p:nvPr/>
            </p:nvSpPr>
            <p:spPr bwMode="auto">
              <a:xfrm>
                <a:off x="5227638" y="1782763"/>
                <a:ext cx="28575" cy="44450"/>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29" name="Freeform 66">
                <a:extLst>
                  <a:ext uri="{FF2B5EF4-FFF2-40B4-BE49-F238E27FC236}">
                    <a16:creationId xmlns:a16="http://schemas.microsoft.com/office/drawing/2014/main" id="{1AEB8D34-6862-0A34-0D0E-8E031324CE99}"/>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30" name="Freeform 67">
                <a:extLst>
                  <a:ext uri="{FF2B5EF4-FFF2-40B4-BE49-F238E27FC236}">
                    <a16:creationId xmlns:a16="http://schemas.microsoft.com/office/drawing/2014/main" id="{455EFF08-3DF3-583A-A402-F9B4C91348DB}"/>
                  </a:ext>
                </a:extLst>
              </p:cNvPr>
              <p:cNvSpPr>
                <a:spLocks/>
              </p:cNvSpPr>
              <p:nvPr/>
            </p:nvSpPr>
            <p:spPr bwMode="auto">
              <a:xfrm>
                <a:off x="5602288" y="1677988"/>
                <a:ext cx="152400" cy="276225"/>
              </a:xfrm>
              <a:custGeom>
                <a:avLst/>
                <a:gdLst>
                  <a:gd name="T0" fmla="*/ 28 w 96"/>
                  <a:gd name="T1" fmla="*/ 174 h 174"/>
                  <a:gd name="T2" fmla="*/ 16 w 96"/>
                  <a:gd name="T3" fmla="*/ 172 h 174"/>
                  <a:gd name="T4" fmla="*/ 2 w 96"/>
                  <a:gd name="T5" fmla="*/ 156 h 174"/>
                  <a:gd name="T6" fmla="*/ 0 w 96"/>
                  <a:gd name="T7" fmla="*/ 126 h 174"/>
                  <a:gd name="T8" fmla="*/ 18 w 96"/>
                  <a:gd name="T9" fmla="*/ 146 h 174"/>
                  <a:gd name="T10" fmla="*/ 18 w 96"/>
                  <a:gd name="T11" fmla="*/ 150 h 174"/>
                  <a:gd name="T12" fmla="*/ 24 w 96"/>
                  <a:gd name="T13" fmla="*/ 156 h 174"/>
                  <a:gd name="T14" fmla="*/ 68 w 96"/>
                  <a:gd name="T15" fmla="*/ 156 h 174"/>
                  <a:gd name="T16" fmla="*/ 72 w 96"/>
                  <a:gd name="T17" fmla="*/ 156 h 174"/>
                  <a:gd name="T18" fmla="*/ 78 w 96"/>
                  <a:gd name="T19" fmla="*/ 150 h 174"/>
                  <a:gd name="T20" fmla="*/ 78 w 96"/>
                  <a:gd name="T21" fmla="*/ 106 h 174"/>
                  <a:gd name="T22" fmla="*/ 78 w 96"/>
                  <a:gd name="T23" fmla="*/ 102 h 174"/>
                  <a:gd name="T24" fmla="*/ 72 w 96"/>
                  <a:gd name="T25" fmla="*/ 96 h 174"/>
                  <a:gd name="T26" fmla="*/ 28 w 96"/>
                  <a:gd name="T27" fmla="*/ 96 h 174"/>
                  <a:gd name="T28" fmla="*/ 16 w 96"/>
                  <a:gd name="T29" fmla="*/ 94 h 174"/>
                  <a:gd name="T30" fmla="*/ 2 w 96"/>
                  <a:gd name="T31" fmla="*/ 78 h 174"/>
                  <a:gd name="T32" fmla="*/ 0 w 96"/>
                  <a:gd name="T33" fmla="*/ 28 h 174"/>
                  <a:gd name="T34" fmla="*/ 2 w 96"/>
                  <a:gd name="T35" fmla="*/ 16 h 174"/>
                  <a:gd name="T36" fmla="*/ 16 w 96"/>
                  <a:gd name="T37" fmla="*/ 2 h 174"/>
                  <a:gd name="T38" fmla="*/ 68 w 96"/>
                  <a:gd name="T39" fmla="*/ 0 h 174"/>
                  <a:gd name="T40" fmla="*/ 78 w 96"/>
                  <a:gd name="T41" fmla="*/ 2 h 174"/>
                  <a:gd name="T42" fmla="*/ 94 w 96"/>
                  <a:gd name="T43" fmla="*/ 16 h 174"/>
                  <a:gd name="T44" fmla="*/ 96 w 96"/>
                  <a:gd name="T45" fmla="*/ 48 h 174"/>
                  <a:gd name="T46" fmla="*/ 78 w 96"/>
                  <a:gd name="T47" fmla="*/ 28 h 174"/>
                  <a:gd name="T48" fmla="*/ 78 w 96"/>
                  <a:gd name="T49" fmla="*/ 24 h 174"/>
                  <a:gd name="T50" fmla="*/ 72 w 96"/>
                  <a:gd name="T51" fmla="*/ 18 h 174"/>
                  <a:gd name="T52" fmla="*/ 28 w 96"/>
                  <a:gd name="T53" fmla="*/ 18 h 174"/>
                  <a:gd name="T54" fmla="*/ 24 w 96"/>
                  <a:gd name="T55" fmla="*/ 18 h 174"/>
                  <a:gd name="T56" fmla="*/ 18 w 96"/>
                  <a:gd name="T57" fmla="*/ 24 h 174"/>
                  <a:gd name="T58" fmla="*/ 18 w 96"/>
                  <a:gd name="T59" fmla="*/ 68 h 174"/>
                  <a:gd name="T60" fmla="*/ 18 w 96"/>
                  <a:gd name="T61" fmla="*/ 72 h 174"/>
                  <a:gd name="T62" fmla="*/ 24 w 96"/>
                  <a:gd name="T63" fmla="*/ 78 h 174"/>
                  <a:gd name="T64" fmla="*/ 68 w 96"/>
                  <a:gd name="T65" fmla="*/ 78 h 174"/>
                  <a:gd name="T66" fmla="*/ 78 w 96"/>
                  <a:gd name="T67" fmla="*/ 80 h 174"/>
                  <a:gd name="T68" fmla="*/ 94 w 96"/>
                  <a:gd name="T69" fmla="*/ 96 h 174"/>
                  <a:gd name="T70" fmla="*/ 96 w 96"/>
                  <a:gd name="T71" fmla="*/ 146 h 174"/>
                  <a:gd name="T72" fmla="*/ 94 w 96"/>
                  <a:gd name="T73" fmla="*/ 156 h 174"/>
                  <a:gd name="T74" fmla="*/ 78 w 96"/>
                  <a:gd name="T75" fmla="*/ 172 h 174"/>
                  <a:gd name="T76" fmla="*/ 68 w 96"/>
                  <a:gd name="T7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4">
                    <a:moveTo>
                      <a:pt x="68" y="174"/>
                    </a:moveTo>
                    <a:lnTo>
                      <a:pt x="28" y="174"/>
                    </a:lnTo>
                    <a:lnTo>
                      <a:pt x="28" y="174"/>
                    </a:lnTo>
                    <a:lnTo>
                      <a:pt x="16" y="172"/>
                    </a:lnTo>
                    <a:lnTo>
                      <a:pt x="8" y="166"/>
                    </a:lnTo>
                    <a:lnTo>
                      <a:pt x="2" y="156"/>
                    </a:lnTo>
                    <a:lnTo>
                      <a:pt x="0" y="146"/>
                    </a:lnTo>
                    <a:lnTo>
                      <a:pt x="0" y="126"/>
                    </a:lnTo>
                    <a:lnTo>
                      <a:pt x="18" y="126"/>
                    </a:lnTo>
                    <a:lnTo>
                      <a:pt x="18" y="146"/>
                    </a:lnTo>
                    <a:lnTo>
                      <a:pt x="18" y="146"/>
                    </a:lnTo>
                    <a:lnTo>
                      <a:pt x="18" y="150"/>
                    </a:lnTo>
                    <a:lnTo>
                      <a:pt x="20" y="154"/>
                    </a:lnTo>
                    <a:lnTo>
                      <a:pt x="24" y="156"/>
                    </a:lnTo>
                    <a:lnTo>
                      <a:pt x="28" y="156"/>
                    </a:lnTo>
                    <a:lnTo>
                      <a:pt x="68" y="156"/>
                    </a:lnTo>
                    <a:lnTo>
                      <a:pt x="68" y="156"/>
                    </a:lnTo>
                    <a:lnTo>
                      <a:pt x="72" y="156"/>
                    </a:lnTo>
                    <a:lnTo>
                      <a:pt x="74" y="154"/>
                    </a:lnTo>
                    <a:lnTo>
                      <a:pt x="78" y="150"/>
                    </a:lnTo>
                    <a:lnTo>
                      <a:pt x="78" y="146"/>
                    </a:lnTo>
                    <a:lnTo>
                      <a:pt x="78" y="106"/>
                    </a:lnTo>
                    <a:lnTo>
                      <a:pt x="78" y="106"/>
                    </a:lnTo>
                    <a:lnTo>
                      <a:pt x="78" y="102"/>
                    </a:lnTo>
                    <a:lnTo>
                      <a:pt x="74" y="98"/>
                    </a:lnTo>
                    <a:lnTo>
                      <a:pt x="72" y="96"/>
                    </a:lnTo>
                    <a:lnTo>
                      <a:pt x="68" y="96"/>
                    </a:lnTo>
                    <a:lnTo>
                      <a:pt x="28" y="96"/>
                    </a:lnTo>
                    <a:lnTo>
                      <a:pt x="28" y="96"/>
                    </a:lnTo>
                    <a:lnTo>
                      <a:pt x="16" y="94"/>
                    </a:lnTo>
                    <a:lnTo>
                      <a:pt x="8" y="88"/>
                    </a:lnTo>
                    <a:lnTo>
                      <a:pt x="2" y="78"/>
                    </a:lnTo>
                    <a:lnTo>
                      <a:pt x="0" y="68"/>
                    </a:lnTo>
                    <a:lnTo>
                      <a:pt x="0" y="28"/>
                    </a:lnTo>
                    <a:lnTo>
                      <a:pt x="0" y="28"/>
                    </a:lnTo>
                    <a:lnTo>
                      <a:pt x="2" y="16"/>
                    </a:lnTo>
                    <a:lnTo>
                      <a:pt x="8" y="8"/>
                    </a:lnTo>
                    <a:lnTo>
                      <a:pt x="16"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8" y="24"/>
                    </a:lnTo>
                    <a:lnTo>
                      <a:pt x="74" y="20"/>
                    </a:lnTo>
                    <a:lnTo>
                      <a:pt x="72" y="18"/>
                    </a:lnTo>
                    <a:lnTo>
                      <a:pt x="68" y="18"/>
                    </a:lnTo>
                    <a:lnTo>
                      <a:pt x="28" y="18"/>
                    </a:lnTo>
                    <a:lnTo>
                      <a:pt x="28" y="18"/>
                    </a:lnTo>
                    <a:lnTo>
                      <a:pt x="24" y="18"/>
                    </a:lnTo>
                    <a:lnTo>
                      <a:pt x="20" y="20"/>
                    </a:lnTo>
                    <a:lnTo>
                      <a:pt x="18" y="24"/>
                    </a:lnTo>
                    <a:lnTo>
                      <a:pt x="18" y="28"/>
                    </a:lnTo>
                    <a:lnTo>
                      <a:pt x="18" y="68"/>
                    </a:lnTo>
                    <a:lnTo>
                      <a:pt x="18" y="68"/>
                    </a:lnTo>
                    <a:lnTo>
                      <a:pt x="18" y="72"/>
                    </a:lnTo>
                    <a:lnTo>
                      <a:pt x="20" y="74"/>
                    </a:lnTo>
                    <a:lnTo>
                      <a:pt x="24" y="78"/>
                    </a:lnTo>
                    <a:lnTo>
                      <a:pt x="28" y="78"/>
                    </a:lnTo>
                    <a:lnTo>
                      <a:pt x="68" y="78"/>
                    </a:lnTo>
                    <a:lnTo>
                      <a:pt x="68" y="78"/>
                    </a:lnTo>
                    <a:lnTo>
                      <a:pt x="78" y="80"/>
                    </a:lnTo>
                    <a:lnTo>
                      <a:pt x="88" y="86"/>
                    </a:lnTo>
                    <a:lnTo>
                      <a:pt x="94" y="96"/>
                    </a:lnTo>
                    <a:lnTo>
                      <a:pt x="96" y="106"/>
                    </a:lnTo>
                    <a:lnTo>
                      <a:pt x="96" y="146"/>
                    </a:lnTo>
                    <a:lnTo>
                      <a:pt x="96" y="146"/>
                    </a:lnTo>
                    <a:lnTo>
                      <a:pt x="94" y="156"/>
                    </a:lnTo>
                    <a:lnTo>
                      <a:pt x="88" y="166"/>
                    </a:lnTo>
                    <a:lnTo>
                      <a:pt x="78" y="172"/>
                    </a:lnTo>
                    <a:lnTo>
                      <a:pt x="68" y="174"/>
                    </a:lnTo>
                    <a:lnTo>
                      <a:pt x="68" y="174"/>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31" name="Rectangle 68">
                <a:extLst>
                  <a:ext uri="{FF2B5EF4-FFF2-40B4-BE49-F238E27FC236}">
                    <a16:creationId xmlns:a16="http://schemas.microsoft.com/office/drawing/2014/main" id="{A7B7813F-AA31-1053-962C-66A73A0D664D}"/>
                  </a:ext>
                </a:extLst>
              </p:cNvPr>
              <p:cNvSpPr>
                <a:spLocks noChangeArrowheads="1"/>
              </p:cNvSpPr>
              <p:nvPr/>
            </p:nvSpPr>
            <p:spPr bwMode="auto">
              <a:xfrm>
                <a:off x="5662613" y="1655763"/>
                <a:ext cx="28575" cy="3492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sp>
            <p:nvSpPr>
              <p:cNvPr id="132" name="Rectangle 69">
                <a:extLst>
                  <a:ext uri="{FF2B5EF4-FFF2-40B4-BE49-F238E27FC236}">
                    <a16:creationId xmlns:a16="http://schemas.microsoft.com/office/drawing/2014/main" id="{48BFD03D-F584-EFFC-45CC-BFFBD131A15D}"/>
                  </a:ext>
                </a:extLst>
              </p:cNvPr>
              <p:cNvSpPr>
                <a:spLocks noChangeArrowheads="1"/>
              </p:cNvSpPr>
              <p:nvPr/>
            </p:nvSpPr>
            <p:spPr bwMode="auto">
              <a:xfrm>
                <a:off x="5662613" y="1941513"/>
                <a:ext cx="28575" cy="34925"/>
              </a:xfrm>
              <a:prstGeom prst="rect">
                <a:avLst/>
              </a:prstGeom>
              <a:grp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sym typeface="FranklinGothic URW Comp Book"/>
                </a:endParaRPr>
              </a:p>
            </p:txBody>
          </p:sp>
        </p:grpSp>
      </p:grpSp>
    </p:spTree>
    <p:extLst>
      <p:ext uri="{BB962C8B-B14F-4D97-AF65-F5344CB8AC3E}">
        <p14:creationId xmlns:p14="http://schemas.microsoft.com/office/powerpoint/2010/main" val="309683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615695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2" name="Object 1" hidden="1">
                        <a:extLst>
                          <a:ext uri="{FF2B5EF4-FFF2-40B4-BE49-F238E27FC236}">
                            <a16:creationId xmlns:a16="http://schemas.microsoft.com/office/drawing/2014/main" id="{F28502CD-9CD8-5BFB-5CDA-7AAA27BA8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Modelling Performance</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dirty="0">
                <a:solidFill>
                  <a:srgbClr val="E57200"/>
                </a:solidFill>
              </a:rPr>
              <a:t>04.</a:t>
            </a:r>
            <a:endParaRPr sz="3220" b="0" dirty="0">
              <a:solidFill>
                <a:srgbClr val="E57200"/>
              </a:solidFill>
            </a:endParaRPr>
          </a:p>
        </p:txBody>
      </p:sp>
    </p:spTree>
    <p:extLst>
      <p:ext uri="{BB962C8B-B14F-4D97-AF65-F5344CB8AC3E}">
        <p14:creationId xmlns:p14="http://schemas.microsoft.com/office/powerpoint/2010/main" val="1526675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01" imgH="501" progId="TCLayout.ActiveDocument.1">
                  <p:embed/>
                </p:oleObj>
              </mc:Choice>
              <mc:Fallback>
                <p:oleObj name="think-cell Slide" r:id="rId6"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8">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91" name="Text Placeholder 1">
            <a:extLst>
              <a:ext uri="{FF2B5EF4-FFF2-40B4-BE49-F238E27FC236}">
                <a16:creationId xmlns:a16="http://schemas.microsoft.com/office/drawing/2014/main" id="{1BE3EEC9-B22A-99CD-B304-1DA0BB7F3058}"/>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Our modeling approach integrates five models into a single ensemble for enhanced predictive performance overtime to limit model bias and increase robustness </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sp>
        <p:nvSpPr>
          <p:cNvPr id="92" name="Rectangle: Rounded Corners 17">
            <a:extLst>
              <a:ext uri="{FF2B5EF4-FFF2-40B4-BE49-F238E27FC236}">
                <a16:creationId xmlns:a16="http://schemas.microsoft.com/office/drawing/2014/main" id="{8C7AC4F8-9F59-9ABE-7A9B-A49CC9008805}"/>
              </a:ext>
            </a:extLst>
          </p:cNvPr>
          <p:cNvSpPr/>
          <p:nvPr/>
        </p:nvSpPr>
        <p:spPr>
          <a:xfrm>
            <a:off x="505067" y="2136583"/>
            <a:ext cx="1943082" cy="2218556"/>
          </a:xfrm>
          <a:prstGeom prst="rect">
            <a:avLst/>
          </a:prstGeom>
          <a:noFill/>
          <a:ln w="3175" cap="flat" cmpd="sng" algn="ctr">
            <a:noFill/>
            <a:prstDash val="solid"/>
          </a:ln>
          <a:effectLst/>
        </p:spPr>
        <p:txBody>
          <a:bodyPr lIns="0" tIns="0" rIns="0" bIns="0" rtlCol="0" anchor="t">
            <a:spAutoFit/>
          </a:bodyPr>
          <a:lstStyle/>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Performed cross-validation utilizing a 75/25 train/ test split</a:t>
            </a:r>
          </a:p>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Training data separated into smaller train and validate for purposes of training individual models</a:t>
            </a:r>
          </a:p>
        </p:txBody>
      </p:sp>
      <p:sp>
        <p:nvSpPr>
          <p:cNvPr id="93" name="Rectangle: Rounded Corners 24">
            <a:extLst>
              <a:ext uri="{FF2B5EF4-FFF2-40B4-BE49-F238E27FC236}">
                <a16:creationId xmlns:a16="http://schemas.microsoft.com/office/drawing/2014/main" id="{3204E4D4-C412-8A56-FE8C-AF807BBA8583}"/>
              </a:ext>
            </a:extLst>
          </p:cNvPr>
          <p:cNvSpPr/>
          <p:nvPr/>
        </p:nvSpPr>
        <p:spPr>
          <a:xfrm>
            <a:off x="2599858" y="2136583"/>
            <a:ext cx="1943082" cy="1987724"/>
          </a:xfrm>
          <a:prstGeom prst="rect">
            <a:avLst/>
          </a:prstGeom>
          <a:noFill/>
          <a:ln w="3175" cap="flat" cmpd="sng" algn="ctr">
            <a:noFill/>
            <a:prstDash val="solid"/>
          </a:ln>
          <a:effectLst/>
        </p:spPr>
        <p:txBody>
          <a:bodyPr lIns="0" tIns="0" rIns="0" bIns="0" rtlCol="0" anchor="t">
            <a:spAutoFit/>
          </a:bodyPr>
          <a:lstStyle/>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Individual model performance  based upon five model types</a:t>
            </a:r>
          </a:p>
          <a:p>
            <a:pPr marL="135731" marR="0" lvl="1"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Feature importance per model assessed to determine optimal features</a:t>
            </a:r>
          </a:p>
        </p:txBody>
      </p:sp>
      <p:sp>
        <p:nvSpPr>
          <p:cNvPr id="94" name="Rectangle: Rounded Corners 31">
            <a:extLst>
              <a:ext uri="{FF2B5EF4-FFF2-40B4-BE49-F238E27FC236}">
                <a16:creationId xmlns:a16="http://schemas.microsoft.com/office/drawing/2014/main" id="{37CE70F4-3916-FCFF-CF02-F545EE9DDBE5}"/>
              </a:ext>
            </a:extLst>
          </p:cNvPr>
          <p:cNvSpPr/>
          <p:nvPr/>
        </p:nvSpPr>
        <p:spPr>
          <a:xfrm>
            <a:off x="4694649" y="2136583"/>
            <a:ext cx="1943082" cy="1987724"/>
          </a:xfrm>
          <a:prstGeom prst="rect">
            <a:avLst/>
          </a:prstGeom>
          <a:noFill/>
          <a:ln w="3175" cap="flat" cmpd="sng" algn="ctr">
            <a:noFill/>
            <a:prstDash val="solid"/>
          </a:ln>
          <a:effectLst/>
        </p:spPr>
        <p:txBody>
          <a:bodyPr lIns="0" tIns="0" rIns="0" bIns="0" rtlCol="0" anchor="t">
            <a:spAutoFit/>
          </a:bodyPr>
          <a:lstStyle/>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Optimal models weighted based on linear regression </a:t>
            </a:r>
          </a:p>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0" cap="none" spc="0" normalizeH="0" baseline="0" noProof="0" dirty="0">
                <a:ln>
                  <a:noFill/>
                </a:ln>
                <a:solidFill>
                  <a:srgbClr val="2E2E38"/>
                </a:solidFill>
                <a:effectLst/>
                <a:uLnTx/>
                <a:uFillTx/>
                <a:sym typeface="FranklinGothic URW Comp Book"/>
              </a:rPr>
              <a:t>Weights utilized to determine final ensemble model for Kaggle competition in sales prediction</a:t>
            </a:r>
          </a:p>
        </p:txBody>
      </p:sp>
      <p:sp>
        <p:nvSpPr>
          <p:cNvPr id="95" name="Rectangle: Rounded Corners 38">
            <a:extLst>
              <a:ext uri="{FF2B5EF4-FFF2-40B4-BE49-F238E27FC236}">
                <a16:creationId xmlns:a16="http://schemas.microsoft.com/office/drawing/2014/main" id="{117B5667-0F5A-FB82-0CC0-BAAEEF02747A}"/>
              </a:ext>
            </a:extLst>
          </p:cNvPr>
          <p:cNvSpPr/>
          <p:nvPr/>
        </p:nvSpPr>
        <p:spPr>
          <a:xfrm>
            <a:off x="6789441" y="2136583"/>
            <a:ext cx="1943082" cy="1346522"/>
          </a:xfrm>
          <a:prstGeom prst="rect">
            <a:avLst/>
          </a:prstGeom>
          <a:noFill/>
          <a:ln w="3175" cap="flat" cmpd="sng" algn="ctr">
            <a:noFill/>
            <a:prstDash val="solid"/>
          </a:ln>
          <a:effectLst/>
        </p:spPr>
        <p:txBody>
          <a:bodyPr lIns="0" tIns="0" rIns="0" bIns="0" rtlCol="0" anchor="t">
            <a:spAutoFit/>
          </a:bodyPr>
          <a:lstStyle/>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1200" cap="none" spc="0" normalizeH="0" baseline="0" noProof="0" dirty="0">
                <a:ln>
                  <a:noFill/>
                </a:ln>
                <a:solidFill>
                  <a:prstClr val="black"/>
                </a:solidFill>
                <a:effectLst/>
                <a:uLnTx/>
                <a:uFillTx/>
                <a:sym typeface="FranklinGothic URW Comp Book"/>
              </a:rPr>
              <a:t>RMSE</a:t>
            </a:r>
          </a:p>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1200" cap="none" spc="0" normalizeH="0" baseline="0" noProof="0" dirty="0">
                <a:ln>
                  <a:noFill/>
                </a:ln>
                <a:solidFill>
                  <a:prstClr val="black"/>
                </a:solidFill>
                <a:effectLst/>
                <a:uLnTx/>
                <a:uFillTx/>
                <a:sym typeface="FranklinGothic URW Comp Book"/>
              </a:rPr>
              <a:t>MAE</a:t>
            </a:r>
          </a:p>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1200" cap="none" spc="0" normalizeH="0" baseline="0" noProof="0" dirty="0">
                <a:ln>
                  <a:noFill/>
                </a:ln>
                <a:solidFill>
                  <a:prstClr val="black"/>
                </a:solidFill>
                <a:effectLst/>
                <a:uLnTx/>
                <a:uFillTx/>
                <a:sym typeface="FranklinGothic URW Comp Book"/>
              </a:rPr>
              <a:t>R2</a:t>
            </a:r>
          </a:p>
          <a:p>
            <a:pPr marL="135731" marR="0" lvl="0" indent="-135731" defTabSz="742932" eaLnBrk="1" fontAlgn="auto" latinLnBrk="0" hangingPunct="1">
              <a:lnSpc>
                <a:spcPct val="100000"/>
              </a:lnSpc>
              <a:spcBef>
                <a:spcPct val="50000"/>
              </a:spcBef>
              <a:spcAft>
                <a:spcPts val="183"/>
              </a:spcAft>
              <a:buClr>
                <a:srgbClr val="F47321"/>
              </a:buClr>
              <a:buSzPct val="75000"/>
              <a:buFont typeface="Wingdings 3" panose="05040102010807070707" pitchFamily="18" charset="2"/>
              <a:buChar char=""/>
              <a:tabLst/>
              <a:defRPr/>
            </a:pPr>
            <a:r>
              <a:rPr kumimoji="0" lang="en-US" sz="1500" b="0" i="0" u="none" strike="noStrike" kern="1200" cap="none" spc="0" normalizeH="0" baseline="0" noProof="0" dirty="0">
                <a:ln>
                  <a:noFill/>
                </a:ln>
                <a:solidFill>
                  <a:prstClr val="black"/>
                </a:solidFill>
                <a:effectLst/>
                <a:uLnTx/>
                <a:uFillTx/>
                <a:sym typeface="FranklinGothic URW Comp Book"/>
              </a:rPr>
              <a:t>RMSLE</a:t>
            </a:r>
          </a:p>
        </p:txBody>
      </p:sp>
      <p:grpSp>
        <p:nvGrpSpPr>
          <p:cNvPr id="96" name="convertedtitle__637377678910413821">
            <a:extLst>
              <a:ext uri="{FF2B5EF4-FFF2-40B4-BE49-F238E27FC236}">
                <a16:creationId xmlns:a16="http://schemas.microsoft.com/office/drawing/2014/main" id="{C665F451-C098-390C-2869-F96D5910DFEF}"/>
              </a:ext>
            </a:extLst>
          </p:cNvPr>
          <p:cNvGrpSpPr/>
          <p:nvPr/>
        </p:nvGrpSpPr>
        <p:grpSpPr>
          <a:xfrm>
            <a:off x="505067" y="1748501"/>
            <a:ext cx="1943082" cy="262277"/>
            <a:chOff x="2832361" y="1979772"/>
            <a:chExt cx="3534683" cy="365538"/>
          </a:xfrm>
        </p:grpSpPr>
        <p:sp>
          <p:nvSpPr>
            <p:cNvPr id="97" name="Arrow: Left-Right 96">
              <a:extLst>
                <a:ext uri="{FF2B5EF4-FFF2-40B4-BE49-F238E27FC236}">
                  <a16:creationId xmlns:a16="http://schemas.microsoft.com/office/drawing/2014/main" id="{C6E6BEA7-437F-BF13-D97B-19E2D46DE9B0}"/>
                </a:ext>
              </a:extLst>
            </p:cNvPr>
            <p:cNvSpPr/>
            <p:nvPr/>
          </p:nvSpPr>
          <p:spPr>
            <a:xfrm>
              <a:off x="2832361" y="1979772"/>
              <a:ext cx="3534683" cy="365538"/>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1E3A74"/>
                  </a:solidFill>
                  <a:effectLst/>
                  <a:uLnTx/>
                  <a:uFillTx/>
                  <a:latin typeface="Franklin Gothic Book"/>
                  <a:sym typeface="FranklinGothic URW Comp Book"/>
                </a:rPr>
                <a:t>Cross-Validation</a:t>
              </a:r>
            </a:p>
          </p:txBody>
        </p:sp>
        <p:cxnSp>
          <p:nvCxnSpPr>
            <p:cNvPr id="98" name="Straight Connector 97">
              <a:extLst>
                <a:ext uri="{FF2B5EF4-FFF2-40B4-BE49-F238E27FC236}">
                  <a16:creationId xmlns:a16="http://schemas.microsoft.com/office/drawing/2014/main" id="{8A090AEE-E494-B9A4-D5B8-8A3F7D4E91C4}"/>
                </a:ext>
              </a:extLst>
            </p:cNvPr>
            <p:cNvCxnSpPr>
              <a:stCxn id="97" idx="4"/>
              <a:endCxn id="97"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99" name="convertedtitle__637377678911144246">
            <a:extLst>
              <a:ext uri="{FF2B5EF4-FFF2-40B4-BE49-F238E27FC236}">
                <a16:creationId xmlns:a16="http://schemas.microsoft.com/office/drawing/2014/main" id="{8C4A265D-DEB1-99EE-D72A-7FE624EDA504}"/>
              </a:ext>
            </a:extLst>
          </p:cNvPr>
          <p:cNvGrpSpPr/>
          <p:nvPr/>
        </p:nvGrpSpPr>
        <p:grpSpPr>
          <a:xfrm>
            <a:off x="2599858" y="1748501"/>
            <a:ext cx="1943082" cy="262277"/>
            <a:chOff x="2832361" y="1979772"/>
            <a:chExt cx="3534683" cy="365538"/>
          </a:xfrm>
        </p:grpSpPr>
        <p:sp>
          <p:nvSpPr>
            <p:cNvPr id="100" name="Arrow: Left-Right 99">
              <a:extLst>
                <a:ext uri="{FF2B5EF4-FFF2-40B4-BE49-F238E27FC236}">
                  <a16:creationId xmlns:a16="http://schemas.microsoft.com/office/drawing/2014/main" id="{820AD626-C5E7-D3E0-FDD4-4364D3ACBB7E}"/>
                </a:ext>
              </a:extLst>
            </p:cNvPr>
            <p:cNvSpPr/>
            <p:nvPr/>
          </p:nvSpPr>
          <p:spPr>
            <a:xfrm>
              <a:off x="2832361" y="1979772"/>
              <a:ext cx="3534683" cy="365538"/>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1E3A74"/>
                  </a:solidFill>
                  <a:effectLst/>
                  <a:uLnTx/>
                  <a:uFillTx/>
                  <a:latin typeface="Franklin Gothic Book"/>
                  <a:sym typeface="FranklinGothic URW Comp Book"/>
                </a:rPr>
                <a:t>Individual Performance</a:t>
              </a:r>
            </a:p>
          </p:txBody>
        </p:sp>
        <p:cxnSp>
          <p:nvCxnSpPr>
            <p:cNvPr id="101" name="Straight Connector 100">
              <a:extLst>
                <a:ext uri="{FF2B5EF4-FFF2-40B4-BE49-F238E27FC236}">
                  <a16:creationId xmlns:a16="http://schemas.microsoft.com/office/drawing/2014/main" id="{899D055E-772A-69EF-2832-A8BD12227FC5}"/>
                </a:ext>
              </a:extLst>
            </p:cNvPr>
            <p:cNvCxnSpPr>
              <a:stCxn id="100" idx="4"/>
              <a:endCxn id="100"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102" name="convertedtitle__637377678911374211">
            <a:extLst>
              <a:ext uri="{FF2B5EF4-FFF2-40B4-BE49-F238E27FC236}">
                <a16:creationId xmlns:a16="http://schemas.microsoft.com/office/drawing/2014/main" id="{3A7ADDED-E812-8485-8900-7ECEEDFD248B}"/>
              </a:ext>
            </a:extLst>
          </p:cNvPr>
          <p:cNvGrpSpPr/>
          <p:nvPr/>
        </p:nvGrpSpPr>
        <p:grpSpPr>
          <a:xfrm>
            <a:off x="4694649" y="1748501"/>
            <a:ext cx="1943082" cy="262277"/>
            <a:chOff x="2832361" y="1979772"/>
            <a:chExt cx="3534683" cy="365538"/>
          </a:xfrm>
        </p:grpSpPr>
        <p:sp>
          <p:nvSpPr>
            <p:cNvPr id="103" name="Arrow: Left-Right 102">
              <a:extLst>
                <a:ext uri="{FF2B5EF4-FFF2-40B4-BE49-F238E27FC236}">
                  <a16:creationId xmlns:a16="http://schemas.microsoft.com/office/drawing/2014/main" id="{850A7383-C77B-4858-34EF-07824FA0ED26}"/>
                </a:ext>
              </a:extLst>
            </p:cNvPr>
            <p:cNvSpPr/>
            <p:nvPr/>
          </p:nvSpPr>
          <p:spPr>
            <a:xfrm>
              <a:off x="2832361" y="1979772"/>
              <a:ext cx="3534683" cy="365538"/>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1E3A74"/>
                  </a:solidFill>
                  <a:effectLst/>
                  <a:uLnTx/>
                  <a:uFillTx/>
                  <a:latin typeface="Franklin Gothic Book"/>
                  <a:sym typeface="FranklinGothic URW Comp Book"/>
                </a:rPr>
                <a:t>Ensemble Performance</a:t>
              </a:r>
            </a:p>
          </p:txBody>
        </p:sp>
        <p:cxnSp>
          <p:nvCxnSpPr>
            <p:cNvPr id="104" name="Straight Connector 103">
              <a:extLst>
                <a:ext uri="{FF2B5EF4-FFF2-40B4-BE49-F238E27FC236}">
                  <a16:creationId xmlns:a16="http://schemas.microsoft.com/office/drawing/2014/main" id="{685EF899-2895-8807-D8FB-C67A76195C83}"/>
                </a:ext>
              </a:extLst>
            </p:cNvPr>
            <p:cNvCxnSpPr>
              <a:stCxn id="103" idx="4"/>
              <a:endCxn id="103"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105" name="convertedtitle__637377678912267905">
            <a:extLst>
              <a:ext uri="{FF2B5EF4-FFF2-40B4-BE49-F238E27FC236}">
                <a16:creationId xmlns:a16="http://schemas.microsoft.com/office/drawing/2014/main" id="{0626C110-4F47-4591-5C1F-477B32F28D15}"/>
              </a:ext>
            </a:extLst>
          </p:cNvPr>
          <p:cNvGrpSpPr/>
          <p:nvPr/>
        </p:nvGrpSpPr>
        <p:grpSpPr>
          <a:xfrm>
            <a:off x="6789441" y="1748501"/>
            <a:ext cx="1943082" cy="262277"/>
            <a:chOff x="2832361" y="1979772"/>
            <a:chExt cx="3534683" cy="365538"/>
          </a:xfrm>
        </p:grpSpPr>
        <p:sp>
          <p:nvSpPr>
            <p:cNvPr id="106" name="Arrow: Left-Right 105">
              <a:extLst>
                <a:ext uri="{FF2B5EF4-FFF2-40B4-BE49-F238E27FC236}">
                  <a16:creationId xmlns:a16="http://schemas.microsoft.com/office/drawing/2014/main" id="{F06E61DD-6853-49F8-4663-D52B366CF203}"/>
                </a:ext>
              </a:extLst>
            </p:cNvPr>
            <p:cNvSpPr/>
            <p:nvPr/>
          </p:nvSpPr>
          <p:spPr>
            <a:xfrm>
              <a:off x="2832361" y="1979772"/>
              <a:ext cx="3534683" cy="365538"/>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1E3A74"/>
                  </a:solidFill>
                  <a:effectLst/>
                  <a:uLnTx/>
                  <a:uFillTx/>
                  <a:latin typeface="Franklin Gothic Book"/>
                  <a:sym typeface="FranklinGothic URW Comp Book"/>
                </a:rPr>
                <a:t>Evaluation Metrics</a:t>
              </a:r>
            </a:p>
          </p:txBody>
        </p:sp>
        <p:cxnSp>
          <p:nvCxnSpPr>
            <p:cNvPr id="107" name="Straight Connector 106">
              <a:extLst>
                <a:ext uri="{FF2B5EF4-FFF2-40B4-BE49-F238E27FC236}">
                  <a16:creationId xmlns:a16="http://schemas.microsoft.com/office/drawing/2014/main" id="{EAD418ED-4DCF-2796-039B-38F5F11FE6EC}"/>
                </a:ext>
              </a:extLst>
            </p:cNvPr>
            <p:cNvCxnSpPr>
              <a:stCxn id="106" idx="4"/>
              <a:endCxn id="106"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pic>
        <p:nvPicPr>
          <p:cNvPr id="108" name="Graphic 107" descr="Repeat">
            <a:extLst>
              <a:ext uri="{FF2B5EF4-FFF2-40B4-BE49-F238E27FC236}">
                <a16:creationId xmlns:a16="http://schemas.microsoft.com/office/drawing/2014/main" id="{03BAA4A5-1DE0-F744-917F-CE2D7B5990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7620" y="993818"/>
            <a:ext cx="677975" cy="677975"/>
          </a:xfrm>
          <a:prstGeom prst="rect">
            <a:avLst/>
          </a:prstGeom>
        </p:spPr>
      </p:pic>
      <p:grpSp>
        <p:nvGrpSpPr>
          <p:cNvPr id="109" name="Group 33">
            <a:extLst>
              <a:ext uri="{FF2B5EF4-FFF2-40B4-BE49-F238E27FC236}">
                <a16:creationId xmlns:a16="http://schemas.microsoft.com/office/drawing/2014/main" id="{30842435-A3A2-B50A-8AA0-72B578227F58}"/>
              </a:ext>
            </a:extLst>
          </p:cNvPr>
          <p:cNvGrpSpPr>
            <a:grpSpLocks/>
          </p:cNvGrpSpPr>
          <p:nvPr>
            <p:custDataLst>
              <p:tags r:id="rId2"/>
            </p:custDataLst>
          </p:nvPr>
        </p:nvGrpSpPr>
        <p:grpSpPr bwMode="auto">
          <a:xfrm>
            <a:off x="7606620" y="929398"/>
            <a:ext cx="308720" cy="641190"/>
            <a:chOff x="1662" y="1657"/>
            <a:chExt cx="605" cy="1260"/>
          </a:xfrm>
        </p:grpSpPr>
        <p:sp>
          <p:nvSpPr>
            <p:cNvPr id="110" name="Freeform 34">
              <a:extLst>
                <a:ext uri="{FF2B5EF4-FFF2-40B4-BE49-F238E27FC236}">
                  <a16:creationId xmlns:a16="http://schemas.microsoft.com/office/drawing/2014/main" id="{DB1E3637-7956-877C-7239-F704214A2A6D}"/>
                </a:ext>
              </a:extLst>
            </p:cNvPr>
            <p:cNvSpPr>
              <a:spLocks/>
            </p:cNvSpPr>
            <p:nvPr/>
          </p:nvSpPr>
          <p:spPr bwMode="auto">
            <a:xfrm>
              <a:off x="1740" y="2269"/>
              <a:ext cx="447" cy="549"/>
            </a:xfrm>
            <a:custGeom>
              <a:avLst/>
              <a:gdLst>
                <a:gd name="T0" fmla="*/ 223 w 447"/>
                <a:gd name="T1" fmla="*/ 5 h 549"/>
                <a:gd name="T2" fmla="*/ 190 w 447"/>
                <a:gd name="T3" fmla="*/ 9 h 549"/>
                <a:gd name="T4" fmla="*/ 183 w 447"/>
                <a:gd name="T5" fmla="*/ 11 h 549"/>
                <a:gd name="T6" fmla="*/ 169 w 447"/>
                <a:gd name="T7" fmla="*/ 16 h 549"/>
                <a:gd name="T8" fmla="*/ 147 w 447"/>
                <a:gd name="T9" fmla="*/ 25 h 549"/>
                <a:gd name="T10" fmla="*/ 120 w 447"/>
                <a:gd name="T11" fmla="*/ 42 h 549"/>
                <a:gd name="T12" fmla="*/ 90 w 447"/>
                <a:gd name="T13" fmla="*/ 68 h 549"/>
                <a:gd name="T14" fmla="*/ 60 w 447"/>
                <a:gd name="T15" fmla="*/ 102 h 549"/>
                <a:gd name="T16" fmla="*/ 34 w 447"/>
                <a:gd name="T17" fmla="*/ 151 h 549"/>
                <a:gd name="T18" fmla="*/ 10 w 447"/>
                <a:gd name="T19" fmla="*/ 213 h 549"/>
                <a:gd name="T20" fmla="*/ 0 w 447"/>
                <a:gd name="T21" fmla="*/ 539 h 549"/>
                <a:gd name="T22" fmla="*/ 447 w 447"/>
                <a:gd name="T23" fmla="*/ 549 h 549"/>
                <a:gd name="T24" fmla="*/ 442 w 447"/>
                <a:gd name="T25" fmla="*/ 213 h 549"/>
                <a:gd name="T26" fmla="*/ 440 w 447"/>
                <a:gd name="T27" fmla="*/ 205 h 549"/>
                <a:gd name="T28" fmla="*/ 433 w 447"/>
                <a:gd name="T29" fmla="*/ 184 h 549"/>
                <a:gd name="T30" fmla="*/ 420 w 447"/>
                <a:gd name="T31" fmla="*/ 156 h 549"/>
                <a:gd name="T32" fmla="*/ 401 w 447"/>
                <a:gd name="T33" fmla="*/ 120 h 549"/>
                <a:gd name="T34" fmla="*/ 376 w 447"/>
                <a:gd name="T35" fmla="*/ 83 h 549"/>
                <a:gd name="T36" fmla="*/ 344 w 447"/>
                <a:gd name="T37" fmla="*/ 49 h 549"/>
                <a:gd name="T38" fmla="*/ 305 w 447"/>
                <a:gd name="T39" fmla="*/ 20 h 549"/>
                <a:gd name="T40" fmla="*/ 258 w 447"/>
                <a:gd name="T41" fmla="*/ 0 h 549"/>
                <a:gd name="T42" fmla="*/ 223 w 447"/>
                <a:gd name="T43" fmla="*/ 5 h 5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7"/>
                <a:gd name="T67" fmla="*/ 0 h 549"/>
                <a:gd name="T68" fmla="*/ 447 w 447"/>
                <a:gd name="T69" fmla="*/ 549 h 5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7" h="549">
                  <a:moveTo>
                    <a:pt x="223" y="5"/>
                  </a:moveTo>
                  <a:lnTo>
                    <a:pt x="190" y="9"/>
                  </a:lnTo>
                  <a:lnTo>
                    <a:pt x="183" y="11"/>
                  </a:lnTo>
                  <a:lnTo>
                    <a:pt x="169" y="16"/>
                  </a:lnTo>
                  <a:lnTo>
                    <a:pt x="147" y="25"/>
                  </a:lnTo>
                  <a:lnTo>
                    <a:pt x="120" y="42"/>
                  </a:lnTo>
                  <a:lnTo>
                    <a:pt x="90" y="68"/>
                  </a:lnTo>
                  <a:lnTo>
                    <a:pt x="60" y="102"/>
                  </a:lnTo>
                  <a:lnTo>
                    <a:pt x="34" y="151"/>
                  </a:lnTo>
                  <a:lnTo>
                    <a:pt x="10" y="213"/>
                  </a:lnTo>
                  <a:lnTo>
                    <a:pt x="0" y="539"/>
                  </a:lnTo>
                  <a:lnTo>
                    <a:pt x="447" y="549"/>
                  </a:lnTo>
                  <a:lnTo>
                    <a:pt x="442" y="213"/>
                  </a:lnTo>
                  <a:lnTo>
                    <a:pt x="440" y="205"/>
                  </a:lnTo>
                  <a:lnTo>
                    <a:pt x="433" y="184"/>
                  </a:lnTo>
                  <a:lnTo>
                    <a:pt x="420" y="156"/>
                  </a:lnTo>
                  <a:lnTo>
                    <a:pt x="401" y="120"/>
                  </a:lnTo>
                  <a:lnTo>
                    <a:pt x="376" y="83"/>
                  </a:lnTo>
                  <a:lnTo>
                    <a:pt x="344" y="49"/>
                  </a:lnTo>
                  <a:lnTo>
                    <a:pt x="305" y="20"/>
                  </a:lnTo>
                  <a:lnTo>
                    <a:pt x="258" y="0"/>
                  </a:lnTo>
                  <a:lnTo>
                    <a:pt x="223" y="5"/>
                  </a:lnTo>
                  <a:close/>
                </a:path>
              </a:pathLst>
            </a:custGeom>
            <a:solidFill>
              <a:srgbClr val="FFFFFF"/>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1" name="Freeform 35">
              <a:extLst>
                <a:ext uri="{FF2B5EF4-FFF2-40B4-BE49-F238E27FC236}">
                  <a16:creationId xmlns:a16="http://schemas.microsoft.com/office/drawing/2014/main" id="{2E28D782-E43D-1ACC-C95E-08D26FAC1047}"/>
                </a:ext>
              </a:extLst>
            </p:cNvPr>
            <p:cNvSpPr>
              <a:spLocks/>
            </p:cNvSpPr>
            <p:nvPr/>
          </p:nvSpPr>
          <p:spPr bwMode="auto">
            <a:xfrm>
              <a:off x="1662" y="1657"/>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2" name="Freeform 36">
              <a:extLst>
                <a:ext uri="{FF2B5EF4-FFF2-40B4-BE49-F238E27FC236}">
                  <a16:creationId xmlns:a16="http://schemas.microsoft.com/office/drawing/2014/main" id="{151DB851-9C27-24DA-E9BE-637500C85FB8}"/>
                </a:ext>
              </a:extLst>
            </p:cNvPr>
            <p:cNvSpPr>
              <a:spLocks/>
            </p:cNvSpPr>
            <p:nvPr/>
          </p:nvSpPr>
          <p:spPr bwMode="auto">
            <a:xfrm>
              <a:off x="1699" y="1695"/>
              <a:ext cx="532" cy="101"/>
            </a:xfrm>
            <a:custGeom>
              <a:avLst/>
              <a:gdLst>
                <a:gd name="T0" fmla="*/ 532 w 532"/>
                <a:gd name="T1" fmla="*/ 0 h 101"/>
                <a:gd name="T2" fmla="*/ 532 w 532"/>
                <a:gd name="T3" fmla="*/ 22 h 101"/>
                <a:gd name="T4" fmla="*/ 532 w 532"/>
                <a:gd name="T5" fmla="*/ 50 h 101"/>
                <a:gd name="T6" fmla="*/ 532 w 532"/>
                <a:gd name="T7" fmla="*/ 79 h 101"/>
                <a:gd name="T8" fmla="*/ 532 w 532"/>
                <a:gd name="T9" fmla="*/ 101 h 101"/>
                <a:gd name="T10" fmla="*/ 521 w 532"/>
                <a:gd name="T11" fmla="*/ 101 h 101"/>
                <a:gd name="T12" fmla="*/ 500 w 532"/>
                <a:gd name="T13" fmla="*/ 101 h 101"/>
                <a:gd name="T14" fmla="*/ 474 w 532"/>
                <a:gd name="T15" fmla="*/ 101 h 101"/>
                <a:gd name="T16" fmla="*/ 439 w 532"/>
                <a:gd name="T17" fmla="*/ 101 h 101"/>
                <a:gd name="T18" fmla="*/ 401 w 532"/>
                <a:gd name="T19" fmla="*/ 101 h 101"/>
                <a:gd name="T20" fmla="*/ 358 w 532"/>
                <a:gd name="T21" fmla="*/ 101 h 101"/>
                <a:gd name="T22" fmla="*/ 313 w 532"/>
                <a:gd name="T23" fmla="*/ 101 h 101"/>
                <a:gd name="T24" fmla="*/ 267 w 532"/>
                <a:gd name="T25" fmla="*/ 101 h 101"/>
                <a:gd name="T26" fmla="*/ 220 w 532"/>
                <a:gd name="T27" fmla="*/ 101 h 101"/>
                <a:gd name="T28" fmla="*/ 174 w 532"/>
                <a:gd name="T29" fmla="*/ 101 h 101"/>
                <a:gd name="T30" fmla="*/ 131 w 532"/>
                <a:gd name="T31" fmla="*/ 101 h 101"/>
                <a:gd name="T32" fmla="*/ 94 w 532"/>
                <a:gd name="T33" fmla="*/ 101 h 101"/>
                <a:gd name="T34" fmla="*/ 59 w 532"/>
                <a:gd name="T35" fmla="*/ 101 h 101"/>
                <a:gd name="T36" fmla="*/ 32 w 532"/>
                <a:gd name="T37" fmla="*/ 101 h 101"/>
                <a:gd name="T38" fmla="*/ 12 w 532"/>
                <a:gd name="T39" fmla="*/ 101 h 101"/>
                <a:gd name="T40" fmla="*/ 0 w 532"/>
                <a:gd name="T41" fmla="*/ 101 h 101"/>
                <a:gd name="T42" fmla="*/ 0 w 532"/>
                <a:gd name="T43" fmla="*/ 79 h 101"/>
                <a:gd name="T44" fmla="*/ 0 w 532"/>
                <a:gd name="T45" fmla="*/ 50 h 101"/>
                <a:gd name="T46" fmla="*/ 0 w 532"/>
                <a:gd name="T47" fmla="*/ 22 h 101"/>
                <a:gd name="T48" fmla="*/ 0 w 532"/>
                <a:gd name="T49" fmla="*/ 0 h 101"/>
                <a:gd name="T50" fmla="*/ 12 w 532"/>
                <a:gd name="T51" fmla="*/ 0 h 101"/>
                <a:gd name="T52" fmla="*/ 32 w 532"/>
                <a:gd name="T53" fmla="*/ 0 h 101"/>
                <a:gd name="T54" fmla="*/ 59 w 532"/>
                <a:gd name="T55" fmla="*/ 0 h 101"/>
                <a:gd name="T56" fmla="*/ 94 w 532"/>
                <a:gd name="T57" fmla="*/ 0 h 101"/>
                <a:gd name="T58" fmla="*/ 131 w 532"/>
                <a:gd name="T59" fmla="*/ 0 h 101"/>
                <a:gd name="T60" fmla="*/ 174 w 532"/>
                <a:gd name="T61" fmla="*/ 0 h 101"/>
                <a:gd name="T62" fmla="*/ 220 w 532"/>
                <a:gd name="T63" fmla="*/ 0 h 101"/>
                <a:gd name="T64" fmla="*/ 267 w 532"/>
                <a:gd name="T65" fmla="*/ 0 h 101"/>
                <a:gd name="T66" fmla="*/ 313 w 532"/>
                <a:gd name="T67" fmla="*/ 0 h 101"/>
                <a:gd name="T68" fmla="*/ 358 w 532"/>
                <a:gd name="T69" fmla="*/ 0 h 101"/>
                <a:gd name="T70" fmla="*/ 401 w 532"/>
                <a:gd name="T71" fmla="*/ 0 h 101"/>
                <a:gd name="T72" fmla="*/ 439 w 532"/>
                <a:gd name="T73" fmla="*/ 0 h 101"/>
                <a:gd name="T74" fmla="*/ 474 w 532"/>
                <a:gd name="T75" fmla="*/ 0 h 101"/>
                <a:gd name="T76" fmla="*/ 500 w 532"/>
                <a:gd name="T77" fmla="*/ 0 h 101"/>
                <a:gd name="T78" fmla="*/ 521 w 532"/>
                <a:gd name="T79" fmla="*/ 0 h 101"/>
                <a:gd name="T80" fmla="*/ 532 w 532"/>
                <a:gd name="T81" fmla="*/ 0 h 1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1"/>
                <a:gd name="T125" fmla="*/ 532 w 532"/>
                <a:gd name="T126" fmla="*/ 101 h 1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1">
                  <a:moveTo>
                    <a:pt x="532" y="0"/>
                  </a:moveTo>
                  <a:lnTo>
                    <a:pt x="532" y="22"/>
                  </a:lnTo>
                  <a:lnTo>
                    <a:pt x="532" y="50"/>
                  </a:lnTo>
                  <a:lnTo>
                    <a:pt x="532" y="79"/>
                  </a:lnTo>
                  <a:lnTo>
                    <a:pt x="532" y="101"/>
                  </a:lnTo>
                  <a:lnTo>
                    <a:pt x="521" y="101"/>
                  </a:lnTo>
                  <a:lnTo>
                    <a:pt x="500" y="101"/>
                  </a:lnTo>
                  <a:lnTo>
                    <a:pt x="474" y="101"/>
                  </a:lnTo>
                  <a:lnTo>
                    <a:pt x="439" y="101"/>
                  </a:lnTo>
                  <a:lnTo>
                    <a:pt x="401" y="101"/>
                  </a:lnTo>
                  <a:lnTo>
                    <a:pt x="358" y="101"/>
                  </a:lnTo>
                  <a:lnTo>
                    <a:pt x="313" y="101"/>
                  </a:lnTo>
                  <a:lnTo>
                    <a:pt x="267" y="101"/>
                  </a:lnTo>
                  <a:lnTo>
                    <a:pt x="220" y="101"/>
                  </a:lnTo>
                  <a:lnTo>
                    <a:pt x="174" y="101"/>
                  </a:lnTo>
                  <a:lnTo>
                    <a:pt x="131" y="101"/>
                  </a:lnTo>
                  <a:lnTo>
                    <a:pt x="94" y="101"/>
                  </a:lnTo>
                  <a:lnTo>
                    <a:pt x="59" y="101"/>
                  </a:lnTo>
                  <a:lnTo>
                    <a:pt x="32" y="101"/>
                  </a:lnTo>
                  <a:lnTo>
                    <a:pt x="12" y="101"/>
                  </a:lnTo>
                  <a:lnTo>
                    <a:pt x="0" y="101"/>
                  </a:lnTo>
                  <a:lnTo>
                    <a:pt x="0" y="79"/>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3" name="Freeform 37">
              <a:extLst>
                <a:ext uri="{FF2B5EF4-FFF2-40B4-BE49-F238E27FC236}">
                  <a16:creationId xmlns:a16="http://schemas.microsoft.com/office/drawing/2014/main" id="{C447F6C6-B149-7D43-CCED-D5029212E6A7}"/>
                </a:ext>
              </a:extLst>
            </p:cNvPr>
            <p:cNvSpPr>
              <a:spLocks/>
            </p:cNvSpPr>
            <p:nvPr/>
          </p:nvSpPr>
          <p:spPr bwMode="auto">
            <a:xfrm>
              <a:off x="1729" y="1802"/>
              <a:ext cx="472" cy="972"/>
            </a:xfrm>
            <a:custGeom>
              <a:avLst/>
              <a:gdLst>
                <a:gd name="T0" fmla="*/ 316 w 472"/>
                <a:gd name="T1" fmla="*/ 446 h 972"/>
                <a:gd name="T2" fmla="*/ 387 w 472"/>
                <a:gd name="T3" fmla="*/ 399 h 972"/>
                <a:gd name="T4" fmla="*/ 439 w 472"/>
                <a:gd name="T5" fmla="*/ 328 h 972"/>
                <a:gd name="T6" fmla="*/ 469 w 472"/>
                <a:gd name="T7" fmla="*/ 238 h 972"/>
                <a:gd name="T8" fmla="*/ 472 w 472"/>
                <a:gd name="T9" fmla="*/ 0 h 972"/>
                <a:gd name="T10" fmla="*/ 434 w 472"/>
                <a:gd name="T11" fmla="*/ 189 h 972"/>
                <a:gd name="T12" fmla="*/ 418 w 472"/>
                <a:gd name="T13" fmla="*/ 281 h 972"/>
                <a:gd name="T14" fmla="*/ 376 w 472"/>
                <a:gd name="T15" fmla="*/ 356 h 972"/>
                <a:gd name="T16" fmla="*/ 313 w 472"/>
                <a:gd name="T17" fmla="*/ 407 h 972"/>
                <a:gd name="T18" fmla="*/ 235 w 472"/>
                <a:gd name="T19" fmla="*/ 426 h 972"/>
                <a:gd name="T20" fmla="*/ 158 w 472"/>
                <a:gd name="T21" fmla="*/ 407 h 972"/>
                <a:gd name="T22" fmla="*/ 95 w 472"/>
                <a:gd name="T23" fmla="*/ 356 h 972"/>
                <a:gd name="T24" fmla="*/ 52 w 472"/>
                <a:gd name="T25" fmla="*/ 281 h 972"/>
                <a:gd name="T26" fmla="*/ 37 w 472"/>
                <a:gd name="T27" fmla="*/ 189 h 972"/>
                <a:gd name="T28" fmla="*/ 0 w 472"/>
                <a:gd name="T29" fmla="*/ 9 h 972"/>
                <a:gd name="T30" fmla="*/ 4 w 472"/>
                <a:gd name="T31" fmla="*/ 238 h 972"/>
                <a:gd name="T32" fmla="*/ 34 w 472"/>
                <a:gd name="T33" fmla="*/ 328 h 972"/>
                <a:gd name="T34" fmla="*/ 86 w 472"/>
                <a:gd name="T35" fmla="*/ 399 h 972"/>
                <a:gd name="T36" fmla="*/ 157 w 472"/>
                <a:gd name="T37" fmla="*/ 446 h 972"/>
                <a:gd name="T38" fmla="*/ 157 w 472"/>
                <a:gd name="T39" fmla="*/ 472 h 972"/>
                <a:gd name="T40" fmla="*/ 86 w 472"/>
                <a:gd name="T41" fmla="*/ 519 h 972"/>
                <a:gd name="T42" fmla="*/ 34 w 472"/>
                <a:gd name="T43" fmla="*/ 590 h 972"/>
                <a:gd name="T44" fmla="*/ 4 w 472"/>
                <a:gd name="T45" fmla="*/ 680 h 972"/>
                <a:gd name="T46" fmla="*/ 0 w 472"/>
                <a:gd name="T47" fmla="*/ 972 h 972"/>
                <a:gd name="T48" fmla="*/ 37 w 472"/>
                <a:gd name="T49" fmla="*/ 729 h 972"/>
                <a:gd name="T50" fmla="*/ 52 w 472"/>
                <a:gd name="T51" fmla="*/ 637 h 972"/>
                <a:gd name="T52" fmla="*/ 95 w 472"/>
                <a:gd name="T53" fmla="*/ 561 h 972"/>
                <a:gd name="T54" fmla="*/ 160 w 472"/>
                <a:gd name="T55" fmla="*/ 511 h 972"/>
                <a:gd name="T56" fmla="*/ 237 w 472"/>
                <a:gd name="T57" fmla="*/ 492 h 972"/>
                <a:gd name="T58" fmla="*/ 314 w 472"/>
                <a:gd name="T59" fmla="*/ 511 h 972"/>
                <a:gd name="T60" fmla="*/ 377 w 472"/>
                <a:gd name="T61" fmla="*/ 561 h 972"/>
                <a:gd name="T62" fmla="*/ 420 w 472"/>
                <a:gd name="T63" fmla="*/ 637 h 972"/>
                <a:gd name="T64" fmla="*/ 436 w 472"/>
                <a:gd name="T65" fmla="*/ 729 h 972"/>
                <a:gd name="T66" fmla="*/ 472 w 472"/>
                <a:gd name="T67" fmla="*/ 953 h 972"/>
                <a:gd name="T68" fmla="*/ 469 w 472"/>
                <a:gd name="T69" fmla="*/ 680 h 972"/>
                <a:gd name="T70" fmla="*/ 439 w 472"/>
                <a:gd name="T71" fmla="*/ 590 h 972"/>
                <a:gd name="T72" fmla="*/ 387 w 472"/>
                <a:gd name="T73" fmla="*/ 519 h 972"/>
                <a:gd name="T74" fmla="*/ 316 w 472"/>
                <a:gd name="T75" fmla="*/ 472 h 9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2"/>
                <a:gd name="T115" fmla="*/ 0 h 972"/>
                <a:gd name="T116" fmla="*/ 472 w 472"/>
                <a:gd name="T117" fmla="*/ 972 h 9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2" h="972">
                  <a:moveTo>
                    <a:pt x="275" y="459"/>
                  </a:moveTo>
                  <a:lnTo>
                    <a:pt x="316" y="446"/>
                  </a:lnTo>
                  <a:lnTo>
                    <a:pt x="352" y="426"/>
                  </a:lnTo>
                  <a:lnTo>
                    <a:pt x="387" y="399"/>
                  </a:lnTo>
                  <a:lnTo>
                    <a:pt x="415" y="366"/>
                  </a:lnTo>
                  <a:lnTo>
                    <a:pt x="439" y="328"/>
                  </a:lnTo>
                  <a:lnTo>
                    <a:pt x="456" y="285"/>
                  </a:lnTo>
                  <a:lnTo>
                    <a:pt x="469" y="238"/>
                  </a:lnTo>
                  <a:lnTo>
                    <a:pt x="472" y="189"/>
                  </a:lnTo>
                  <a:lnTo>
                    <a:pt x="472" y="0"/>
                  </a:lnTo>
                  <a:lnTo>
                    <a:pt x="434" y="0"/>
                  </a:lnTo>
                  <a:lnTo>
                    <a:pt x="434" y="189"/>
                  </a:lnTo>
                  <a:lnTo>
                    <a:pt x="429" y="237"/>
                  </a:lnTo>
                  <a:lnTo>
                    <a:pt x="418" y="281"/>
                  </a:lnTo>
                  <a:lnTo>
                    <a:pt x="401" y="322"/>
                  </a:lnTo>
                  <a:lnTo>
                    <a:pt x="376" y="356"/>
                  </a:lnTo>
                  <a:lnTo>
                    <a:pt x="347" y="385"/>
                  </a:lnTo>
                  <a:lnTo>
                    <a:pt x="313" y="407"/>
                  </a:lnTo>
                  <a:lnTo>
                    <a:pt x="276" y="421"/>
                  </a:lnTo>
                  <a:lnTo>
                    <a:pt x="235" y="426"/>
                  </a:lnTo>
                  <a:lnTo>
                    <a:pt x="194" y="421"/>
                  </a:lnTo>
                  <a:lnTo>
                    <a:pt x="158" y="407"/>
                  </a:lnTo>
                  <a:lnTo>
                    <a:pt x="123" y="385"/>
                  </a:lnTo>
                  <a:lnTo>
                    <a:pt x="95" y="356"/>
                  </a:lnTo>
                  <a:lnTo>
                    <a:pt x="70" y="322"/>
                  </a:lnTo>
                  <a:lnTo>
                    <a:pt x="52" y="281"/>
                  </a:lnTo>
                  <a:lnTo>
                    <a:pt x="41" y="237"/>
                  </a:lnTo>
                  <a:lnTo>
                    <a:pt x="37" y="189"/>
                  </a:lnTo>
                  <a:lnTo>
                    <a:pt x="37" y="9"/>
                  </a:lnTo>
                  <a:lnTo>
                    <a:pt x="0" y="9"/>
                  </a:lnTo>
                  <a:lnTo>
                    <a:pt x="0" y="189"/>
                  </a:lnTo>
                  <a:lnTo>
                    <a:pt x="4" y="238"/>
                  </a:lnTo>
                  <a:lnTo>
                    <a:pt x="16" y="285"/>
                  </a:lnTo>
                  <a:lnTo>
                    <a:pt x="34" y="328"/>
                  </a:lnTo>
                  <a:lnTo>
                    <a:pt x="57" y="366"/>
                  </a:lnTo>
                  <a:lnTo>
                    <a:pt x="86" y="399"/>
                  </a:lnTo>
                  <a:lnTo>
                    <a:pt x="119" y="426"/>
                  </a:lnTo>
                  <a:lnTo>
                    <a:pt x="157" y="446"/>
                  </a:lnTo>
                  <a:lnTo>
                    <a:pt x="196" y="459"/>
                  </a:lnTo>
                  <a:lnTo>
                    <a:pt x="157" y="472"/>
                  </a:lnTo>
                  <a:lnTo>
                    <a:pt x="119" y="492"/>
                  </a:lnTo>
                  <a:lnTo>
                    <a:pt x="86" y="519"/>
                  </a:lnTo>
                  <a:lnTo>
                    <a:pt x="57" y="550"/>
                  </a:lnTo>
                  <a:lnTo>
                    <a:pt x="34" y="590"/>
                  </a:lnTo>
                  <a:lnTo>
                    <a:pt x="16" y="632"/>
                  </a:lnTo>
                  <a:lnTo>
                    <a:pt x="4" y="680"/>
                  </a:lnTo>
                  <a:lnTo>
                    <a:pt x="0" y="729"/>
                  </a:lnTo>
                  <a:lnTo>
                    <a:pt x="0" y="972"/>
                  </a:lnTo>
                  <a:lnTo>
                    <a:pt x="37" y="972"/>
                  </a:lnTo>
                  <a:lnTo>
                    <a:pt x="37" y="729"/>
                  </a:lnTo>
                  <a:lnTo>
                    <a:pt x="41" y="681"/>
                  </a:lnTo>
                  <a:lnTo>
                    <a:pt x="52" y="637"/>
                  </a:lnTo>
                  <a:lnTo>
                    <a:pt x="71" y="596"/>
                  </a:lnTo>
                  <a:lnTo>
                    <a:pt x="95" y="561"/>
                  </a:lnTo>
                  <a:lnTo>
                    <a:pt x="125" y="533"/>
                  </a:lnTo>
                  <a:lnTo>
                    <a:pt x="160" y="511"/>
                  </a:lnTo>
                  <a:lnTo>
                    <a:pt x="196" y="497"/>
                  </a:lnTo>
                  <a:lnTo>
                    <a:pt x="237" y="492"/>
                  </a:lnTo>
                  <a:lnTo>
                    <a:pt x="276" y="497"/>
                  </a:lnTo>
                  <a:lnTo>
                    <a:pt x="314" y="511"/>
                  </a:lnTo>
                  <a:lnTo>
                    <a:pt x="347" y="533"/>
                  </a:lnTo>
                  <a:lnTo>
                    <a:pt x="377" y="561"/>
                  </a:lnTo>
                  <a:lnTo>
                    <a:pt x="401" y="596"/>
                  </a:lnTo>
                  <a:lnTo>
                    <a:pt x="420" y="637"/>
                  </a:lnTo>
                  <a:lnTo>
                    <a:pt x="431" y="681"/>
                  </a:lnTo>
                  <a:lnTo>
                    <a:pt x="436" y="729"/>
                  </a:lnTo>
                  <a:lnTo>
                    <a:pt x="436" y="953"/>
                  </a:lnTo>
                  <a:lnTo>
                    <a:pt x="472" y="953"/>
                  </a:lnTo>
                  <a:lnTo>
                    <a:pt x="472" y="729"/>
                  </a:lnTo>
                  <a:lnTo>
                    <a:pt x="469" y="680"/>
                  </a:lnTo>
                  <a:lnTo>
                    <a:pt x="456" y="632"/>
                  </a:lnTo>
                  <a:lnTo>
                    <a:pt x="439" y="590"/>
                  </a:lnTo>
                  <a:lnTo>
                    <a:pt x="415" y="550"/>
                  </a:lnTo>
                  <a:lnTo>
                    <a:pt x="387" y="519"/>
                  </a:lnTo>
                  <a:lnTo>
                    <a:pt x="352" y="492"/>
                  </a:lnTo>
                  <a:lnTo>
                    <a:pt x="316" y="472"/>
                  </a:lnTo>
                  <a:lnTo>
                    <a:pt x="275" y="459"/>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4" name="Freeform 38">
              <a:extLst>
                <a:ext uri="{FF2B5EF4-FFF2-40B4-BE49-F238E27FC236}">
                  <a16:creationId xmlns:a16="http://schemas.microsoft.com/office/drawing/2014/main" id="{A7D091EA-5936-5686-F4CA-79B999ABF341}"/>
                </a:ext>
              </a:extLst>
            </p:cNvPr>
            <p:cNvSpPr>
              <a:spLocks/>
            </p:cNvSpPr>
            <p:nvPr/>
          </p:nvSpPr>
          <p:spPr bwMode="auto">
            <a:xfrm>
              <a:off x="1810" y="2020"/>
              <a:ext cx="309" cy="165"/>
            </a:xfrm>
            <a:custGeom>
              <a:avLst/>
              <a:gdLst>
                <a:gd name="T0" fmla="*/ 0 w 309"/>
                <a:gd name="T1" fmla="*/ 0 h 165"/>
                <a:gd name="T2" fmla="*/ 6 w 309"/>
                <a:gd name="T3" fmla="*/ 33 h 165"/>
                <a:gd name="T4" fmla="*/ 17 w 309"/>
                <a:gd name="T5" fmla="*/ 64 h 165"/>
                <a:gd name="T6" fmla="*/ 31 w 309"/>
                <a:gd name="T7" fmla="*/ 93 h 165"/>
                <a:gd name="T8" fmla="*/ 52 w 309"/>
                <a:gd name="T9" fmla="*/ 118 h 165"/>
                <a:gd name="T10" fmla="*/ 74 w 309"/>
                <a:gd name="T11" fmla="*/ 137 h 165"/>
                <a:gd name="T12" fmla="*/ 98 w 309"/>
                <a:gd name="T13" fmla="*/ 153 h 165"/>
                <a:gd name="T14" fmla="*/ 126 w 309"/>
                <a:gd name="T15" fmla="*/ 162 h 165"/>
                <a:gd name="T16" fmla="*/ 154 w 309"/>
                <a:gd name="T17" fmla="*/ 165 h 165"/>
                <a:gd name="T18" fmla="*/ 184 w 309"/>
                <a:gd name="T19" fmla="*/ 162 h 165"/>
                <a:gd name="T20" fmla="*/ 211 w 309"/>
                <a:gd name="T21" fmla="*/ 153 h 165"/>
                <a:gd name="T22" fmla="*/ 236 w 309"/>
                <a:gd name="T23" fmla="*/ 137 h 165"/>
                <a:gd name="T24" fmla="*/ 258 w 309"/>
                <a:gd name="T25" fmla="*/ 118 h 165"/>
                <a:gd name="T26" fmla="*/ 277 w 309"/>
                <a:gd name="T27" fmla="*/ 93 h 165"/>
                <a:gd name="T28" fmla="*/ 292 w 309"/>
                <a:gd name="T29" fmla="*/ 64 h 165"/>
                <a:gd name="T30" fmla="*/ 303 w 309"/>
                <a:gd name="T31" fmla="*/ 33 h 165"/>
                <a:gd name="T32" fmla="*/ 309 w 309"/>
                <a:gd name="T33" fmla="*/ 0 h 165"/>
                <a:gd name="T34" fmla="*/ 0 w 309"/>
                <a:gd name="T35" fmla="*/ 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
                <a:gd name="T55" fmla="*/ 0 h 165"/>
                <a:gd name="T56" fmla="*/ 309 w 309"/>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 h="165">
                  <a:moveTo>
                    <a:pt x="0" y="0"/>
                  </a:moveTo>
                  <a:lnTo>
                    <a:pt x="6" y="33"/>
                  </a:lnTo>
                  <a:lnTo>
                    <a:pt x="17" y="64"/>
                  </a:lnTo>
                  <a:lnTo>
                    <a:pt x="31" y="93"/>
                  </a:lnTo>
                  <a:lnTo>
                    <a:pt x="52" y="118"/>
                  </a:lnTo>
                  <a:lnTo>
                    <a:pt x="74" y="137"/>
                  </a:lnTo>
                  <a:lnTo>
                    <a:pt x="98" y="153"/>
                  </a:lnTo>
                  <a:lnTo>
                    <a:pt x="126" y="162"/>
                  </a:lnTo>
                  <a:lnTo>
                    <a:pt x="154" y="165"/>
                  </a:lnTo>
                  <a:lnTo>
                    <a:pt x="184" y="162"/>
                  </a:lnTo>
                  <a:lnTo>
                    <a:pt x="211" y="153"/>
                  </a:lnTo>
                  <a:lnTo>
                    <a:pt x="236" y="137"/>
                  </a:lnTo>
                  <a:lnTo>
                    <a:pt x="258" y="118"/>
                  </a:lnTo>
                  <a:lnTo>
                    <a:pt x="277" y="93"/>
                  </a:lnTo>
                  <a:lnTo>
                    <a:pt x="292" y="64"/>
                  </a:lnTo>
                  <a:lnTo>
                    <a:pt x="303" y="33"/>
                  </a:lnTo>
                  <a:lnTo>
                    <a:pt x="309" y="0"/>
                  </a:lnTo>
                  <a:lnTo>
                    <a:pt x="0" y="0"/>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5" name="Freeform 39">
              <a:extLst>
                <a:ext uri="{FF2B5EF4-FFF2-40B4-BE49-F238E27FC236}">
                  <a16:creationId xmlns:a16="http://schemas.microsoft.com/office/drawing/2014/main" id="{47EEDA3A-2712-E9D5-1AB6-1FA48E297480}"/>
                </a:ext>
              </a:extLst>
            </p:cNvPr>
            <p:cNvSpPr>
              <a:spLocks/>
            </p:cNvSpPr>
            <p:nvPr/>
          </p:nvSpPr>
          <p:spPr bwMode="auto">
            <a:xfrm>
              <a:off x="1944" y="2324"/>
              <a:ext cx="50" cy="51"/>
            </a:xfrm>
            <a:custGeom>
              <a:avLst/>
              <a:gdLst>
                <a:gd name="T0" fmla="*/ 50 w 50"/>
                <a:gd name="T1" fmla="*/ 25 h 51"/>
                <a:gd name="T2" fmla="*/ 49 w 50"/>
                <a:gd name="T3" fmla="*/ 35 h 51"/>
                <a:gd name="T4" fmla="*/ 42 w 50"/>
                <a:gd name="T5" fmla="*/ 43 h 51"/>
                <a:gd name="T6" fmla="*/ 35 w 50"/>
                <a:gd name="T7" fmla="*/ 49 h 51"/>
                <a:gd name="T8" fmla="*/ 25 w 50"/>
                <a:gd name="T9" fmla="*/ 51 h 51"/>
                <a:gd name="T10" fmla="*/ 16 w 50"/>
                <a:gd name="T11" fmla="*/ 49 h 51"/>
                <a:gd name="T12" fmla="*/ 8 w 50"/>
                <a:gd name="T13" fmla="*/ 43 h 51"/>
                <a:gd name="T14" fmla="*/ 1 w 50"/>
                <a:gd name="T15" fmla="*/ 35 h 51"/>
                <a:gd name="T16" fmla="*/ 0 w 50"/>
                <a:gd name="T17" fmla="*/ 25 h 51"/>
                <a:gd name="T18" fmla="*/ 1 w 50"/>
                <a:gd name="T19" fmla="*/ 16 h 51"/>
                <a:gd name="T20" fmla="*/ 8 w 50"/>
                <a:gd name="T21" fmla="*/ 8 h 51"/>
                <a:gd name="T22" fmla="*/ 16 w 50"/>
                <a:gd name="T23" fmla="*/ 2 h 51"/>
                <a:gd name="T24" fmla="*/ 25 w 50"/>
                <a:gd name="T25" fmla="*/ 0 h 51"/>
                <a:gd name="T26" fmla="*/ 35 w 50"/>
                <a:gd name="T27" fmla="*/ 2 h 51"/>
                <a:gd name="T28" fmla="*/ 42 w 50"/>
                <a:gd name="T29" fmla="*/ 8 h 51"/>
                <a:gd name="T30" fmla="*/ 49 w 50"/>
                <a:gd name="T31" fmla="*/ 16 h 51"/>
                <a:gd name="T32" fmla="*/ 50 w 50"/>
                <a:gd name="T33" fmla="*/ 25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1"/>
                <a:gd name="T53" fmla="*/ 50 w 50"/>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1">
                  <a:moveTo>
                    <a:pt x="50" y="25"/>
                  </a:moveTo>
                  <a:lnTo>
                    <a:pt x="49" y="35"/>
                  </a:lnTo>
                  <a:lnTo>
                    <a:pt x="42" y="43"/>
                  </a:lnTo>
                  <a:lnTo>
                    <a:pt x="35" y="49"/>
                  </a:lnTo>
                  <a:lnTo>
                    <a:pt x="25" y="51"/>
                  </a:lnTo>
                  <a:lnTo>
                    <a:pt x="16" y="49"/>
                  </a:lnTo>
                  <a:lnTo>
                    <a:pt x="8" y="43"/>
                  </a:lnTo>
                  <a:lnTo>
                    <a:pt x="1" y="35"/>
                  </a:lnTo>
                  <a:lnTo>
                    <a:pt x="0" y="25"/>
                  </a:lnTo>
                  <a:lnTo>
                    <a:pt x="1" y="16"/>
                  </a:lnTo>
                  <a:lnTo>
                    <a:pt x="8" y="8"/>
                  </a:lnTo>
                  <a:lnTo>
                    <a:pt x="16" y="2"/>
                  </a:lnTo>
                  <a:lnTo>
                    <a:pt x="25" y="0"/>
                  </a:lnTo>
                  <a:lnTo>
                    <a:pt x="35" y="2"/>
                  </a:lnTo>
                  <a:lnTo>
                    <a:pt x="42" y="8"/>
                  </a:lnTo>
                  <a:lnTo>
                    <a:pt x="49" y="16"/>
                  </a:lnTo>
                  <a:lnTo>
                    <a:pt x="50" y="25"/>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6" name="Freeform 40">
              <a:extLst>
                <a:ext uri="{FF2B5EF4-FFF2-40B4-BE49-F238E27FC236}">
                  <a16:creationId xmlns:a16="http://schemas.microsoft.com/office/drawing/2014/main" id="{0C169BEF-20E1-BA1D-DEEA-728EC98F915F}"/>
                </a:ext>
              </a:extLst>
            </p:cNvPr>
            <p:cNvSpPr>
              <a:spLocks/>
            </p:cNvSpPr>
            <p:nvPr/>
          </p:nvSpPr>
          <p:spPr bwMode="auto">
            <a:xfrm>
              <a:off x="1944" y="2416"/>
              <a:ext cx="50" cy="50"/>
            </a:xfrm>
            <a:custGeom>
              <a:avLst/>
              <a:gdLst>
                <a:gd name="T0" fmla="*/ 50 w 50"/>
                <a:gd name="T1" fmla="*/ 25 h 50"/>
                <a:gd name="T2" fmla="*/ 49 w 50"/>
                <a:gd name="T3" fmla="*/ 34 h 50"/>
                <a:gd name="T4" fmla="*/ 42 w 50"/>
                <a:gd name="T5" fmla="*/ 42 h 50"/>
                <a:gd name="T6" fmla="*/ 35 w 50"/>
                <a:gd name="T7" fmla="*/ 48 h 50"/>
                <a:gd name="T8" fmla="*/ 25 w 50"/>
                <a:gd name="T9" fmla="*/ 50 h 50"/>
                <a:gd name="T10" fmla="*/ 16 w 50"/>
                <a:gd name="T11" fmla="*/ 48 h 50"/>
                <a:gd name="T12" fmla="*/ 8 w 50"/>
                <a:gd name="T13" fmla="*/ 42 h 50"/>
                <a:gd name="T14" fmla="*/ 1 w 50"/>
                <a:gd name="T15" fmla="*/ 34 h 50"/>
                <a:gd name="T16" fmla="*/ 0 w 50"/>
                <a:gd name="T17" fmla="*/ 25 h 50"/>
                <a:gd name="T18" fmla="*/ 1 w 50"/>
                <a:gd name="T19" fmla="*/ 15 h 50"/>
                <a:gd name="T20" fmla="*/ 8 w 50"/>
                <a:gd name="T21" fmla="*/ 7 h 50"/>
                <a:gd name="T22" fmla="*/ 16 w 50"/>
                <a:gd name="T23" fmla="*/ 1 h 50"/>
                <a:gd name="T24" fmla="*/ 25 w 50"/>
                <a:gd name="T25" fmla="*/ 0 h 50"/>
                <a:gd name="T26" fmla="*/ 35 w 50"/>
                <a:gd name="T27" fmla="*/ 1 h 50"/>
                <a:gd name="T28" fmla="*/ 42 w 50"/>
                <a:gd name="T29" fmla="*/ 7 h 50"/>
                <a:gd name="T30" fmla="*/ 49 w 50"/>
                <a:gd name="T31" fmla="*/ 15 h 50"/>
                <a:gd name="T32" fmla="*/ 50 w 50"/>
                <a:gd name="T33" fmla="*/ 25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0"/>
                <a:gd name="T53" fmla="*/ 50 w 5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0">
                  <a:moveTo>
                    <a:pt x="50" y="25"/>
                  </a:moveTo>
                  <a:lnTo>
                    <a:pt x="49" y="34"/>
                  </a:lnTo>
                  <a:lnTo>
                    <a:pt x="42" y="42"/>
                  </a:lnTo>
                  <a:lnTo>
                    <a:pt x="35" y="48"/>
                  </a:lnTo>
                  <a:lnTo>
                    <a:pt x="25" y="50"/>
                  </a:lnTo>
                  <a:lnTo>
                    <a:pt x="16" y="48"/>
                  </a:lnTo>
                  <a:lnTo>
                    <a:pt x="8" y="42"/>
                  </a:lnTo>
                  <a:lnTo>
                    <a:pt x="1" y="34"/>
                  </a:lnTo>
                  <a:lnTo>
                    <a:pt x="0" y="25"/>
                  </a:lnTo>
                  <a:lnTo>
                    <a:pt x="1" y="15"/>
                  </a:lnTo>
                  <a:lnTo>
                    <a:pt x="8" y="7"/>
                  </a:lnTo>
                  <a:lnTo>
                    <a:pt x="16" y="1"/>
                  </a:lnTo>
                  <a:lnTo>
                    <a:pt x="25" y="0"/>
                  </a:lnTo>
                  <a:lnTo>
                    <a:pt x="35" y="1"/>
                  </a:lnTo>
                  <a:lnTo>
                    <a:pt x="42" y="7"/>
                  </a:lnTo>
                  <a:lnTo>
                    <a:pt x="49" y="15"/>
                  </a:lnTo>
                  <a:lnTo>
                    <a:pt x="50" y="25"/>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7" name="Freeform 41">
              <a:extLst>
                <a:ext uri="{FF2B5EF4-FFF2-40B4-BE49-F238E27FC236}">
                  <a16:creationId xmlns:a16="http://schemas.microsoft.com/office/drawing/2014/main" id="{73423D3B-E7E1-2A06-81EA-9F7ED5A31D9D}"/>
                </a:ext>
              </a:extLst>
            </p:cNvPr>
            <p:cNvSpPr>
              <a:spLocks/>
            </p:cNvSpPr>
            <p:nvPr/>
          </p:nvSpPr>
          <p:spPr bwMode="auto">
            <a:xfrm>
              <a:off x="1944" y="2505"/>
              <a:ext cx="50" cy="52"/>
            </a:xfrm>
            <a:custGeom>
              <a:avLst/>
              <a:gdLst>
                <a:gd name="T0" fmla="*/ 50 w 50"/>
                <a:gd name="T1" fmla="*/ 26 h 52"/>
                <a:gd name="T2" fmla="*/ 49 w 50"/>
                <a:gd name="T3" fmla="*/ 35 h 52"/>
                <a:gd name="T4" fmla="*/ 42 w 50"/>
                <a:gd name="T5" fmla="*/ 45 h 52"/>
                <a:gd name="T6" fmla="*/ 35 w 50"/>
                <a:gd name="T7" fmla="*/ 51 h 52"/>
                <a:gd name="T8" fmla="*/ 25 w 50"/>
                <a:gd name="T9" fmla="*/ 52 h 52"/>
                <a:gd name="T10" fmla="*/ 16 w 50"/>
                <a:gd name="T11" fmla="*/ 51 h 52"/>
                <a:gd name="T12" fmla="*/ 8 w 50"/>
                <a:gd name="T13" fmla="*/ 45 h 52"/>
                <a:gd name="T14" fmla="*/ 1 w 50"/>
                <a:gd name="T15" fmla="*/ 35 h 52"/>
                <a:gd name="T16" fmla="*/ 0 w 50"/>
                <a:gd name="T17" fmla="*/ 26 h 52"/>
                <a:gd name="T18" fmla="*/ 1 w 50"/>
                <a:gd name="T19" fmla="*/ 16 h 52"/>
                <a:gd name="T20" fmla="*/ 8 w 50"/>
                <a:gd name="T21" fmla="*/ 8 h 52"/>
                <a:gd name="T22" fmla="*/ 16 w 50"/>
                <a:gd name="T23" fmla="*/ 2 h 52"/>
                <a:gd name="T24" fmla="*/ 25 w 50"/>
                <a:gd name="T25" fmla="*/ 0 h 52"/>
                <a:gd name="T26" fmla="*/ 35 w 50"/>
                <a:gd name="T27" fmla="*/ 2 h 52"/>
                <a:gd name="T28" fmla="*/ 42 w 50"/>
                <a:gd name="T29" fmla="*/ 8 h 52"/>
                <a:gd name="T30" fmla="*/ 49 w 50"/>
                <a:gd name="T31" fmla="*/ 16 h 52"/>
                <a:gd name="T32" fmla="*/ 50 w 50"/>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2"/>
                <a:gd name="T53" fmla="*/ 50 w 5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2">
                  <a:moveTo>
                    <a:pt x="50" y="26"/>
                  </a:moveTo>
                  <a:lnTo>
                    <a:pt x="49" y="35"/>
                  </a:lnTo>
                  <a:lnTo>
                    <a:pt x="42" y="45"/>
                  </a:lnTo>
                  <a:lnTo>
                    <a:pt x="35" y="51"/>
                  </a:lnTo>
                  <a:lnTo>
                    <a:pt x="25" y="52"/>
                  </a:lnTo>
                  <a:lnTo>
                    <a:pt x="16" y="51"/>
                  </a:lnTo>
                  <a:lnTo>
                    <a:pt x="8" y="45"/>
                  </a:lnTo>
                  <a:lnTo>
                    <a:pt x="1" y="35"/>
                  </a:lnTo>
                  <a:lnTo>
                    <a:pt x="0" y="26"/>
                  </a:lnTo>
                  <a:lnTo>
                    <a:pt x="1" y="16"/>
                  </a:lnTo>
                  <a:lnTo>
                    <a:pt x="8" y="8"/>
                  </a:lnTo>
                  <a:lnTo>
                    <a:pt x="16" y="2"/>
                  </a:lnTo>
                  <a:lnTo>
                    <a:pt x="25" y="0"/>
                  </a:lnTo>
                  <a:lnTo>
                    <a:pt x="35" y="2"/>
                  </a:lnTo>
                  <a:lnTo>
                    <a:pt x="42" y="8"/>
                  </a:lnTo>
                  <a:lnTo>
                    <a:pt x="49" y="16"/>
                  </a:lnTo>
                  <a:lnTo>
                    <a:pt x="50" y="26"/>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8" name="Freeform 42">
              <a:extLst>
                <a:ext uri="{FF2B5EF4-FFF2-40B4-BE49-F238E27FC236}">
                  <a16:creationId xmlns:a16="http://schemas.microsoft.com/office/drawing/2014/main" id="{BB48F1FA-04E5-AF4B-5081-5876ADFA7BA5}"/>
                </a:ext>
              </a:extLst>
            </p:cNvPr>
            <p:cNvSpPr>
              <a:spLocks/>
            </p:cNvSpPr>
            <p:nvPr/>
          </p:nvSpPr>
          <p:spPr bwMode="auto">
            <a:xfrm>
              <a:off x="1759" y="2589"/>
              <a:ext cx="409" cy="203"/>
            </a:xfrm>
            <a:custGeom>
              <a:avLst/>
              <a:gdLst>
                <a:gd name="T0" fmla="*/ 409 w 409"/>
                <a:gd name="T1" fmla="*/ 203 h 203"/>
                <a:gd name="T2" fmla="*/ 403 w 409"/>
                <a:gd name="T3" fmla="*/ 162 h 203"/>
                <a:gd name="T4" fmla="*/ 390 w 409"/>
                <a:gd name="T5" fmla="*/ 123 h 203"/>
                <a:gd name="T6" fmla="*/ 371 w 409"/>
                <a:gd name="T7" fmla="*/ 90 h 203"/>
                <a:gd name="T8" fmla="*/ 346 w 409"/>
                <a:gd name="T9" fmla="*/ 58 h 203"/>
                <a:gd name="T10" fmla="*/ 316 w 409"/>
                <a:gd name="T11" fmla="*/ 35 h 203"/>
                <a:gd name="T12" fmla="*/ 281 w 409"/>
                <a:gd name="T13" fmla="*/ 16 h 203"/>
                <a:gd name="T14" fmla="*/ 245 w 409"/>
                <a:gd name="T15" fmla="*/ 5 h 203"/>
                <a:gd name="T16" fmla="*/ 204 w 409"/>
                <a:gd name="T17" fmla="*/ 0 h 203"/>
                <a:gd name="T18" fmla="*/ 164 w 409"/>
                <a:gd name="T19" fmla="*/ 5 h 203"/>
                <a:gd name="T20" fmla="*/ 127 w 409"/>
                <a:gd name="T21" fmla="*/ 16 h 203"/>
                <a:gd name="T22" fmla="*/ 93 w 409"/>
                <a:gd name="T23" fmla="*/ 35 h 203"/>
                <a:gd name="T24" fmla="*/ 63 w 409"/>
                <a:gd name="T25" fmla="*/ 58 h 203"/>
                <a:gd name="T26" fmla="*/ 38 w 409"/>
                <a:gd name="T27" fmla="*/ 90 h 203"/>
                <a:gd name="T28" fmla="*/ 19 w 409"/>
                <a:gd name="T29" fmla="*/ 123 h 203"/>
                <a:gd name="T30" fmla="*/ 7 w 409"/>
                <a:gd name="T31" fmla="*/ 162 h 203"/>
                <a:gd name="T32" fmla="*/ 0 w 409"/>
                <a:gd name="T33" fmla="*/ 203 h 203"/>
                <a:gd name="T34" fmla="*/ 409 w 409"/>
                <a:gd name="T35" fmla="*/ 203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9"/>
                <a:gd name="T55" fmla="*/ 0 h 203"/>
                <a:gd name="T56" fmla="*/ 409 w 409"/>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9" h="203">
                  <a:moveTo>
                    <a:pt x="409" y="203"/>
                  </a:moveTo>
                  <a:lnTo>
                    <a:pt x="403" y="162"/>
                  </a:lnTo>
                  <a:lnTo>
                    <a:pt x="390" y="123"/>
                  </a:lnTo>
                  <a:lnTo>
                    <a:pt x="371" y="90"/>
                  </a:lnTo>
                  <a:lnTo>
                    <a:pt x="346" y="58"/>
                  </a:lnTo>
                  <a:lnTo>
                    <a:pt x="316" y="35"/>
                  </a:lnTo>
                  <a:lnTo>
                    <a:pt x="281" y="16"/>
                  </a:lnTo>
                  <a:lnTo>
                    <a:pt x="245" y="5"/>
                  </a:lnTo>
                  <a:lnTo>
                    <a:pt x="204" y="0"/>
                  </a:lnTo>
                  <a:lnTo>
                    <a:pt x="164" y="5"/>
                  </a:lnTo>
                  <a:lnTo>
                    <a:pt x="127" y="16"/>
                  </a:lnTo>
                  <a:lnTo>
                    <a:pt x="93" y="35"/>
                  </a:lnTo>
                  <a:lnTo>
                    <a:pt x="63" y="58"/>
                  </a:lnTo>
                  <a:lnTo>
                    <a:pt x="38" y="90"/>
                  </a:lnTo>
                  <a:lnTo>
                    <a:pt x="19" y="123"/>
                  </a:lnTo>
                  <a:lnTo>
                    <a:pt x="7" y="162"/>
                  </a:lnTo>
                  <a:lnTo>
                    <a:pt x="0" y="203"/>
                  </a:lnTo>
                  <a:lnTo>
                    <a:pt x="409" y="203"/>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19" name="Freeform 43">
              <a:extLst>
                <a:ext uri="{FF2B5EF4-FFF2-40B4-BE49-F238E27FC236}">
                  <a16:creationId xmlns:a16="http://schemas.microsoft.com/office/drawing/2014/main" id="{ED58D225-FC1C-66EA-6AE2-8D2053C3E95A}"/>
                </a:ext>
              </a:extLst>
            </p:cNvPr>
            <p:cNvSpPr>
              <a:spLocks/>
            </p:cNvSpPr>
            <p:nvPr/>
          </p:nvSpPr>
          <p:spPr bwMode="auto">
            <a:xfrm>
              <a:off x="1662" y="2740"/>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sp>
          <p:nvSpPr>
            <p:cNvPr id="120" name="Freeform 44">
              <a:extLst>
                <a:ext uri="{FF2B5EF4-FFF2-40B4-BE49-F238E27FC236}">
                  <a16:creationId xmlns:a16="http://schemas.microsoft.com/office/drawing/2014/main" id="{657A7A08-E36D-C1AB-6B25-FCCCBBA95558}"/>
                </a:ext>
              </a:extLst>
            </p:cNvPr>
            <p:cNvSpPr>
              <a:spLocks/>
            </p:cNvSpPr>
            <p:nvPr/>
          </p:nvSpPr>
          <p:spPr bwMode="auto">
            <a:xfrm>
              <a:off x="1699" y="2777"/>
              <a:ext cx="532" cy="102"/>
            </a:xfrm>
            <a:custGeom>
              <a:avLst/>
              <a:gdLst>
                <a:gd name="T0" fmla="*/ 532 w 532"/>
                <a:gd name="T1" fmla="*/ 0 h 102"/>
                <a:gd name="T2" fmla="*/ 532 w 532"/>
                <a:gd name="T3" fmla="*/ 22 h 102"/>
                <a:gd name="T4" fmla="*/ 532 w 532"/>
                <a:gd name="T5" fmla="*/ 50 h 102"/>
                <a:gd name="T6" fmla="*/ 532 w 532"/>
                <a:gd name="T7" fmla="*/ 80 h 102"/>
                <a:gd name="T8" fmla="*/ 532 w 532"/>
                <a:gd name="T9" fmla="*/ 102 h 102"/>
                <a:gd name="T10" fmla="*/ 521 w 532"/>
                <a:gd name="T11" fmla="*/ 102 h 102"/>
                <a:gd name="T12" fmla="*/ 500 w 532"/>
                <a:gd name="T13" fmla="*/ 102 h 102"/>
                <a:gd name="T14" fmla="*/ 474 w 532"/>
                <a:gd name="T15" fmla="*/ 102 h 102"/>
                <a:gd name="T16" fmla="*/ 439 w 532"/>
                <a:gd name="T17" fmla="*/ 102 h 102"/>
                <a:gd name="T18" fmla="*/ 401 w 532"/>
                <a:gd name="T19" fmla="*/ 102 h 102"/>
                <a:gd name="T20" fmla="*/ 358 w 532"/>
                <a:gd name="T21" fmla="*/ 102 h 102"/>
                <a:gd name="T22" fmla="*/ 313 w 532"/>
                <a:gd name="T23" fmla="*/ 102 h 102"/>
                <a:gd name="T24" fmla="*/ 267 w 532"/>
                <a:gd name="T25" fmla="*/ 102 h 102"/>
                <a:gd name="T26" fmla="*/ 220 w 532"/>
                <a:gd name="T27" fmla="*/ 102 h 102"/>
                <a:gd name="T28" fmla="*/ 174 w 532"/>
                <a:gd name="T29" fmla="*/ 102 h 102"/>
                <a:gd name="T30" fmla="*/ 131 w 532"/>
                <a:gd name="T31" fmla="*/ 102 h 102"/>
                <a:gd name="T32" fmla="*/ 94 w 532"/>
                <a:gd name="T33" fmla="*/ 102 h 102"/>
                <a:gd name="T34" fmla="*/ 59 w 532"/>
                <a:gd name="T35" fmla="*/ 102 h 102"/>
                <a:gd name="T36" fmla="*/ 32 w 532"/>
                <a:gd name="T37" fmla="*/ 102 h 102"/>
                <a:gd name="T38" fmla="*/ 12 w 532"/>
                <a:gd name="T39" fmla="*/ 102 h 102"/>
                <a:gd name="T40" fmla="*/ 0 w 532"/>
                <a:gd name="T41" fmla="*/ 102 h 102"/>
                <a:gd name="T42" fmla="*/ 0 w 532"/>
                <a:gd name="T43" fmla="*/ 80 h 102"/>
                <a:gd name="T44" fmla="*/ 0 w 532"/>
                <a:gd name="T45" fmla="*/ 50 h 102"/>
                <a:gd name="T46" fmla="*/ 0 w 532"/>
                <a:gd name="T47" fmla="*/ 22 h 102"/>
                <a:gd name="T48" fmla="*/ 0 w 532"/>
                <a:gd name="T49" fmla="*/ 0 h 102"/>
                <a:gd name="T50" fmla="*/ 12 w 532"/>
                <a:gd name="T51" fmla="*/ 0 h 102"/>
                <a:gd name="T52" fmla="*/ 32 w 532"/>
                <a:gd name="T53" fmla="*/ 0 h 102"/>
                <a:gd name="T54" fmla="*/ 59 w 532"/>
                <a:gd name="T55" fmla="*/ 0 h 102"/>
                <a:gd name="T56" fmla="*/ 94 w 532"/>
                <a:gd name="T57" fmla="*/ 0 h 102"/>
                <a:gd name="T58" fmla="*/ 131 w 532"/>
                <a:gd name="T59" fmla="*/ 0 h 102"/>
                <a:gd name="T60" fmla="*/ 174 w 532"/>
                <a:gd name="T61" fmla="*/ 0 h 102"/>
                <a:gd name="T62" fmla="*/ 220 w 532"/>
                <a:gd name="T63" fmla="*/ 0 h 102"/>
                <a:gd name="T64" fmla="*/ 267 w 532"/>
                <a:gd name="T65" fmla="*/ 0 h 102"/>
                <a:gd name="T66" fmla="*/ 313 w 532"/>
                <a:gd name="T67" fmla="*/ 0 h 102"/>
                <a:gd name="T68" fmla="*/ 358 w 532"/>
                <a:gd name="T69" fmla="*/ 0 h 102"/>
                <a:gd name="T70" fmla="*/ 401 w 532"/>
                <a:gd name="T71" fmla="*/ 0 h 102"/>
                <a:gd name="T72" fmla="*/ 439 w 532"/>
                <a:gd name="T73" fmla="*/ 0 h 102"/>
                <a:gd name="T74" fmla="*/ 474 w 532"/>
                <a:gd name="T75" fmla="*/ 0 h 102"/>
                <a:gd name="T76" fmla="*/ 500 w 532"/>
                <a:gd name="T77" fmla="*/ 0 h 102"/>
                <a:gd name="T78" fmla="*/ 521 w 532"/>
                <a:gd name="T79" fmla="*/ 0 h 102"/>
                <a:gd name="T80" fmla="*/ 532 w 532"/>
                <a:gd name="T81" fmla="*/ 0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2"/>
                <a:gd name="T125" fmla="*/ 532 w 532"/>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2">
                  <a:moveTo>
                    <a:pt x="532" y="0"/>
                  </a:moveTo>
                  <a:lnTo>
                    <a:pt x="532" y="22"/>
                  </a:lnTo>
                  <a:lnTo>
                    <a:pt x="532" y="50"/>
                  </a:lnTo>
                  <a:lnTo>
                    <a:pt x="532" y="80"/>
                  </a:lnTo>
                  <a:lnTo>
                    <a:pt x="532" y="102"/>
                  </a:lnTo>
                  <a:lnTo>
                    <a:pt x="521" y="102"/>
                  </a:lnTo>
                  <a:lnTo>
                    <a:pt x="500" y="102"/>
                  </a:lnTo>
                  <a:lnTo>
                    <a:pt x="474" y="102"/>
                  </a:lnTo>
                  <a:lnTo>
                    <a:pt x="439" y="102"/>
                  </a:lnTo>
                  <a:lnTo>
                    <a:pt x="401" y="102"/>
                  </a:lnTo>
                  <a:lnTo>
                    <a:pt x="358" y="102"/>
                  </a:lnTo>
                  <a:lnTo>
                    <a:pt x="313" y="102"/>
                  </a:lnTo>
                  <a:lnTo>
                    <a:pt x="267" y="102"/>
                  </a:lnTo>
                  <a:lnTo>
                    <a:pt x="220" y="102"/>
                  </a:lnTo>
                  <a:lnTo>
                    <a:pt x="174" y="102"/>
                  </a:lnTo>
                  <a:lnTo>
                    <a:pt x="131" y="102"/>
                  </a:lnTo>
                  <a:lnTo>
                    <a:pt x="94" y="102"/>
                  </a:lnTo>
                  <a:lnTo>
                    <a:pt x="59" y="102"/>
                  </a:lnTo>
                  <a:lnTo>
                    <a:pt x="32" y="102"/>
                  </a:lnTo>
                  <a:lnTo>
                    <a:pt x="12" y="102"/>
                  </a:lnTo>
                  <a:lnTo>
                    <a:pt x="0" y="102"/>
                  </a:lnTo>
                  <a:lnTo>
                    <a:pt x="0" y="80"/>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solidFill>
              <a:srgbClr val="E77324"/>
            </a:solidFill>
            <a:ln w="9525">
              <a:solidFill>
                <a:srgbClr val="E77324"/>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sym typeface="FranklinGothic URW Comp Book"/>
              </a:endParaRPr>
            </a:p>
          </p:txBody>
        </p:sp>
      </p:grpSp>
      <p:grpSp>
        <p:nvGrpSpPr>
          <p:cNvPr id="121" name="Group 120">
            <a:extLst>
              <a:ext uri="{FF2B5EF4-FFF2-40B4-BE49-F238E27FC236}">
                <a16:creationId xmlns:a16="http://schemas.microsoft.com/office/drawing/2014/main" id="{5EA7A800-031C-1ED0-6F93-42CDCB1F6799}"/>
              </a:ext>
            </a:extLst>
          </p:cNvPr>
          <p:cNvGrpSpPr>
            <a:grpSpLocks noChangeAspect="1"/>
          </p:cNvGrpSpPr>
          <p:nvPr/>
        </p:nvGrpSpPr>
        <p:grpSpPr>
          <a:xfrm>
            <a:off x="3159393" y="1015738"/>
            <a:ext cx="637520" cy="650660"/>
            <a:chOff x="825500" y="4670425"/>
            <a:chExt cx="1231900" cy="1257300"/>
          </a:xfrm>
          <a:solidFill>
            <a:srgbClr val="E57200"/>
          </a:solidFill>
        </p:grpSpPr>
        <p:sp>
          <p:nvSpPr>
            <p:cNvPr id="122" name="Rectangle 68">
              <a:extLst>
                <a:ext uri="{FF2B5EF4-FFF2-40B4-BE49-F238E27FC236}">
                  <a16:creationId xmlns:a16="http://schemas.microsoft.com/office/drawing/2014/main" id="{C2A4DF47-7A30-0496-1D7E-F3B19E92A6B4}"/>
                </a:ext>
              </a:extLst>
            </p:cNvPr>
            <p:cNvSpPr>
              <a:spLocks noChangeArrowheads="1"/>
            </p:cNvSpPr>
            <p:nvPr/>
          </p:nvSpPr>
          <p:spPr bwMode="auto">
            <a:xfrm>
              <a:off x="825500" y="5734050"/>
              <a:ext cx="12319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3" name="Rectangle 69">
              <a:extLst>
                <a:ext uri="{FF2B5EF4-FFF2-40B4-BE49-F238E27FC236}">
                  <a16:creationId xmlns:a16="http://schemas.microsoft.com/office/drawing/2014/main" id="{1344E7D5-A3BF-A954-AE06-6E08F6182A89}"/>
                </a:ext>
              </a:extLst>
            </p:cNvPr>
            <p:cNvSpPr>
              <a:spLocks noChangeArrowheads="1"/>
            </p:cNvSpPr>
            <p:nvPr/>
          </p:nvSpPr>
          <p:spPr bwMode="auto">
            <a:xfrm>
              <a:off x="825500" y="5321300"/>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4" name="Rectangle 70">
              <a:extLst>
                <a:ext uri="{FF2B5EF4-FFF2-40B4-BE49-F238E27FC236}">
                  <a16:creationId xmlns:a16="http://schemas.microsoft.com/office/drawing/2014/main" id="{0EC879F9-8ECA-EA45-2032-98157CCC8C85}"/>
                </a:ext>
              </a:extLst>
            </p:cNvPr>
            <p:cNvSpPr>
              <a:spLocks noChangeArrowheads="1"/>
            </p:cNvSpPr>
            <p:nvPr/>
          </p:nvSpPr>
          <p:spPr bwMode="auto">
            <a:xfrm>
              <a:off x="1851025" y="5321300"/>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5" name="Rectangle 71">
              <a:extLst>
                <a:ext uri="{FF2B5EF4-FFF2-40B4-BE49-F238E27FC236}">
                  <a16:creationId xmlns:a16="http://schemas.microsoft.com/office/drawing/2014/main" id="{717CC662-5BFE-39CE-B17A-9A13B7F8E30A}"/>
                </a:ext>
              </a:extLst>
            </p:cNvPr>
            <p:cNvSpPr>
              <a:spLocks noChangeArrowheads="1"/>
            </p:cNvSpPr>
            <p:nvPr/>
          </p:nvSpPr>
          <p:spPr bwMode="auto">
            <a:xfrm>
              <a:off x="1530350" y="5321300"/>
              <a:ext cx="1460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6" name="Rectangle 72">
              <a:extLst>
                <a:ext uri="{FF2B5EF4-FFF2-40B4-BE49-F238E27FC236}">
                  <a16:creationId xmlns:a16="http://schemas.microsoft.com/office/drawing/2014/main" id="{6D45EE55-2FCF-BA63-F927-E32C3F82CAF5}"/>
                </a:ext>
              </a:extLst>
            </p:cNvPr>
            <p:cNvSpPr>
              <a:spLocks noChangeArrowheads="1"/>
            </p:cNvSpPr>
            <p:nvPr/>
          </p:nvSpPr>
          <p:spPr bwMode="auto">
            <a:xfrm>
              <a:off x="1206500" y="5321300"/>
              <a:ext cx="1460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7" name="Rectangle 73">
              <a:extLst>
                <a:ext uri="{FF2B5EF4-FFF2-40B4-BE49-F238E27FC236}">
                  <a16:creationId xmlns:a16="http://schemas.microsoft.com/office/drawing/2014/main" id="{B204BABF-F45B-C303-BF14-635FE406F05E}"/>
                </a:ext>
              </a:extLst>
            </p:cNvPr>
            <p:cNvSpPr>
              <a:spLocks noChangeArrowheads="1"/>
            </p:cNvSpPr>
            <p:nvPr/>
          </p:nvSpPr>
          <p:spPr bwMode="auto">
            <a:xfrm>
              <a:off x="825500" y="5899150"/>
              <a:ext cx="12319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8" name="Freeform 74">
              <a:extLst>
                <a:ext uri="{FF2B5EF4-FFF2-40B4-BE49-F238E27FC236}">
                  <a16:creationId xmlns:a16="http://schemas.microsoft.com/office/drawing/2014/main" id="{D2C61254-F9C9-031B-BE26-203BA7C46328}"/>
                </a:ext>
              </a:extLst>
            </p:cNvPr>
            <p:cNvSpPr>
              <a:spLocks noEditPoints="1"/>
            </p:cNvSpPr>
            <p:nvPr/>
          </p:nvSpPr>
          <p:spPr bwMode="auto">
            <a:xfrm>
              <a:off x="876300" y="5235575"/>
              <a:ext cx="1130300" cy="692150"/>
            </a:xfrm>
            <a:custGeom>
              <a:avLst/>
              <a:gdLst>
                <a:gd name="T0" fmla="*/ 0 w 712"/>
                <a:gd name="T1" fmla="*/ 0 h 436"/>
                <a:gd name="T2" fmla="*/ 98 w 712"/>
                <a:gd name="T3" fmla="*/ 212 h 436"/>
                <a:gd name="T4" fmla="*/ 106 w 712"/>
                <a:gd name="T5" fmla="*/ 244 h 436"/>
                <a:gd name="T6" fmla="*/ 130 w 712"/>
                <a:gd name="T7" fmla="*/ 264 h 436"/>
                <a:gd name="T8" fmla="*/ 152 w 712"/>
                <a:gd name="T9" fmla="*/ 268 h 436"/>
                <a:gd name="T10" fmla="*/ 184 w 712"/>
                <a:gd name="T11" fmla="*/ 258 h 436"/>
                <a:gd name="T12" fmla="*/ 204 w 712"/>
                <a:gd name="T13" fmla="*/ 234 h 436"/>
                <a:gd name="T14" fmla="*/ 208 w 712"/>
                <a:gd name="T15" fmla="*/ 0 h 436"/>
                <a:gd name="T16" fmla="*/ 300 w 712"/>
                <a:gd name="T17" fmla="*/ 212 h 436"/>
                <a:gd name="T18" fmla="*/ 310 w 712"/>
                <a:gd name="T19" fmla="*/ 244 h 436"/>
                <a:gd name="T20" fmla="*/ 334 w 712"/>
                <a:gd name="T21" fmla="*/ 264 h 436"/>
                <a:gd name="T22" fmla="*/ 356 w 712"/>
                <a:gd name="T23" fmla="*/ 268 h 436"/>
                <a:gd name="T24" fmla="*/ 386 w 712"/>
                <a:gd name="T25" fmla="*/ 258 h 436"/>
                <a:gd name="T26" fmla="*/ 406 w 712"/>
                <a:gd name="T27" fmla="*/ 234 h 436"/>
                <a:gd name="T28" fmla="*/ 412 w 712"/>
                <a:gd name="T29" fmla="*/ 0 h 436"/>
                <a:gd name="T30" fmla="*/ 504 w 712"/>
                <a:gd name="T31" fmla="*/ 212 h 436"/>
                <a:gd name="T32" fmla="*/ 514 w 712"/>
                <a:gd name="T33" fmla="*/ 244 h 436"/>
                <a:gd name="T34" fmla="*/ 538 w 712"/>
                <a:gd name="T35" fmla="*/ 264 h 436"/>
                <a:gd name="T36" fmla="*/ 560 w 712"/>
                <a:gd name="T37" fmla="*/ 268 h 436"/>
                <a:gd name="T38" fmla="*/ 590 w 712"/>
                <a:gd name="T39" fmla="*/ 258 h 436"/>
                <a:gd name="T40" fmla="*/ 610 w 712"/>
                <a:gd name="T41" fmla="*/ 234 h 436"/>
                <a:gd name="T42" fmla="*/ 614 w 712"/>
                <a:gd name="T43" fmla="*/ 0 h 436"/>
                <a:gd name="T44" fmla="*/ 18 w 712"/>
                <a:gd name="T45" fmla="*/ 418 h 436"/>
                <a:gd name="T46" fmla="*/ 632 w 712"/>
                <a:gd name="T47" fmla="*/ 18 h 436"/>
                <a:gd name="T48" fmla="*/ 632 w 712"/>
                <a:gd name="T49" fmla="*/ 228 h 436"/>
                <a:gd name="T50" fmla="*/ 612 w 712"/>
                <a:gd name="T51" fmla="*/ 264 h 436"/>
                <a:gd name="T52" fmla="*/ 574 w 712"/>
                <a:gd name="T53" fmla="*/ 284 h 436"/>
                <a:gd name="T54" fmla="*/ 544 w 712"/>
                <a:gd name="T55" fmla="*/ 284 h 436"/>
                <a:gd name="T56" fmla="*/ 508 w 712"/>
                <a:gd name="T57" fmla="*/ 264 h 436"/>
                <a:gd name="T58" fmla="*/ 488 w 712"/>
                <a:gd name="T59" fmla="*/ 228 h 436"/>
                <a:gd name="T60" fmla="*/ 430 w 712"/>
                <a:gd name="T61" fmla="*/ 18 h 436"/>
                <a:gd name="T62" fmla="*/ 428 w 712"/>
                <a:gd name="T63" fmla="*/ 228 h 436"/>
                <a:gd name="T64" fmla="*/ 408 w 712"/>
                <a:gd name="T65" fmla="*/ 264 h 436"/>
                <a:gd name="T66" fmla="*/ 370 w 712"/>
                <a:gd name="T67" fmla="*/ 284 h 436"/>
                <a:gd name="T68" fmla="*/ 342 w 712"/>
                <a:gd name="T69" fmla="*/ 284 h 436"/>
                <a:gd name="T70" fmla="*/ 304 w 712"/>
                <a:gd name="T71" fmla="*/ 264 h 436"/>
                <a:gd name="T72" fmla="*/ 284 w 712"/>
                <a:gd name="T73" fmla="*/ 228 h 436"/>
                <a:gd name="T74" fmla="*/ 226 w 712"/>
                <a:gd name="T75" fmla="*/ 18 h 436"/>
                <a:gd name="T76" fmla="*/ 224 w 712"/>
                <a:gd name="T77" fmla="*/ 228 h 436"/>
                <a:gd name="T78" fmla="*/ 204 w 712"/>
                <a:gd name="T79" fmla="*/ 264 h 436"/>
                <a:gd name="T80" fmla="*/ 168 w 712"/>
                <a:gd name="T81" fmla="*/ 284 h 436"/>
                <a:gd name="T82" fmla="*/ 138 w 712"/>
                <a:gd name="T83" fmla="*/ 284 h 436"/>
                <a:gd name="T84" fmla="*/ 100 w 712"/>
                <a:gd name="T85" fmla="*/ 264 h 436"/>
                <a:gd name="T86" fmla="*/ 80 w 712"/>
                <a:gd name="T87" fmla="*/ 228 h 436"/>
                <a:gd name="T88" fmla="*/ 18 w 712"/>
                <a:gd name="T89" fmla="*/ 1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2" h="436">
                  <a:moveTo>
                    <a:pt x="712" y="436"/>
                  </a:moveTo>
                  <a:lnTo>
                    <a:pt x="0" y="436"/>
                  </a:lnTo>
                  <a:lnTo>
                    <a:pt x="0" y="0"/>
                  </a:lnTo>
                  <a:lnTo>
                    <a:pt x="98" y="0"/>
                  </a:lnTo>
                  <a:lnTo>
                    <a:pt x="98" y="212"/>
                  </a:lnTo>
                  <a:lnTo>
                    <a:pt x="98" y="212"/>
                  </a:lnTo>
                  <a:lnTo>
                    <a:pt x="98" y="224"/>
                  </a:lnTo>
                  <a:lnTo>
                    <a:pt x="102" y="234"/>
                  </a:lnTo>
                  <a:lnTo>
                    <a:pt x="106" y="244"/>
                  </a:lnTo>
                  <a:lnTo>
                    <a:pt x="114" y="252"/>
                  </a:lnTo>
                  <a:lnTo>
                    <a:pt x="122" y="258"/>
                  </a:lnTo>
                  <a:lnTo>
                    <a:pt x="130" y="264"/>
                  </a:lnTo>
                  <a:lnTo>
                    <a:pt x="142" y="266"/>
                  </a:lnTo>
                  <a:lnTo>
                    <a:pt x="152" y="268"/>
                  </a:lnTo>
                  <a:lnTo>
                    <a:pt x="152" y="268"/>
                  </a:lnTo>
                  <a:lnTo>
                    <a:pt x="164" y="266"/>
                  </a:lnTo>
                  <a:lnTo>
                    <a:pt x="174" y="264"/>
                  </a:lnTo>
                  <a:lnTo>
                    <a:pt x="184" y="258"/>
                  </a:lnTo>
                  <a:lnTo>
                    <a:pt x="192" y="252"/>
                  </a:lnTo>
                  <a:lnTo>
                    <a:pt x="198" y="244"/>
                  </a:lnTo>
                  <a:lnTo>
                    <a:pt x="204" y="234"/>
                  </a:lnTo>
                  <a:lnTo>
                    <a:pt x="206" y="224"/>
                  </a:lnTo>
                  <a:lnTo>
                    <a:pt x="208" y="212"/>
                  </a:lnTo>
                  <a:lnTo>
                    <a:pt x="208" y="0"/>
                  </a:lnTo>
                  <a:lnTo>
                    <a:pt x="300" y="0"/>
                  </a:lnTo>
                  <a:lnTo>
                    <a:pt x="300" y="212"/>
                  </a:lnTo>
                  <a:lnTo>
                    <a:pt x="300" y="212"/>
                  </a:lnTo>
                  <a:lnTo>
                    <a:pt x="302" y="224"/>
                  </a:lnTo>
                  <a:lnTo>
                    <a:pt x="306" y="234"/>
                  </a:lnTo>
                  <a:lnTo>
                    <a:pt x="310" y="244"/>
                  </a:lnTo>
                  <a:lnTo>
                    <a:pt x="316" y="252"/>
                  </a:lnTo>
                  <a:lnTo>
                    <a:pt x="326" y="258"/>
                  </a:lnTo>
                  <a:lnTo>
                    <a:pt x="334" y="264"/>
                  </a:lnTo>
                  <a:lnTo>
                    <a:pt x="344" y="266"/>
                  </a:lnTo>
                  <a:lnTo>
                    <a:pt x="356" y="268"/>
                  </a:lnTo>
                  <a:lnTo>
                    <a:pt x="356" y="268"/>
                  </a:lnTo>
                  <a:lnTo>
                    <a:pt x="368" y="266"/>
                  </a:lnTo>
                  <a:lnTo>
                    <a:pt x="378" y="264"/>
                  </a:lnTo>
                  <a:lnTo>
                    <a:pt x="386" y="258"/>
                  </a:lnTo>
                  <a:lnTo>
                    <a:pt x="394" y="252"/>
                  </a:lnTo>
                  <a:lnTo>
                    <a:pt x="402" y="244"/>
                  </a:lnTo>
                  <a:lnTo>
                    <a:pt x="406" y="234"/>
                  </a:lnTo>
                  <a:lnTo>
                    <a:pt x="410" y="224"/>
                  </a:lnTo>
                  <a:lnTo>
                    <a:pt x="412" y="212"/>
                  </a:lnTo>
                  <a:lnTo>
                    <a:pt x="412" y="0"/>
                  </a:lnTo>
                  <a:lnTo>
                    <a:pt x="504" y="0"/>
                  </a:lnTo>
                  <a:lnTo>
                    <a:pt x="504" y="212"/>
                  </a:lnTo>
                  <a:lnTo>
                    <a:pt x="504" y="212"/>
                  </a:lnTo>
                  <a:lnTo>
                    <a:pt x="506" y="224"/>
                  </a:lnTo>
                  <a:lnTo>
                    <a:pt x="508" y="234"/>
                  </a:lnTo>
                  <a:lnTo>
                    <a:pt x="514" y="244"/>
                  </a:lnTo>
                  <a:lnTo>
                    <a:pt x="520" y="252"/>
                  </a:lnTo>
                  <a:lnTo>
                    <a:pt x="528" y="258"/>
                  </a:lnTo>
                  <a:lnTo>
                    <a:pt x="538" y="264"/>
                  </a:lnTo>
                  <a:lnTo>
                    <a:pt x="548" y="266"/>
                  </a:lnTo>
                  <a:lnTo>
                    <a:pt x="560" y="268"/>
                  </a:lnTo>
                  <a:lnTo>
                    <a:pt x="560" y="268"/>
                  </a:lnTo>
                  <a:lnTo>
                    <a:pt x="570" y="266"/>
                  </a:lnTo>
                  <a:lnTo>
                    <a:pt x="582" y="264"/>
                  </a:lnTo>
                  <a:lnTo>
                    <a:pt x="590" y="258"/>
                  </a:lnTo>
                  <a:lnTo>
                    <a:pt x="598" y="252"/>
                  </a:lnTo>
                  <a:lnTo>
                    <a:pt x="606" y="244"/>
                  </a:lnTo>
                  <a:lnTo>
                    <a:pt x="610" y="234"/>
                  </a:lnTo>
                  <a:lnTo>
                    <a:pt x="614" y="224"/>
                  </a:lnTo>
                  <a:lnTo>
                    <a:pt x="614" y="212"/>
                  </a:lnTo>
                  <a:lnTo>
                    <a:pt x="614" y="0"/>
                  </a:lnTo>
                  <a:lnTo>
                    <a:pt x="712" y="0"/>
                  </a:lnTo>
                  <a:lnTo>
                    <a:pt x="712" y="436"/>
                  </a:lnTo>
                  <a:close/>
                  <a:moveTo>
                    <a:pt x="18" y="418"/>
                  </a:moveTo>
                  <a:lnTo>
                    <a:pt x="694" y="418"/>
                  </a:lnTo>
                  <a:lnTo>
                    <a:pt x="694" y="18"/>
                  </a:lnTo>
                  <a:lnTo>
                    <a:pt x="632" y="18"/>
                  </a:lnTo>
                  <a:lnTo>
                    <a:pt x="632" y="212"/>
                  </a:lnTo>
                  <a:lnTo>
                    <a:pt x="632" y="212"/>
                  </a:lnTo>
                  <a:lnTo>
                    <a:pt x="632" y="228"/>
                  </a:lnTo>
                  <a:lnTo>
                    <a:pt x="626" y="242"/>
                  </a:lnTo>
                  <a:lnTo>
                    <a:pt x="620" y="254"/>
                  </a:lnTo>
                  <a:lnTo>
                    <a:pt x="612" y="264"/>
                  </a:lnTo>
                  <a:lnTo>
                    <a:pt x="600" y="274"/>
                  </a:lnTo>
                  <a:lnTo>
                    <a:pt x="588" y="280"/>
                  </a:lnTo>
                  <a:lnTo>
                    <a:pt x="574" y="284"/>
                  </a:lnTo>
                  <a:lnTo>
                    <a:pt x="560" y="286"/>
                  </a:lnTo>
                  <a:lnTo>
                    <a:pt x="560" y="286"/>
                  </a:lnTo>
                  <a:lnTo>
                    <a:pt x="544" y="284"/>
                  </a:lnTo>
                  <a:lnTo>
                    <a:pt x="532" y="280"/>
                  </a:lnTo>
                  <a:lnTo>
                    <a:pt x="518" y="274"/>
                  </a:lnTo>
                  <a:lnTo>
                    <a:pt x="508" y="264"/>
                  </a:lnTo>
                  <a:lnTo>
                    <a:pt x="498" y="254"/>
                  </a:lnTo>
                  <a:lnTo>
                    <a:pt x="492" y="242"/>
                  </a:lnTo>
                  <a:lnTo>
                    <a:pt x="488" y="228"/>
                  </a:lnTo>
                  <a:lnTo>
                    <a:pt x="486" y="212"/>
                  </a:lnTo>
                  <a:lnTo>
                    <a:pt x="486" y="18"/>
                  </a:lnTo>
                  <a:lnTo>
                    <a:pt x="430" y="18"/>
                  </a:lnTo>
                  <a:lnTo>
                    <a:pt x="430" y="212"/>
                  </a:lnTo>
                  <a:lnTo>
                    <a:pt x="430" y="212"/>
                  </a:lnTo>
                  <a:lnTo>
                    <a:pt x="428" y="228"/>
                  </a:lnTo>
                  <a:lnTo>
                    <a:pt x="424" y="242"/>
                  </a:lnTo>
                  <a:lnTo>
                    <a:pt x="416" y="254"/>
                  </a:lnTo>
                  <a:lnTo>
                    <a:pt x="408" y="264"/>
                  </a:lnTo>
                  <a:lnTo>
                    <a:pt x="396" y="274"/>
                  </a:lnTo>
                  <a:lnTo>
                    <a:pt x="384" y="280"/>
                  </a:lnTo>
                  <a:lnTo>
                    <a:pt x="370" y="284"/>
                  </a:lnTo>
                  <a:lnTo>
                    <a:pt x="356" y="286"/>
                  </a:lnTo>
                  <a:lnTo>
                    <a:pt x="356" y="286"/>
                  </a:lnTo>
                  <a:lnTo>
                    <a:pt x="342" y="284"/>
                  </a:lnTo>
                  <a:lnTo>
                    <a:pt x="328" y="280"/>
                  </a:lnTo>
                  <a:lnTo>
                    <a:pt x="316" y="274"/>
                  </a:lnTo>
                  <a:lnTo>
                    <a:pt x="304" y="264"/>
                  </a:lnTo>
                  <a:lnTo>
                    <a:pt x="296" y="254"/>
                  </a:lnTo>
                  <a:lnTo>
                    <a:pt x="288" y="242"/>
                  </a:lnTo>
                  <a:lnTo>
                    <a:pt x="284" y="228"/>
                  </a:lnTo>
                  <a:lnTo>
                    <a:pt x="282" y="212"/>
                  </a:lnTo>
                  <a:lnTo>
                    <a:pt x="282" y="18"/>
                  </a:lnTo>
                  <a:lnTo>
                    <a:pt x="226" y="18"/>
                  </a:lnTo>
                  <a:lnTo>
                    <a:pt x="226" y="212"/>
                  </a:lnTo>
                  <a:lnTo>
                    <a:pt x="226" y="212"/>
                  </a:lnTo>
                  <a:lnTo>
                    <a:pt x="224" y="228"/>
                  </a:lnTo>
                  <a:lnTo>
                    <a:pt x="220" y="242"/>
                  </a:lnTo>
                  <a:lnTo>
                    <a:pt x="214" y="254"/>
                  </a:lnTo>
                  <a:lnTo>
                    <a:pt x="204" y="264"/>
                  </a:lnTo>
                  <a:lnTo>
                    <a:pt x="194" y="274"/>
                  </a:lnTo>
                  <a:lnTo>
                    <a:pt x="180" y="280"/>
                  </a:lnTo>
                  <a:lnTo>
                    <a:pt x="168" y="284"/>
                  </a:lnTo>
                  <a:lnTo>
                    <a:pt x="152" y="286"/>
                  </a:lnTo>
                  <a:lnTo>
                    <a:pt x="152" y="286"/>
                  </a:lnTo>
                  <a:lnTo>
                    <a:pt x="138" y="284"/>
                  </a:lnTo>
                  <a:lnTo>
                    <a:pt x="124" y="280"/>
                  </a:lnTo>
                  <a:lnTo>
                    <a:pt x="112" y="274"/>
                  </a:lnTo>
                  <a:lnTo>
                    <a:pt x="100" y="264"/>
                  </a:lnTo>
                  <a:lnTo>
                    <a:pt x="92" y="254"/>
                  </a:lnTo>
                  <a:lnTo>
                    <a:pt x="84" y="242"/>
                  </a:lnTo>
                  <a:lnTo>
                    <a:pt x="80" y="228"/>
                  </a:lnTo>
                  <a:lnTo>
                    <a:pt x="80" y="212"/>
                  </a:lnTo>
                  <a:lnTo>
                    <a:pt x="80" y="18"/>
                  </a:lnTo>
                  <a:lnTo>
                    <a:pt x="18" y="18"/>
                  </a:lnTo>
                  <a:lnTo>
                    <a:pt x="18"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29" name="Freeform 75">
              <a:extLst>
                <a:ext uri="{FF2B5EF4-FFF2-40B4-BE49-F238E27FC236}">
                  <a16:creationId xmlns:a16="http://schemas.microsoft.com/office/drawing/2014/main" id="{12190B9E-373D-48C4-6408-A9EF7AED673D}"/>
                </a:ext>
              </a:extLst>
            </p:cNvPr>
            <p:cNvSpPr>
              <a:spLocks/>
            </p:cNvSpPr>
            <p:nvPr/>
          </p:nvSpPr>
          <p:spPr bwMode="auto">
            <a:xfrm>
              <a:off x="1003300" y="4968875"/>
              <a:ext cx="231775" cy="295275"/>
            </a:xfrm>
            <a:custGeom>
              <a:avLst/>
              <a:gdLst>
                <a:gd name="T0" fmla="*/ 146 w 146"/>
                <a:gd name="T1" fmla="*/ 186 h 186"/>
                <a:gd name="T2" fmla="*/ 128 w 146"/>
                <a:gd name="T3" fmla="*/ 186 h 186"/>
                <a:gd name="T4" fmla="*/ 128 w 146"/>
                <a:gd name="T5" fmla="*/ 18 h 186"/>
                <a:gd name="T6" fmla="*/ 18 w 146"/>
                <a:gd name="T7" fmla="*/ 18 h 186"/>
                <a:gd name="T8" fmla="*/ 18 w 146"/>
                <a:gd name="T9" fmla="*/ 186 h 186"/>
                <a:gd name="T10" fmla="*/ 0 w 146"/>
                <a:gd name="T11" fmla="*/ 186 h 186"/>
                <a:gd name="T12" fmla="*/ 0 w 146"/>
                <a:gd name="T13" fmla="*/ 0 h 186"/>
                <a:gd name="T14" fmla="*/ 146 w 146"/>
                <a:gd name="T15" fmla="*/ 0 h 186"/>
                <a:gd name="T16" fmla="*/ 146 w 14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86">
                  <a:moveTo>
                    <a:pt x="146" y="186"/>
                  </a:moveTo>
                  <a:lnTo>
                    <a:pt x="128" y="186"/>
                  </a:lnTo>
                  <a:lnTo>
                    <a:pt x="128" y="18"/>
                  </a:lnTo>
                  <a:lnTo>
                    <a:pt x="18" y="18"/>
                  </a:lnTo>
                  <a:lnTo>
                    <a:pt x="18" y="186"/>
                  </a:lnTo>
                  <a:lnTo>
                    <a:pt x="0" y="186"/>
                  </a:lnTo>
                  <a:lnTo>
                    <a:pt x="0" y="0"/>
                  </a:lnTo>
                  <a:lnTo>
                    <a:pt x="146" y="0"/>
                  </a:lnTo>
                  <a:lnTo>
                    <a:pt x="146"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30" name="Freeform 76">
              <a:extLst>
                <a:ext uri="{FF2B5EF4-FFF2-40B4-BE49-F238E27FC236}">
                  <a16:creationId xmlns:a16="http://schemas.microsoft.com/office/drawing/2014/main" id="{EC2B6F96-2770-B650-670F-A15830A3BE20}"/>
                </a:ext>
              </a:extLst>
            </p:cNvPr>
            <p:cNvSpPr>
              <a:spLocks/>
            </p:cNvSpPr>
            <p:nvPr/>
          </p:nvSpPr>
          <p:spPr bwMode="auto">
            <a:xfrm>
              <a:off x="1323975" y="4968875"/>
              <a:ext cx="234950" cy="295275"/>
            </a:xfrm>
            <a:custGeom>
              <a:avLst/>
              <a:gdLst>
                <a:gd name="T0" fmla="*/ 148 w 148"/>
                <a:gd name="T1" fmla="*/ 186 h 186"/>
                <a:gd name="T2" fmla="*/ 130 w 148"/>
                <a:gd name="T3" fmla="*/ 186 h 186"/>
                <a:gd name="T4" fmla="*/ 130 w 148"/>
                <a:gd name="T5" fmla="*/ 18 h 186"/>
                <a:gd name="T6" fmla="*/ 18 w 148"/>
                <a:gd name="T7" fmla="*/ 18 h 186"/>
                <a:gd name="T8" fmla="*/ 18 w 148"/>
                <a:gd name="T9" fmla="*/ 186 h 186"/>
                <a:gd name="T10" fmla="*/ 0 w 148"/>
                <a:gd name="T11" fmla="*/ 186 h 186"/>
                <a:gd name="T12" fmla="*/ 0 w 148"/>
                <a:gd name="T13" fmla="*/ 0 h 186"/>
                <a:gd name="T14" fmla="*/ 148 w 148"/>
                <a:gd name="T15" fmla="*/ 0 h 186"/>
                <a:gd name="T16" fmla="*/ 148 w 148"/>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86">
                  <a:moveTo>
                    <a:pt x="148" y="186"/>
                  </a:moveTo>
                  <a:lnTo>
                    <a:pt x="130" y="186"/>
                  </a:lnTo>
                  <a:lnTo>
                    <a:pt x="130" y="18"/>
                  </a:lnTo>
                  <a:lnTo>
                    <a:pt x="18" y="18"/>
                  </a:lnTo>
                  <a:lnTo>
                    <a:pt x="18" y="186"/>
                  </a:lnTo>
                  <a:lnTo>
                    <a:pt x="0" y="186"/>
                  </a:lnTo>
                  <a:lnTo>
                    <a:pt x="0" y="0"/>
                  </a:lnTo>
                  <a:lnTo>
                    <a:pt x="148" y="0"/>
                  </a:lnTo>
                  <a:lnTo>
                    <a:pt x="148"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31" name="Freeform 77">
              <a:extLst>
                <a:ext uri="{FF2B5EF4-FFF2-40B4-BE49-F238E27FC236}">
                  <a16:creationId xmlns:a16="http://schemas.microsoft.com/office/drawing/2014/main" id="{6CB5EC5F-D73F-91F3-7769-3A24BF6E225D}"/>
                </a:ext>
              </a:extLst>
            </p:cNvPr>
            <p:cNvSpPr>
              <a:spLocks/>
            </p:cNvSpPr>
            <p:nvPr/>
          </p:nvSpPr>
          <p:spPr bwMode="auto">
            <a:xfrm>
              <a:off x="1647825" y="4968875"/>
              <a:ext cx="231775" cy="295275"/>
            </a:xfrm>
            <a:custGeom>
              <a:avLst/>
              <a:gdLst>
                <a:gd name="T0" fmla="*/ 146 w 146"/>
                <a:gd name="T1" fmla="*/ 186 h 186"/>
                <a:gd name="T2" fmla="*/ 128 w 146"/>
                <a:gd name="T3" fmla="*/ 186 h 186"/>
                <a:gd name="T4" fmla="*/ 128 w 146"/>
                <a:gd name="T5" fmla="*/ 18 h 186"/>
                <a:gd name="T6" fmla="*/ 18 w 146"/>
                <a:gd name="T7" fmla="*/ 18 h 186"/>
                <a:gd name="T8" fmla="*/ 18 w 146"/>
                <a:gd name="T9" fmla="*/ 186 h 186"/>
                <a:gd name="T10" fmla="*/ 0 w 146"/>
                <a:gd name="T11" fmla="*/ 186 h 186"/>
                <a:gd name="T12" fmla="*/ 0 w 146"/>
                <a:gd name="T13" fmla="*/ 0 h 186"/>
                <a:gd name="T14" fmla="*/ 146 w 146"/>
                <a:gd name="T15" fmla="*/ 0 h 186"/>
                <a:gd name="T16" fmla="*/ 146 w 14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86">
                  <a:moveTo>
                    <a:pt x="146" y="186"/>
                  </a:moveTo>
                  <a:lnTo>
                    <a:pt x="128" y="186"/>
                  </a:lnTo>
                  <a:lnTo>
                    <a:pt x="128" y="18"/>
                  </a:lnTo>
                  <a:lnTo>
                    <a:pt x="18" y="18"/>
                  </a:lnTo>
                  <a:lnTo>
                    <a:pt x="18" y="186"/>
                  </a:lnTo>
                  <a:lnTo>
                    <a:pt x="0" y="186"/>
                  </a:lnTo>
                  <a:lnTo>
                    <a:pt x="0" y="0"/>
                  </a:lnTo>
                  <a:lnTo>
                    <a:pt x="146" y="0"/>
                  </a:lnTo>
                  <a:lnTo>
                    <a:pt x="146"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32" name="Freeform 78">
              <a:extLst>
                <a:ext uri="{FF2B5EF4-FFF2-40B4-BE49-F238E27FC236}">
                  <a16:creationId xmlns:a16="http://schemas.microsoft.com/office/drawing/2014/main" id="{A3391F2F-1B57-94D1-23A2-AEA1EA66D0B4}"/>
                </a:ext>
              </a:extLst>
            </p:cNvPr>
            <p:cNvSpPr>
              <a:spLocks noEditPoints="1"/>
            </p:cNvSpPr>
            <p:nvPr/>
          </p:nvSpPr>
          <p:spPr bwMode="auto">
            <a:xfrm>
              <a:off x="1371600" y="4695825"/>
              <a:ext cx="139700" cy="139700"/>
            </a:xfrm>
            <a:custGeom>
              <a:avLst/>
              <a:gdLst>
                <a:gd name="T0" fmla="*/ 44 w 88"/>
                <a:gd name="T1" fmla="*/ 88 h 88"/>
                <a:gd name="T2" fmla="*/ 44 w 88"/>
                <a:gd name="T3" fmla="*/ 88 h 88"/>
                <a:gd name="T4" fmla="*/ 36 w 88"/>
                <a:gd name="T5" fmla="*/ 86 h 88"/>
                <a:gd name="T6" fmla="*/ 28 w 88"/>
                <a:gd name="T7" fmla="*/ 84 h 88"/>
                <a:gd name="T8" fmla="*/ 20 w 88"/>
                <a:gd name="T9" fmla="*/ 80 h 88"/>
                <a:gd name="T10" fmla="*/ 14 w 88"/>
                <a:gd name="T11" fmla="*/ 74 h 88"/>
                <a:gd name="T12" fmla="*/ 8 w 88"/>
                <a:gd name="T13" fmla="*/ 68 h 88"/>
                <a:gd name="T14" fmla="*/ 4 w 88"/>
                <a:gd name="T15" fmla="*/ 60 h 88"/>
                <a:gd name="T16" fmla="*/ 2 w 88"/>
                <a:gd name="T17" fmla="*/ 52 h 88"/>
                <a:gd name="T18" fmla="*/ 0 w 88"/>
                <a:gd name="T19" fmla="*/ 44 h 88"/>
                <a:gd name="T20" fmla="*/ 0 w 88"/>
                <a:gd name="T21" fmla="*/ 44 h 88"/>
                <a:gd name="T22" fmla="*/ 2 w 88"/>
                <a:gd name="T23" fmla="*/ 36 h 88"/>
                <a:gd name="T24" fmla="*/ 4 w 88"/>
                <a:gd name="T25" fmla="*/ 28 h 88"/>
                <a:gd name="T26" fmla="*/ 8 w 88"/>
                <a:gd name="T27" fmla="*/ 20 h 88"/>
                <a:gd name="T28" fmla="*/ 14 w 88"/>
                <a:gd name="T29" fmla="*/ 14 h 88"/>
                <a:gd name="T30" fmla="*/ 20 w 88"/>
                <a:gd name="T31" fmla="*/ 8 h 88"/>
                <a:gd name="T32" fmla="*/ 28 w 88"/>
                <a:gd name="T33" fmla="*/ 4 h 88"/>
                <a:gd name="T34" fmla="*/ 36 w 88"/>
                <a:gd name="T35" fmla="*/ 2 h 88"/>
                <a:gd name="T36" fmla="*/ 44 w 88"/>
                <a:gd name="T37" fmla="*/ 0 h 88"/>
                <a:gd name="T38" fmla="*/ 44 w 88"/>
                <a:gd name="T39" fmla="*/ 0 h 88"/>
                <a:gd name="T40" fmla="*/ 52 w 88"/>
                <a:gd name="T41" fmla="*/ 2 h 88"/>
                <a:gd name="T42" fmla="*/ 60 w 88"/>
                <a:gd name="T43" fmla="*/ 4 h 88"/>
                <a:gd name="T44" fmla="*/ 68 w 88"/>
                <a:gd name="T45" fmla="*/ 8 h 88"/>
                <a:gd name="T46" fmla="*/ 74 w 88"/>
                <a:gd name="T47" fmla="*/ 14 h 88"/>
                <a:gd name="T48" fmla="*/ 80 w 88"/>
                <a:gd name="T49" fmla="*/ 20 h 88"/>
                <a:gd name="T50" fmla="*/ 84 w 88"/>
                <a:gd name="T51" fmla="*/ 28 h 88"/>
                <a:gd name="T52" fmla="*/ 86 w 88"/>
                <a:gd name="T53" fmla="*/ 36 h 88"/>
                <a:gd name="T54" fmla="*/ 88 w 88"/>
                <a:gd name="T55" fmla="*/ 44 h 88"/>
                <a:gd name="T56" fmla="*/ 88 w 88"/>
                <a:gd name="T57" fmla="*/ 44 h 88"/>
                <a:gd name="T58" fmla="*/ 86 w 88"/>
                <a:gd name="T59" fmla="*/ 52 h 88"/>
                <a:gd name="T60" fmla="*/ 84 w 88"/>
                <a:gd name="T61" fmla="*/ 60 h 88"/>
                <a:gd name="T62" fmla="*/ 80 w 88"/>
                <a:gd name="T63" fmla="*/ 68 h 88"/>
                <a:gd name="T64" fmla="*/ 74 w 88"/>
                <a:gd name="T65" fmla="*/ 74 h 88"/>
                <a:gd name="T66" fmla="*/ 68 w 88"/>
                <a:gd name="T67" fmla="*/ 80 h 88"/>
                <a:gd name="T68" fmla="*/ 60 w 88"/>
                <a:gd name="T69" fmla="*/ 84 h 88"/>
                <a:gd name="T70" fmla="*/ 52 w 88"/>
                <a:gd name="T71" fmla="*/ 86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6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6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6"/>
                  </a:lnTo>
                  <a:lnTo>
                    <a:pt x="28" y="84"/>
                  </a:lnTo>
                  <a:lnTo>
                    <a:pt x="20" y="80"/>
                  </a:lnTo>
                  <a:lnTo>
                    <a:pt x="14" y="74"/>
                  </a:lnTo>
                  <a:lnTo>
                    <a:pt x="8" y="68"/>
                  </a:lnTo>
                  <a:lnTo>
                    <a:pt x="4" y="60"/>
                  </a:lnTo>
                  <a:lnTo>
                    <a:pt x="2" y="52"/>
                  </a:lnTo>
                  <a:lnTo>
                    <a:pt x="0" y="44"/>
                  </a:lnTo>
                  <a:lnTo>
                    <a:pt x="0" y="44"/>
                  </a:lnTo>
                  <a:lnTo>
                    <a:pt x="2" y="36"/>
                  </a:lnTo>
                  <a:lnTo>
                    <a:pt x="4" y="28"/>
                  </a:lnTo>
                  <a:lnTo>
                    <a:pt x="8" y="20"/>
                  </a:lnTo>
                  <a:lnTo>
                    <a:pt x="14" y="14"/>
                  </a:lnTo>
                  <a:lnTo>
                    <a:pt x="20" y="8"/>
                  </a:lnTo>
                  <a:lnTo>
                    <a:pt x="28" y="4"/>
                  </a:lnTo>
                  <a:lnTo>
                    <a:pt x="36" y="2"/>
                  </a:lnTo>
                  <a:lnTo>
                    <a:pt x="44" y="0"/>
                  </a:lnTo>
                  <a:lnTo>
                    <a:pt x="44" y="0"/>
                  </a:lnTo>
                  <a:lnTo>
                    <a:pt x="52" y="2"/>
                  </a:lnTo>
                  <a:lnTo>
                    <a:pt x="60" y="4"/>
                  </a:lnTo>
                  <a:lnTo>
                    <a:pt x="68" y="8"/>
                  </a:lnTo>
                  <a:lnTo>
                    <a:pt x="74" y="14"/>
                  </a:lnTo>
                  <a:lnTo>
                    <a:pt x="80" y="20"/>
                  </a:lnTo>
                  <a:lnTo>
                    <a:pt x="84" y="28"/>
                  </a:lnTo>
                  <a:lnTo>
                    <a:pt x="86" y="36"/>
                  </a:lnTo>
                  <a:lnTo>
                    <a:pt x="88" y="44"/>
                  </a:lnTo>
                  <a:lnTo>
                    <a:pt x="88" y="44"/>
                  </a:lnTo>
                  <a:lnTo>
                    <a:pt x="86" y="52"/>
                  </a:lnTo>
                  <a:lnTo>
                    <a:pt x="84" y="60"/>
                  </a:lnTo>
                  <a:lnTo>
                    <a:pt x="80" y="68"/>
                  </a:lnTo>
                  <a:lnTo>
                    <a:pt x="74" y="74"/>
                  </a:lnTo>
                  <a:lnTo>
                    <a:pt x="68" y="80"/>
                  </a:lnTo>
                  <a:lnTo>
                    <a:pt x="60" y="84"/>
                  </a:lnTo>
                  <a:lnTo>
                    <a:pt x="52" y="86"/>
                  </a:lnTo>
                  <a:lnTo>
                    <a:pt x="44" y="88"/>
                  </a:lnTo>
                  <a:lnTo>
                    <a:pt x="44" y="88"/>
                  </a:lnTo>
                  <a:close/>
                  <a:moveTo>
                    <a:pt x="44" y="18"/>
                  </a:moveTo>
                  <a:lnTo>
                    <a:pt x="44" y="18"/>
                  </a:lnTo>
                  <a:lnTo>
                    <a:pt x="34" y="20"/>
                  </a:lnTo>
                  <a:lnTo>
                    <a:pt x="26" y="26"/>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48" name="Freeform 79">
              <a:extLst>
                <a:ext uri="{FF2B5EF4-FFF2-40B4-BE49-F238E27FC236}">
                  <a16:creationId xmlns:a16="http://schemas.microsoft.com/office/drawing/2014/main" id="{DE36EC4B-1A4F-4B11-B89D-266890CDD6E8}"/>
                </a:ext>
              </a:extLst>
            </p:cNvPr>
            <p:cNvSpPr>
              <a:spLocks noEditPoints="1"/>
            </p:cNvSpPr>
            <p:nvPr/>
          </p:nvSpPr>
          <p:spPr bwMode="auto">
            <a:xfrm>
              <a:off x="1050925" y="4810125"/>
              <a:ext cx="136525" cy="136525"/>
            </a:xfrm>
            <a:custGeom>
              <a:avLst/>
              <a:gdLst>
                <a:gd name="T0" fmla="*/ 42 w 86"/>
                <a:gd name="T1" fmla="*/ 86 h 86"/>
                <a:gd name="T2" fmla="*/ 42 w 86"/>
                <a:gd name="T3" fmla="*/ 86 h 86"/>
                <a:gd name="T4" fmla="*/ 34 w 86"/>
                <a:gd name="T5" fmla="*/ 84 h 86"/>
                <a:gd name="T6" fmla="*/ 26 w 86"/>
                <a:gd name="T7" fmla="*/ 82 h 86"/>
                <a:gd name="T8" fmla="*/ 18 w 86"/>
                <a:gd name="T9" fmla="*/ 78 h 86"/>
                <a:gd name="T10" fmla="*/ 12 w 86"/>
                <a:gd name="T11" fmla="*/ 74 h 86"/>
                <a:gd name="T12" fmla="*/ 6 w 86"/>
                <a:gd name="T13" fmla="*/ 66 h 86"/>
                <a:gd name="T14" fmla="*/ 2 w 86"/>
                <a:gd name="T15" fmla="*/ 60 h 86"/>
                <a:gd name="T16" fmla="*/ 0 w 86"/>
                <a:gd name="T17" fmla="*/ 52 h 86"/>
                <a:gd name="T18" fmla="*/ 0 w 86"/>
                <a:gd name="T19" fmla="*/ 42 h 86"/>
                <a:gd name="T20" fmla="*/ 0 w 86"/>
                <a:gd name="T21" fmla="*/ 42 h 86"/>
                <a:gd name="T22" fmla="*/ 0 w 86"/>
                <a:gd name="T23" fmla="*/ 34 h 86"/>
                <a:gd name="T24" fmla="*/ 2 w 86"/>
                <a:gd name="T25" fmla="*/ 26 h 86"/>
                <a:gd name="T26" fmla="*/ 6 w 86"/>
                <a:gd name="T27" fmla="*/ 18 h 86"/>
                <a:gd name="T28" fmla="*/ 12 w 86"/>
                <a:gd name="T29" fmla="*/ 12 h 86"/>
                <a:gd name="T30" fmla="*/ 18 w 86"/>
                <a:gd name="T31" fmla="*/ 6 h 86"/>
                <a:gd name="T32" fmla="*/ 26 w 86"/>
                <a:gd name="T33" fmla="*/ 2 h 86"/>
                <a:gd name="T34" fmla="*/ 34 w 86"/>
                <a:gd name="T35" fmla="*/ 0 h 86"/>
                <a:gd name="T36" fmla="*/ 42 w 86"/>
                <a:gd name="T37" fmla="*/ 0 h 86"/>
                <a:gd name="T38" fmla="*/ 42 w 86"/>
                <a:gd name="T39" fmla="*/ 0 h 86"/>
                <a:gd name="T40" fmla="*/ 52 w 86"/>
                <a:gd name="T41" fmla="*/ 0 h 86"/>
                <a:gd name="T42" fmla="*/ 60 w 86"/>
                <a:gd name="T43" fmla="*/ 2 h 86"/>
                <a:gd name="T44" fmla="*/ 66 w 86"/>
                <a:gd name="T45" fmla="*/ 6 h 86"/>
                <a:gd name="T46" fmla="*/ 72 w 86"/>
                <a:gd name="T47" fmla="*/ 12 h 86"/>
                <a:gd name="T48" fmla="*/ 78 w 86"/>
                <a:gd name="T49" fmla="*/ 18 h 86"/>
                <a:gd name="T50" fmla="*/ 82 w 86"/>
                <a:gd name="T51" fmla="*/ 26 h 86"/>
                <a:gd name="T52" fmla="*/ 84 w 86"/>
                <a:gd name="T53" fmla="*/ 34 h 86"/>
                <a:gd name="T54" fmla="*/ 86 w 86"/>
                <a:gd name="T55" fmla="*/ 42 h 86"/>
                <a:gd name="T56" fmla="*/ 86 w 86"/>
                <a:gd name="T57" fmla="*/ 42 h 86"/>
                <a:gd name="T58" fmla="*/ 84 w 86"/>
                <a:gd name="T59" fmla="*/ 52 h 86"/>
                <a:gd name="T60" fmla="*/ 82 w 86"/>
                <a:gd name="T61" fmla="*/ 60 h 86"/>
                <a:gd name="T62" fmla="*/ 78 w 86"/>
                <a:gd name="T63" fmla="*/ 66 h 86"/>
                <a:gd name="T64" fmla="*/ 72 w 86"/>
                <a:gd name="T65" fmla="*/ 74 h 86"/>
                <a:gd name="T66" fmla="*/ 66 w 86"/>
                <a:gd name="T67" fmla="*/ 78 h 86"/>
                <a:gd name="T68" fmla="*/ 60 w 86"/>
                <a:gd name="T69" fmla="*/ 82 h 86"/>
                <a:gd name="T70" fmla="*/ 52 w 86"/>
                <a:gd name="T71" fmla="*/ 84 h 86"/>
                <a:gd name="T72" fmla="*/ 42 w 86"/>
                <a:gd name="T73" fmla="*/ 86 h 86"/>
                <a:gd name="T74" fmla="*/ 42 w 86"/>
                <a:gd name="T75" fmla="*/ 86 h 86"/>
                <a:gd name="T76" fmla="*/ 42 w 86"/>
                <a:gd name="T77" fmla="*/ 18 h 86"/>
                <a:gd name="T78" fmla="*/ 42 w 86"/>
                <a:gd name="T79" fmla="*/ 18 h 86"/>
                <a:gd name="T80" fmla="*/ 32 w 86"/>
                <a:gd name="T81" fmla="*/ 20 h 86"/>
                <a:gd name="T82" fmla="*/ 24 w 86"/>
                <a:gd name="T83" fmla="*/ 24 h 86"/>
                <a:gd name="T84" fmla="*/ 20 w 86"/>
                <a:gd name="T85" fmla="*/ 32 h 86"/>
                <a:gd name="T86" fmla="*/ 18 w 86"/>
                <a:gd name="T87" fmla="*/ 42 h 86"/>
                <a:gd name="T88" fmla="*/ 18 w 86"/>
                <a:gd name="T89" fmla="*/ 42 h 86"/>
                <a:gd name="T90" fmla="*/ 20 w 86"/>
                <a:gd name="T91" fmla="*/ 52 h 86"/>
                <a:gd name="T92" fmla="*/ 24 w 86"/>
                <a:gd name="T93" fmla="*/ 60 h 86"/>
                <a:gd name="T94" fmla="*/ 32 w 86"/>
                <a:gd name="T95" fmla="*/ 66 h 86"/>
                <a:gd name="T96" fmla="*/ 42 w 86"/>
                <a:gd name="T97" fmla="*/ 68 h 86"/>
                <a:gd name="T98" fmla="*/ 42 w 86"/>
                <a:gd name="T99" fmla="*/ 68 h 86"/>
                <a:gd name="T100" fmla="*/ 52 w 86"/>
                <a:gd name="T101" fmla="*/ 66 h 86"/>
                <a:gd name="T102" fmla="*/ 60 w 86"/>
                <a:gd name="T103" fmla="*/ 60 h 86"/>
                <a:gd name="T104" fmla="*/ 66 w 86"/>
                <a:gd name="T105" fmla="*/ 52 h 86"/>
                <a:gd name="T106" fmla="*/ 68 w 86"/>
                <a:gd name="T107" fmla="*/ 42 h 86"/>
                <a:gd name="T108" fmla="*/ 68 w 86"/>
                <a:gd name="T109" fmla="*/ 42 h 86"/>
                <a:gd name="T110" fmla="*/ 66 w 86"/>
                <a:gd name="T111" fmla="*/ 32 h 86"/>
                <a:gd name="T112" fmla="*/ 60 w 86"/>
                <a:gd name="T113" fmla="*/ 24 h 86"/>
                <a:gd name="T114" fmla="*/ 52 w 86"/>
                <a:gd name="T115" fmla="*/ 20 h 86"/>
                <a:gd name="T116" fmla="*/ 42 w 86"/>
                <a:gd name="T117" fmla="*/ 18 h 86"/>
                <a:gd name="T118" fmla="*/ 42 w 86"/>
                <a:gd name="T119"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86">
                  <a:moveTo>
                    <a:pt x="42" y="86"/>
                  </a:moveTo>
                  <a:lnTo>
                    <a:pt x="42" y="86"/>
                  </a:lnTo>
                  <a:lnTo>
                    <a:pt x="34" y="84"/>
                  </a:lnTo>
                  <a:lnTo>
                    <a:pt x="26" y="82"/>
                  </a:lnTo>
                  <a:lnTo>
                    <a:pt x="18" y="78"/>
                  </a:lnTo>
                  <a:lnTo>
                    <a:pt x="12" y="74"/>
                  </a:lnTo>
                  <a:lnTo>
                    <a:pt x="6" y="66"/>
                  </a:lnTo>
                  <a:lnTo>
                    <a:pt x="2" y="60"/>
                  </a:lnTo>
                  <a:lnTo>
                    <a:pt x="0" y="52"/>
                  </a:lnTo>
                  <a:lnTo>
                    <a:pt x="0" y="42"/>
                  </a:lnTo>
                  <a:lnTo>
                    <a:pt x="0" y="42"/>
                  </a:lnTo>
                  <a:lnTo>
                    <a:pt x="0" y="34"/>
                  </a:lnTo>
                  <a:lnTo>
                    <a:pt x="2" y="26"/>
                  </a:lnTo>
                  <a:lnTo>
                    <a:pt x="6" y="18"/>
                  </a:lnTo>
                  <a:lnTo>
                    <a:pt x="12" y="12"/>
                  </a:lnTo>
                  <a:lnTo>
                    <a:pt x="18" y="6"/>
                  </a:lnTo>
                  <a:lnTo>
                    <a:pt x="26" y="2"/>
                  </a:lnTo>
                  <a:lnTo>
                    <a:pt x="34" y="0"/>
                  </a:lnTo>
                  <a:lnTo>
                    <a:pt x="42" y="0"/>
                  </a:lnTo>
                  <a:lnTo>
                    <a:pt x="42" y="0"/>
                  </a:lnTo>
                  <a:lnTo>
                    <a:pt x="52" y="0"/>
                  </a:lnTo>
                  <a:lnTo>
                    <a:pt x="60" y="2"/>
                  </a:lnTo>
                  <a:lnTo>
                    <a:pt x="66" y="6"/>
                  </a:lnTo>
                  <a:lnTo>
                    <a:pt x="72" y="12"/>
                  </a:lnTo>
                  <a:lnTo>
                    <a:pt x="78" y="18"/>
                  </a:lnTo>
                  <a:lnTo>
                    <a:pt x="82" y="26"/>
                  </a:lnTo>
                  <a:lnTo>
                    <a:pt x="84" y="34"/>
                  </a:lnTo>
                  <a:lnTo>
                    <a:pt x="86" y="42"/>
                  </a:lnTo>
                  <a:lnTo>
                    <a:pt x="86" y="42"/>
                  </a:lnTo>
                  <a:lnTo>
                    <a:pt x="84" y="52"/>
                  </a:lnTo>
                  <a:lnTo>
                    <a:pt x="82" y="60"/>
                  </a:lnTo>
                  <a:lnTo>
                    <a:pt x="78" y="66"/>
                  </a:lnTo>
                  <a:lnTo>
                    <a:pt x="72" y="74"/>
                  </a:lnTo>
                  <a:lnTo>
                    <a:pt x="66" y="78"/>
                  </a:lnTo>
                  <a:lnTo>
                    <a:pt x="60" y="82"/>
                  </a:lnTo>
                  <a:lnTo>
                    <a:pt x="52" y="84"/>
                  </a:lnTo>
                  <a:lnTo>
                    <a:pt x="42" y="86"/>
                  </a:lnTo>
                  <a:lnTo>
                    <a:pt x="42" y="86"/>
                  </a:lnTo>
                  <a:close/>
                  <a:moveTo>
                    <a:pt x="42" y="18"/>
                  </a:moveTo>
                  <a:lnTo>
                    <a:pt x="42" y="18"/>
                  </a:lnTo>
                  <a:lnTo>
                    <a:pt x="32" y="20"/>
                  </a:lnTo>
                  <a:lnTo>
                    <a:pt x="24" y="24"/>
                  </a:lnTo>
                  <a:lnTo>
                    <a:pt x="20" y="32"/>
                  </a:lnTo>
                  <a:lnTo>
                    <a:pt x="18" y="42"/>
                  </a:lnTo>
                  <a:lnTo>
                    <a:pt x="18" y="42"/>
                  </a:lnTo>
                  <a:lnTo>
                    <a:pt x="20" y="52"/>
                  </a:lnTo>
                  <a:lnTo>
                    <a:pt x="24" y="60"/>
                  </a:lnTo>
                  <a:lnTo>
                    <a:pt x="32" y="66"/>
                  </a:lnTo>
                  <a:lnTo>
                    <a:pt x="42" y="68"/>
                  </a:lnTo>
                  <a:lnTo>
                    <a:pt x="42" y="68"/>
                  </a:lnTo>
                  <a:lnTo>
                    <a:pt x="52" y="66"/>
                  </a:lnTo>
                  <a:lnTo>
                    <a:pt x="60" y="60"/>
                  </a:lnTo>
                  <a:lnTo>
                    <a:pt x="66" y="52"/>
                  </a:lnTo>
                  <a:lnTo>
                    <a:pt x="68" y="42"/>
                  </a:lnTo>
                  <a:lnTo>
                    <a:pt x="68" y="42"/>
                  </a:lnTo>
                  <a:lnTo>
                    <a:pt x="66" y="32"/>
                  </a:lnTo>
                  <a:lnTo>
                    <a:pt x="60" y="24"/>
                  </a:lnTo>
                  <a:lnTo>
                    <a:pt x="52" y="20"/>
                  </a:lnTo>
                  <a:lnTo>
                    <a:pt x="42" y="18"/>
                  </a:lnTo>
                  <a:lnTo>
                    <a:pt x="4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49" name="Freeform 80">
              <a:extLst>
                <a:ext uri="{FF2B5EF4-FFF2-40B4-BE49-F238E27FC236}">
                  <a16:creationId xmlns:a16="http://schemas.microsoft.com/office/drawing/2014/main" id="{39BD616D-E4E4-3EA1-35EC-322BD08CA257}"/>
                </a:ext>
              </a:extLst>
            </p:cNvPr>
            <p:cNvSpPr>
              <a:spLocks noEditPoints="1"/>
            </p:cNvSpPr>
            <p:nvPr/>
          </p:nvSpPr>
          <p:spPr bwMode="auto">
            <a:xfrm>
              <a:off x="1714500" y="4737100"/>
              <a:ext cx="133350" cy="133350"/>
            </a:xfrm>
            <a:custGeom>
              <a:avLst/>
              <a:gdLst>
                <a:gd name="T0" fmla="*/ 42 w 84"/>
                <a:gd name="T1" fmla="*/ 84 h 84"/>
                <a:gd name="T2" fmla="*/ 42 w 84"/>
                <a:gd name="T3" fmla="*/ 84 h 84"/>
                <a:gd name="T4" fmla="*/ 34 w 84"/>
                <a:gd name="T5" fmla="*/ 82 h 84"/>
                <a:gd name="T6" fmla="*/ 26 w 84"/>
                <a:gd name="T7" fmla="*/ 80 h 84"/>
                <a:gd name="T8" fmla="*/ 18 w 84"/>
                <a:gd name="T9" fmla="*/ 76 h 84"/>
                <a:gd name="T10" fmla="*/ 12 w 84"/>
                <a:gd name="T11" fmla="*/ 72 h 84"/>
                <a:gd name="T12" fmla="*/ 6 w 84"/>
                <a:gd name="T13" fmla="*/ 66 h 84"/>
                <a:gd name="T14" fmla="*/ 2 w 84"/>
                <a:gd name="T15" fmla="*/ 58 h 84"/>
                <a:gd name="T16" fmla="*/ 0 w 84"/>
                <a:gd name="T17" fmla="*/ 50 h 84"/>
                <a:gd name="T18" fmla="*/ 0 w 84"/>
                <a:gd name="T19" fmla="*/ 42 h 84"/>
                <a:gd name="T20" fmla="*/ 0 w 84"/>
                <a:gd name="T21" fmla="*/ 42 h 84"/>
                <a:gd name="T22" fmla="*/ 0 w 84"/>
                <a:gd name="T23" fmla="*/ 34 h 84"/>
                <a:gd name="T24" fmla="*/ 2 w 84"/>
                <a:gd name="T25" fmla="*/ 26 h 84"/>
                <a:gd name="T26" fmla="*/ 6 w 84"/>
                <a:gd name="T27" fmla="*/ 18 h 84"/>
                <a:gd name="T28" fmla="*/ 12 w 84"/>
                <a:gd name="T29" fmla="*/ 12 h 84"/>
                <a:gd name="T30" fmla="*/ 18 w 84"/>
                <a:gd name="T31" fmla="*/ 8 h 84"/>
                <a:gd name="T32" fmla="*/ 26 w 84"/>
                <a:gd name="T33" fmla="*/ 4 h 84"/>
                <a:gd name="T34" fmla="*/ 34 w 84"/>
                <a:gd name="T35" fmla="*/ 0 h 84"/>
                <a:gd name="T36" fmla="*/ 42 w 84"/>
                <a:gd name="T37" fmla="*/ 0 h 84"/>
                <a:gd name="T38" fmla="*/ 42 w 84"/>
                <a:gd name="T39" fmla="*/ 0 h 84"/>
                <a:gd name="T40" fmla="*/ 50 w 84"/>
                <a:gd name="T41" fmla="*/ 0 h 84"/>
                <a:gd name="T42" fmla="*/ 58 w 84"/>
                <a:gd name="T43" fmla="*/ 4 h 84"/>
                <a:gd name="T44" fmla="*/ 64 w 84"/>
                <a:gd name="T45" fmla="*/ 8 h 84"/>
                <a:gd name="T46" fmla="*/ 72 w 84"/>
                <a:gd name="T47" fmla="*/ 12 h 84"/>
                <a:gd name="T48" fmla="*/ 76 w 84"/>
                <a:gd name="T49" fmla="*/ 18 h 84"/>
                <a:gd name="T50" fmla="*/ 80 w 84"/>
                <a:gd name="T51" fmla="*/ 26 h 84"/>
                <a:gd name="T52" fmla="*/ 82 w 84"/>
                <a:gd name="T53" fmla="*/ 34 h 84"/>
                <a:gd name="T54" fmla="*/ 84 w 84"/>
                <a:gd name="T55" fmla="*/ 42 h 84"/>
                <a:gd name="T56" fmla="*/ 84 w 84"/>
                <a:gd name="T57" fmla="*/ 42 h 84"/>
                <a:gd name="T58" fmla="*/ 82 w 84"/>
                <a:gd name="T59" fmla="*/ 50 h 84"/>
                <a:gd name="T60" fmla="*/ 80 w 84"/>
                <a:gd name="T61" fmla="*/ 58 h 84"/>
                <a:gd name="T62" fmla="*/ 76 w 84"/>
                <a:gd name="T63" fmla="*/ 66 h 84"/>
                <a:gd name="T64" fmla="*/ 72 w 84"/>
                <a:gd name="T65" fmla="*/ 72 h 84"/>
                <a:gd name="T66" fmla="*/ 64 w 84"/>
                <a:gd name="T67" fmla="*/ 76 h 84"/>
                <a:gd name="T68" fmla="*/ 58 w 84"/>
                <a:gd name="T69" fmla="*/ 80 h 84"/>
                <a:gd name="T70" fmla="*/ 50 w 84"/>
                <a:gd name="T71" fmla="*/ 82 h 84"/>
                <a:gd name="T72" fmla="*/ 42 w 84"/>
                <a:gd name="T73" fmla="*/ 84 h 84"/>
                <a:gd name="T74" fmla="*/ 42 w 84"/>
                <a:gd name="T75" fmla="*/ 84 h 84"/>
                <a:gd name="T76" fmla="*/ 42 w 84"/>
                <a:gd name="T77" fmla="*/ 18 h 84"/>
                <a:gd name="T78" fmla="*/ 42 w 84"/>
                <a:gd name="T79" fmla="*/ 18 h 84"/>
                <a:gd name="T80" fmla="*/ 32 w 84"/>
                <a:gd name="T81" fmla="*/ 20 h 84"/>
                <a:gd name="T82" fmla="*/ 24 w 84"/>
                <a:gd name="T83" fmla="*/ 26 h 84"/>
                <a:gd name="T84" fmla="*/ 20 w 84"/>
                <a:gd name="T85" fmla="*/ 32 h 84"/>
                <a:gd name="T86" fmla="*/ 18 w 84"/>
                <a:gd name="T87" fmla="*/ 42 h 84"/>
                <a:gd name="T88" fmla="*/ 18 w 84"/>
                <a:gd name="T89" fmla="*/ 42 h 84"/>
                <a:gd name="T90" fmla="*/ 20 w 84"/>
                <a:gd name="T91" fmla="*/ 52 h 84"/>
                <a:gd name="T92" fmla="*/ 24 w 84"/>
                <a:gd name="T93" fmla="*/ 58 h 84"/>
                <a:gd name="T94" fmla="*/ 32 w 84"/>
                <a:gd name="T95" fmla="*/ 64 h 84"/>
                <a:gd name="T96" fmla="*/ 42 w 84"/>
                <a:gd name="T97" fmla="*/ 66 h 84"/>
                <a:gd name="T98" fmla="*/ 42 w 84"/>
                <a:gd name="T99" fmla="*/ 66 h 84"/>
                <a:gd name="T100" fmla="*/ 50 w 84"/>
                <a:gd name="T101" fmla="*/ 64 h 84"/>
                <a:gd name="T102" fmla="*/ 58 w 84"/>
                <a:gd name="T103" fmla="*/ 58 h 84"/>
                <a:gd name="T104" fmla="*/ 64 w 84"/>
                <a:gd name="T105" fmla="*/ 52 h 84"/>
                <a:gd name="T106" fmla="*/ 66 w 84"/>
                <a:gd name="T107" fmla="*/ 42 h 84"/>
                <a:gd name="T108" fmla="*/ 66 w 84"/>
                <a:gd name="T109" fmla="*/ 42 h 84"/>
                <a:gd name="T110" fmla="*/ 64 w 84"/>
                <a:gd name="T111" fmla="*/ 32 h 84"/>
                <a:gd name="T112" fmla="*/ 58 w 84"/>
                <a:gd name="T113" fmla="*/ 26 h 84"/>
                <a:gd name="T114" fmla="*/ 50 w 84"/>
                <a:gd name="T115" fmla="*/ 20 h 84"/>
                <a:gd name="T116" fmla="*/ 42 w 84"/>
                <a:gd name="T117" fmla="*/ 18 h 84"/>
                <a:gd name="T118" fmla="*/ 42 w 84"/>
                <a:gd name="T119"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84">
                  <a:moveTo>
                    <a:pt x="42" y="84"/>
                  </a:moveTo>
                  <a:lnTo>
                    <a:pt x="42" y="84"/>
                  </a:lnTo>
                  <a:lnTo>
                    <a:pt x="34" y="82"/>
                  </a:lnTo>
                  <a:lnTo>
                    <a:pt x="26" y="80"/>
                  </a:lnTo>
                  <a:lnTo>
                    <a:pt x="18" y="76"/>
                  </a:lnTo>
                  <a:lnTo>
                    <a:pt x="12" y="72"/>
                  </a:lnTo>
                  <a:lnTo>
                    <a:pt x="6" y="66"/>
                  </a:lnTo>
                  <a:lnTo>
                    <a:pt x="2" y="58"/>
                  </a:lnTo>
                  <a:lnTo>
                    <a:pt x="0" y="50"/>
                  </a:lnTo>
                  <a:lnTo>
                    <a:pt x="0" y="42"/>
                  </a:lnTo>
                  <a:lnTo>
                    <a:pt x="0" y="42"/>
                  </a:lnTo>
                  <a:lnTo>
                    <a:pt x="0" y="34"/>
                  </a:lnTo>
                  <a:lnTo>
                    <a:pt x="2" y="26"/>
                  </a:lnTo>
                  <a:lnTo>
                    <a:pt x="6" y="18"/>
                  </a:lnTo>
                  <a:lnTo>
                    <a:pt x="12" y="12"/>
                  </a:lnTo>
                  <a:lnTo>
                    <a:pt x="18" y="8"/>
                  </a:lnTo>
                  <a:lnTo>
                    <a:pt x="26" y="4"/>
                  </a:lnTo>
                  <a:lnTo>
                    <a:pt x="34" y="0"/>
                  </a:lnTo>
                  <a:lnTo>
                    <a:pt x="42" y="0"/>
                  </a:lnTo>
                  <a:lnTo>
                    <a:pt x="42" y="0"/>
                  </a:lnTo>
                  <a:lnTo>
                    <a:pt x="50" y="0"/>
                  </a:lnTo>
                  <a:lnTo>
                    <a:pt x="58" y="4"/>
                  </a:lnTo>
                  <a:lnTo>
                    <a:pt x="64" y="8"/>
                  </a:lnTo>
                  <a:lnTo>
                    <a:pt x="72" y="12"/>
                  </a:lnTo>
                  <a:lnTo>
                    <a:pt x="76" y="18"/>
                  </a:lnTo>
                  <a:lnTo>
                    <a:pt x="80" y="26"/>
                  </a:lnTo>
                  <a:lnTo>
                    <a:pt x="82" y="34"/>
                  </a:lnTo>
                  <a:lnTo>
                    <a:pt x="84" y="42"/>
                  </a:lnTo>
                  <a:lnTo>
                    <a:pt x="84" y="42"/>
                  </a:lnTo>
                  <a:lnTo>
                    <a:pt x="82" y="50"/>
                  </a:lnTo>
                  <a:lnTo>
                    <a:pt x="80" y="58"/>
                  </a:lnTo>
                  <a:lnTo>
                    <a:pt x="76" y="66"/>
                  </a:lnTo>
                  <a:lnTo>
                    <a:pt x="72" y="72"/>
                  </a:lnTo>
                  <a:lnTo>
                    <a:pt x="64" y="76"/>
                  </a:lnTo>
                  <a:lnTo>
                    <a:pt x="58" y="80"/>
                  </a:lnTo>
                  <a:lnTo>
                    <a:pt x="50" y="82"/>
                  </a:lnTo>
                  <a:lnTo>
                    <a:pt x="42" y="84"/>
                  </a:lnTo>
                  <a:lnTo>
                    <a:pt x="42" y="84"/>
                  </a:lnTo>
                  <a:close/>
                  <a:moveTo>
                    <a:pt x="42" y="18"/>
                  </a:moveTo>
                  <a:lnTo>
                    <a:pt x="42" y="18"/>
                  </a:lnTo>
                  <a:lnTo>
                    <a:pt x="32" y="20"/>
                  </a:lnTo>
                  <a:lnTo>
                    <a:pt x="24" y="26"/>
                  </a:lnTo>
                  <a:lnTo>
                    <a:pt x="20" y="32"/>
                  </a:lnTo>
                  <a:lnTo>
                    <a:pt x="18" y="42"/>
                  </a:lnTo>
                  <a:lnTo>
                    <a:pt x="18" y="42"/>
                  </a:lnTo>
                  <a:lnTo>
                    <a:pt x="20" y="52"/>
                  </a:lnTo>
                  <a:lnTo>
                    <a:pt x="24" y="58"/>
                  </a:lnTo>
                  <a:lnTo>
                    <a:pt x="32" y="64"/>
                  </a:lnTo>
                  <a:lnTo>
                    <a:pt x="42" y="66"/>
                  </a:lnTo>
                  <a:lnTo>
                    <a:pt x="42" y="66"/>
                  </a:lnTo>
                  <a:lnTo>
                    <a:pt x="50" y="64"/>
                  </a:lnTo>
                  <a:lnTo>
                    <a:pt x="58" y="58"/>
                  </a:lnTo>
                  <a:lnTo>
                    <a:pt x="64" y="52"/>
                  </a:lnTo>
                  <a:lnTo>
                    <a:pt x="66" y="42"/>
                  </a:lnTo>
                  <a:lnTo>
                    <a:pt x="66" y="42"/>
                  </a:lnTo>
                  <a:lnTo>
                    <a:pt x="64" y="32"/>
                  </a:lnTo>
                  <a:lnTo>
                    <a:pt x="58" y="26"/>
                  </a:lnTo>
                  <a:lnTo>
                    <a:pt x="50" y="20"/>
                  </a:lnTo>
                  <a:lnTo>
                    <a:pt x="42" y="18"/>
                  </a:lnTo>
                  <a:lnTo>
                    <a:pt x="4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0" name="Rectangle 81">
              <a:extLst>
                <a:ext uri="{FF2B5EF4-FFF2-40B4-BE49-F238E27FC236}">
                  <a16:creationId xmlns:a16="http://schemas.microsoft.com/office/drawing/2014/main" id="{0AB774CF-2118-BA79-49FC-74D51D3D400B}"/>
                </a:ext>
              </a:extLst>
            </p:cNvPr>
            <p:cNvSpPr>
              <a:spLocks noChangeArrowheads="1"/>
            </p:cNvSpPr>
            <p:nvPr/>
          </p:nvSpPr>
          <p:spPr bwMode="auto">
            <a:xfrm>
              <a:off x="1149350" y="4749800"/>
              <a:ext cx="2857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1" name="Rectangle 82">
              <a:extLst>
                <a:ext uri="{FF2B5EF4-FFF2-40B4-BE49-F238E27FC236}">
                  <a16:creationId xmlns:a16="http://schemas.microsoft.com/office/drawing/2014/main" id="{C1B517F1-0F88-5EBA-7CE2-60AC1613024D}"/>
                </a:ext>
              </a:extLst>
            </p:cNvPr>
            <p:cNvSpPr>
              <a:spLocks noChangeArrowheads="1"/>
            </p:cNvSpPr>
            <p:nvPr/>
          </p:nvSpPr>
          <p:spPr bwMode="auto">
            <a:xfrm>
              <a:off x="1701800" y="4883150"/>
              <a:ext cx="2857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2" name="Rectangle 83">
              <a:extLst>
                <a:ext uri="{FF2B5EF4-FFF2-40B4-BE49-F238E27FC236}">
                  <a16:creationId xmlns:a16="http://schemas.microsoft.com/office/drawing/2014/main" id="{121DCEDF-A1D8-C6F7-DF98-215442BEEAA2}"/>
                </a:ext>
              </a:extLst>
            </p:cNvPr>
            <p:cNvSpPr>
              <a:spLocks noChangeArrowheads="1"/>
            </p:cNvSpPr>
            <p:nvPr/>
          </p:nvSpPr>
          <p:spPr bwMode="auto">
            <a:xfrm>
              <a:off x="1076325" y="4683125"/>
              <a:ext cx="2857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3" name="Rectangle 84">
              <a:extLst>
                <a:ext uri="{FF2B5EF4-FFF2-40B4-BE49-F238E27FC236}">
                  <a16:creationId xmlns:a16="http://schemas.microsoft.com/office/drawing/2014/main" id="{92C3A247-E30E-1DC1-4B98-18F644FF25C0}"/>
                </a:ext>
              </a:extLst>
            </p:cNvPr>
            <p:cNvSpPr>
              <a:spLocks noChangeArrowheads="1"/>
            </p:cNvSpPr>
            <p:nvPr/>
          </p:nvSpPr>
          <p:spPr bwMode="auto">
            <a:xfrm>
              <a:off x="1844675" y="4670425"/>
              <a:ext cx="2857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4" name="Rectangle 85">
              <a:extLst>
                <a:ext uri="{FF2B5EF4-FFF2-40B4-BE49-F238E27FC236}">
                  <a16:creationId xmlns:a16="http://schemas.microsoft.com/office/drawing/2014/main" id="{6096CDBF-6BBA-CFBA-9256-2A855C8E1B4C}"/>
                </a:ext>
              </a:extLst>
            </p:cNvPr>
            <p:cNvSpPr>
              <a:spLocks noChangeArrowheads="1"/>
            </p:cNvSpPr>
            <p:nvPr/>
          </p:nvSpPr>
          <p:spPr bwMode="auto">
            <a:xfrm>
              <a:off x="1381125" y="4886325"/>
              <a:ext cx="2857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sp>
          <p:nvSpPr>
            <p:cNvPr id="155" name="Rectangle 86">
              <a:extLst>
                <a:ext uri="{FF2B5EF4-FFF2-40B4-BE49-F238E27FC236}">
                  <a16:creationId xmlns:a16="http://schemas.microsoft.com/office/drawing/2014/main" id="{1CB97E90-25BC-5B6A-4F38-2D729C9CE3E0}"/>
                </a:ext>
              </a:extLst>
            </p:cNvPr>
            <p:cNvSpPr>
              <a:spLocks noChangeArrowheads="1"/>
            </p:cNvSpPr>
            <p:nvPr/>
          </p:nvSpPr>
          <p:spPr bwMode="auto">
            <a:xfrm>
              <a:off x="1473200" y="4860925"/>
              <a:ext cx="2857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sym typeface="FranklinGothic URW Comp Book"/>
              </a:endParaRPr>
            </a:p>
          </p:txBody>
        </p:sp>
      </p:grpSp>
      <p:grpSp>
        <p:nvGrpSpPr>
          <p:cNvPr id="156" name="Group 155">
            <a:extLst>
              <a:ext uri="{FF2B5EF4-FFF2-40B4-BE49-F238E27FC236}">
                <a16:creationId xmlns:a16="http://schemas.microsoft.com/office/drawing/2014/main" id="{22AED806-54CE-6707-F619-7ED241726463}"/>
              </a:ext>
            </a:extLst>
          </p:cNvPr>
          <p:cNvGrpSpPr>
            <a:grpSpLocks noChangeAspect="1"/>
          </p:cNvGrpSpPr>
          <p:nvPr/>
        </p:nvGrpSpPr>
        <p:grpSpPr>
          <a:xfrm>
            <a:off x="5458972" y="995595"/>
            <a:ext cx="342957" cy="671002"/>
            <a:chOff x="1754188" y="3444875"/>
            <a:chExt cx="292100" cy="571500"/>
          </a:xfrm>
        </p:grpSpPr>
        <p:sp>
          <p:nvSpPr>
            <p:cNvPr id="157" name="Freeform 185">
              <a:extLst>
                <a:ext uri="{FF2B5EF4-FFF2-40B4-BE49-F238E27FC236}">
                  <a16:creationId xmlns:a16="http://schemas.microsoft.com/office/drawing/2014/main" id="{F7A51E75-9F2E-9A97-9E03-2343FD0C0270}"/>
                </a:ext>
              </a:extLst>
            </p:cNvPr>
            <p:cNvSpPr>
              <a:spLocks/>
            </p:cNvSpPr>
            <p:nvPr/>
          </p:nvSpPr>
          <p:spPr bwMode="auto">
            <a:xfrm>
              <a:off x="1754188" y="3614738"/>
              <a:ext cx="266700" cy="401637"/>
            </a:xfrm>
            <a:custGeom>
              <a:avLst/>
              <a:gdLst>
                <a:gd name="T0" fmla="*/ 88 w 88"/>
                <a:gd name="T1" fmla="*/ 132 h 132"/>
                <a:gd name="T2" fmla="*/ 88 w 88"/>
                <a:gd name="T3" fmla="*/ 116 h 132"/>
                <a:gd name="T4" fmla="*/ 80 w 88"/>
                <a:gd name="T5" fmla="*/ 108 h 132"/>
                <a:gd name="T6" fmla="*/ 76 w 88"/>
                <a:gd name="T7" fmla="*/ 108 h 132"/>
                <a:gd name="T8" fmla="*/ 76 w 88"/>
                <a:gd name="T9" fmla="*/ 96 h 132"/>
                <a:gd name="T10" fmla="*/ 72 w 88"/>
                <a:gd name="T11" fmla="*/ 92 h 132"/>
                <a:gd name="T12" fmla="*/ 68 w 88"/>
                <a:gd name="T13" fmla="*/ 92 h 132"/>
                <a:gd name="T14" fmla="*/ 68 w 88"/>
                <a:gd name="T15" fmla="*/ 52 h 132"/>
                <a:gd name="T16" fmla="*/ 84 w 88"/>
                <a:gd name="T17" fmla="*/ 36 h 132"/>
                <a:gd name="T18" fmla="*/ 84 w 88"/>
                <a:gd name="T19" fmla="*/ 0 h 132"/>
                <a:gd name="T20" fmla="*/ 68 w 88"/>
                <a:gd name="T21" fmla="*/ 0 h 132"/>
                <a:gd name="T22" fmla="*/ 68 w 88"/>
                <a:gd name="T23" fmla="*/ 12 h 132"/>
                <a:gd name="T24" fmla="*/ 52 w 88"/>
                <a:gd name="T25" fmla="*/ 12 h 132"/>
                <a:gd name="T26" fmla="*/ 52 w 88"/>
                <a:gd name="T27" fmla="*/ 0 h 132"/>
                <a:gd name="T28" fmla="*/ 36 w 88"/>
                <a:gd name="T29" fmla="*/ 0 h 132"/>
                <a:gd name="T30" fmla="*/ 36 w 88"/>
                <a:gd name="T31" fmla="*/ 12 h 132"/>
                <a:gd name="T32" fmla="*/ 20 w 88"/>
                <a:gd name="T33" fmla="*/ 12 h 132"/>
                <a:gd name="T34" fmla="*/ 20 w 88"/>
                <a:gd name="T35" fmla="*/ 0 h 132"/>
                <a:gd name="T36" fmla="*/ 4 w 88"/>
                <a:gd name="T37" fmla="*/ 0 h 132"/>
                <a:gd name="T38" fmla="*/ 4 w 88"/>
                <a:gd name="T39" fmla="*/ 36 h 132"/>
                <a:gd name="T40" fmla="*/ 20 w 88"/>
                <a:gd name="T41" fmla="*/ 52 h 132"/>
                <a:gd name="T42" fmla="*/ 20 w 88"/>
                <a:gd name="T43" fmla="*/ 92 h 132"/>
                <a:gd name="T44" fmla="*/ 16 w 88"/>
                <a:gd name="T45" fmla="*/ 92 h 132"/>
                <a:gd name="T46" fmla="*/ 12 w 88"/>
                <a:gd name="T47" fmla="*/ 96 h 132"/>
                <a:gd name="T48" fmla="*/ 12 w 88"/>
                <a:gd name="T49" fmla="*/ 108 h 132"/>
                <a:gd name="T50" fmla="*/ 8 w 88"/>
                <a:gd name="T51" fmla="*/ 108 h 132"/>
                <a:gd name="T52" fmla="*/ 0 w 88"/>
                <a:gd name="T53" fmla="*/ 116 h 132"/>
                <a:gd name="T54" fmla="*/ 0 w 88"/>
                <a:gd name="T55" fmla="*/ 132 h 132"/>
                <a:gd name="T56" fmla="*/ 88 w 88"/>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132">
                  <a:moveTo>
                    <a:pt x="88" y="132"/>
                  </a:moveTo>
                  <a:cubicBezTo>
                    <a:pt x="88" y="116"/>
                    <a:pt x="88" y="116"/>
                    <a:pt x="88" y="116"/>
                  </a:cubicBezTo>
                  <a:cubicBezTo>
                    <a:pt x="88" y="112"/>
                    <a:pt x="84" y="108"/>
                    <a:pt x="80" y="108"/>
                  </a:cubicBezTo>
                  <a:cubicBezTo>
                    <a:pt x="76" y="108"/>
                    <a:pt x="76" y="108"/>
                    <a:pt x="76" y="108"/>
                  </a:cubicBezTo>
                  <a:cubicBezTo>
                    <a:pt x="76" y="96"/>
                    <a:pt x="76" y="96"/>
                    <a:pt x="76" y="96"/>
                  </a:cubicBezTo>
                  <a:cubicBezTo>
                    <a:pt x="76" y="94"/>
                    <a:pt x="74" y="92"/>
                    <a:pt x="72" y="92"/>
                  </a:cubicBezTo>
                  <a:cubicBezTo>
                    <a:pt x="68" y="92"/>
                    <a:pt x="68" y="92"/>
                    <a:pt x="68" y="92"/>
                  </a:cubicBezTo>
                  <a:cubicBezTo>
                    <a:pt x="68" y="52"/>
                    <a:pt x="68" y="52"/>
                    <a:pt x="68" y="52"/>
                  </a:cubicBezTo>
                  <a:cubicBezTo>
                    <a:pt x="84" y="36"/>
                    <a:pt x="84" y="36"/>
                    <a:pt x="84" y="36"/>
                  </a:cubicBezTo>
                  <a:cubicBezTo>
                    <a:pt x="84" y="0"/>
                    <a:pt x="84" y="0"/>
                    <a:pt x="84" y="0"/>
                  </a:cubicBezTo>
                  <a:cubicBezTo>
                    <a:pt x="68" y="0"/>
                    <a:pt x="68" y="0"/>
                    <a:pt x="68" y="0"/>
                  </a:cubicBezTo>
                  <a:cubicBezTo>
                    <a:pt x="68" y="12"/>
                    <a:pt x="68" y="12"/>
                    <a:pt x="68" y="12"/>
                  </a:cubicBezTo>
                  <a:cubicBezTo>
                    <a:pt x="52" y="12"/>
                    <a:pt x="52" y="12"/>
                    <a:pt x="52" y="12"/>
                  </a:cubicBezTo>
                  <a:cubicBezTo>
                    <a:pt x="52" y="0"/>
                    <a:pt x="52" y="0"/>
                    <a:pt x="52" y="0"/>
                  </a:cubicBezTo>
                  <a:cubicBezTo>
                    <a:pt x="36" y="0"/>
                    <a:pt x="36" y="0"/>
                    <a:pt x="36" y="0"/>
                  </a:cubicBezTo>
                  <a:cubicBezTo>
                    <a:pt x="36" y="12"/>
                    <a:pt x="36" y="12"/>
                    <a:pt x="36" y="12"/>
                  </a:cubicBezTo>
                  <a:cubicBezTo>
                    <a:pt x="20" y="12"/>
                    <a:pt x="20" y="12"/>
                    <a:pt x="20" y="12"/>
                  </a:cubicBezTo>
                  <a:cubicBezTo>
                    <a:pt x="20" y="0"/>
                    <a:pt x="20" y="0"/>
                    <a:pt x="20" y="0"/>
                  </a:cubicBezTo>
                  <a:cubicBezTo>
                    <a:pt x="4" y="0"/>
                    <a:pt x="4" y="0"/>
                    <a:pt x="4" y="0"/>
                  </a:cubicBezTo>
                  <a:cubicBezTo>
                    <a:pt x="4" y="36"/>
                    <a:pt x="4" y="36"/>
                    <a:pt x="4" y="36"/>
                  </a:cubicBezTo>
                  <a:cubicBezTo>
                    <a:pt x="20" y="52"/>
                    <a:pt x="20" y="52"/>
                    <a:pt x="20" y="52"/>
                  </a:cubicBezTo>
                  <a:cubicBezTo>
                    <a:pt x="20" y="92"/>
                    <a:pt x="20" y="92"/>
                    <a:pt x="20" y="92"/>
                  </a:cubicBezTo>
                  <a:cubicBezTo>
                    <a:pt x="16" y="92"/>
                    <a:pt x="16" y="92"/>
                    <a:pt x="16" y="92"/>
                  </a:cubicBezTo>
                  <a:cubicBezTo>
                    <a:pt x="14" y="92"/>
                    <a:pt x="12" y="94"/>
                    <a:pt x="12" y="96"/>
                  </a:cubicBezTo>
                  <a:cubicBezTo>
                    <a:pt x="12" y="108"/>
                    <a:pt x="12" y="108"/>
                    <a:pt x="12" y="108"/>
                  </a:cubicBezTo>
                  <a:cubicBezTo>
                    <a:pt x="8" y="108"/>
                    <a:pt x="8" y="108"/>
                    <a:pt x="8" y="108"/>
                  </a:cubicBezTo>
                  <a:cubicBezTo>
                    <a:pt x="4" y="108"/>
                    <a:pt x="0" y="112"/>
                    <a:pt x="0" y="116"/>
                  </a:cubicBezTo>
                  <a:cubicBezTo>
                    <a:pt x="0" y="132"/>
                    <a:pt x="0" y="132"/>
                    <a:pt x="0" y="132"/>
                  </a:cubicBezTo>
                  <a:lnTo>
                    <a:pt x="88" y="132"/>
                  </a:lnTo>
                  <a:close/>
                </a:path>
              </a:pathLst>
            </a:cu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58" name="Line 186">
              <a:extLst>
                <a:ext uri="{FF2B5EF4-FFF2-40B4-BE49-F238E27FC236}">
                  <a16:creationId xmlns:a16="http://schemas.microsoft.com/office/drawing/2014/main" id="{962F3272-98FB-C463-6C12-1890C151A810}"/>
                </a:ext>
              </a:extLst>
            </p:cNvPr>
            <p:cNvSpPr>
              <a:spLocks noChangeShapeType="1"/>
            </p:cNvSpPr>
            <p:nvPr/>
          </p:nvSpPr>
          <p:spPr bwMode="auto">
            <a:xfrm>
              <a:off x="1790700" y="3943350"/>
              <a:ext cx="96838" cy="0"/>
            </a:xfrm>
            <a:prstGeom prst="line">
              <a:avLst/>
            </a:pr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59" name="Line 187">
              <a:extLst>
                <a:ext uri="{FF2B5EF4-FFF2-40B4-BE49-F238E27FC236}">
                  <a16:creationId xmlns:a16="http://schemas.microsoft.com/office/drawing/2014/main" id="{6BA16802-EACC-7B7D-F73D-0D607A5827EE}"/>
                </a:ext>
              </a:extLst>
            </p:cNvPr>
            <p:cNvSpPr>
              <a:spLocks noChangeShapeType="1"/>
            </p:cNvSpPr>
            <p:nvPr/>
          </p:nvSpPr>
          <p:spPr bwMode="auto">
            <a:xfrm>
              <a:off x="1924050" y="3943350"/>
              <a:ext cx="60325" cy="0"/>
            </a:xfrm>
            <a:prstGeom prst="line">
              <a:avLst/>
            </a:pr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0" name="Line 188">
              <a:extLst>
                <a:ext uri="{FF2B5EF4-FFF2-40B4-BE49-F238E27FC236}">
                  <a16:creationId xmlns:a16="http://schemas.microsoft.com/office/drawing/2014/main" id="{346D04DB-3A91-1F7B-85A3-6DA0D8973AFE}"/>
                </a:ext>
              </a:extLst>
            </p:cNvPr>
            <p:cNvSpPr>
              <a:spLocks noChangeShapeType="1"/>
            </p:cNvSpPr>
            <p:nvPr/>
          </p:nvSpPr>
          <p:spPr bwMode="auto">
            <a:xfrm>
              <a:off x="1766888" y="3711575"/>
              <a:ext cx="120650" cy="0"/>
            </a:xfrm>
            <a:prstGeom prst="line">
              <a:avLst/>
            </a:pr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1" name="Line 189">
              <a:extLst>
                <a:ext uri="{FF2B5EF4-FFF2-40B4-BE49-F238E27FC236}">
                  <a16:creationId xmlns:a16="http://schemas.microsoft.com/office/drawing/2014/main" id="{57EB7805-30F1-F4CB-DD74-CABDF5F88906}"/>
                </a:ext>
              </a:extLst>
            </p:cNvPr>
            <p:cNvSpPr>
              <a:spLocks noChangeShapeType="1"/>
            </p:cNvSpPr>
            <p:nvPr/>
          </p:nvSpPr>
          <p:spPr bwMode="auto">
            <a:xfrm>
              <a:off x="1936750" y="3711575"/>
              <a:ext cx="73025" cy="0"/>
            </a:xfrm>
            <a:prstGeom prst="line">
              <a:avLst/>
            </a:pr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2" name="Freeform 190">
              <a:extLst>
                <a:ext uri="{FF2B5EF4-FFF2-40B4-BE49-F238E27FC236}">
                  <a16:creationId xmlns:a16="http://schemas.microsoft.com/office/drawing/2014/main" id="{E65E32B4-A82C-4AD3-8EC6-2B1507FCC1CE}"/>
                </a:ext>
              </a:extLst>
            </p:cNvPr>
            <p:cNvSpPr>
              <a:spLocks/>
            </p:cNvSpPr>
            <p:nvPr/>
          </p:nvSpPr>
          <p:spPr bwMode="auto">
            <a:xfrm>
              <a:off x="1887538" y="3460750"/>
              <a:ext cx="158750" cy="90487"/>
            </a:xfrm>
            <a:custGeom>
              <a:avLst/>
              <a:gdLst>
                <a:gd name="T0" fmla="*/ 0 w 52"/>
                <a:gd name="T1" fmla="*/ 27 h 30"/>
                <a:gd name="T2" fmla="*/ 5 w 52"/>
                <a:gd name="T3" fmla="*/ 28 h 30"/>
                <a:gd name="T4" fmla="*/ 26 w 52"/>
                <a:gd name="T5" fmla="*/ 27 h 30"/>
                <a:gd name="T6" fmla="*/ 26 w 52"/>
                <a:gd name="T7" fmla="*/ 27 h 30"/>
                <a:gd name="T8" fmla="*/ 47 w 52"/>
                <a:gd name="T9" fmla="*/ 26 h 30"/>
                <a:gd name="T10" fmla="*/ 52 w 52"/>
                <a:gd name="T11" fmla="*/ 27 h 30"/>
                <a:gd name="T12" fmla="*/ 52 w 52"/>
                <a:gd name="T13" fmla="*/ 3 h 30"/>
                <a:gd name="T14" fmla="*/ 47 w 52"/>
                <a:gd name="T15" fmla="*/ 2 h 30"/>
                <a:gd name="T16" fmla="*/ 26 w 52"/>
                <a:gd name="T17" fmla="*/ 3 h 30"/>
                <a:gd name="T18" fmla="*/ 26 w 52"/>
                <a:gd name="T19" fmla="*/ 3 h 30"/>
                <a:gd name="T20" fmla="*/ 5 w 52"/>
                <a:gd name="T21" fmla="*/ 4 h 30"/>
                <a:gd name="T22" fmla="*/ 0 w 52"/>
                <a:gd name="T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0">
                  <a:moveTo>
                    <a:pt x="0" y="27"/>
                  </a:moveTo>
                  <a:cubicBezTo>
                    <a:pt x="5" y="28"/>
                    <a:pt x="5" y="28"/>
                    <a:pt x="5" y="28"/>
                  </a:cubicBezTo>
                  <a:cubicBezTo>
                    <a:pt x="12" y="30"/>
                    <a:pt x="19" y="30"/>
                    <a:pt x="26" y="27"/>
                  </a:cubicBezTo>
                  <a:cubicBezTo>
                    <a:pt x="26" y="27"/>
                    <a:pt x="26" y="27"/>
                    <a:pt x="26" y="27"/>
                  </a:cubicBezTo>
                  <a:cubicBezTo>
                    <a:pt x="33" y="24"/>
                    <a:pt x="40" y="24"/>
                    <a:pt x="47" y="26"/>
                  </a:cubicBezTo>
                  <a:cubicBezTo>
                    <a:pt x="52" y="27"/>
                    <a:pt x="52" y="27"/>
                    <a:pt x="52" y="27"/>
                  </a:cubicBezTo>
                  <a:cubicBezTo>
                    <a:pt x="52" y="3"/>
                    <a:pt x="52" y="3"/>
                    <a:pt x="52" y="3"/>
                  </a:cubicBezTo>
                  <a:cubicBezTo>
                    <a:pt x="47" y="2"/>
                    <a:pt x="47" y="2"/>
                    <a:pt x="47" y="2"/>
                  </a:cubicBezTo>
                  <a:cubicBezTo>
                    <a:pt x="40" y="0"/>
                    <a:pt x="33" y="0"/>
                    <a:pt x="26" y="3"/>
                  </a:cubicBezTo>
                  <a:cubicBezTo>
                    <a:pt x="26" y="3"/>
                    <a:pt x="26" y="3"/>
                    <a:pt x="26" y="3"/>
                  </a:cubicBezTo>
                  <a:cubicBezTo>
                    <a:pt x="19" y="6"/>
                    <a:pt x="12" y="6"/>
                    <a:pt x="5" y="4"/>
                  </a:cubicBezTo>
                  <a:cubicBezTo>
                    <a:pt x="0" y="3"/>
                    <a:pt x="0" y="3"/>
                    <a:pt x="0" y="3"/>
                  </a:cubicBezTo>
                </a:path>
              </a:pathLst>
            </a:cu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3" name="Line 191">
              <a:extLst>
                <a:ext uri="{FF2B5EF4-FFF2-40B4-BE49-F238E27FC236}">
                  <a16:creationId xmlns:a16="http://schemas.microsoft.com/office/drawing/2014/main" id="{5870158E-2AB0-6DF1-E522-DCD57750DA9F}"/>
                </a:ext>
              </a:extLst>
            </p:cNvPr>
            <p:cNvSpPr>
              <a:spLocks noChangeShapeType="1"/>
            </p:cNvSpPr>
            <p:nvPr/>
          </p:nvSpPr>
          <p:spPr bwMode="auto">
            <a:xfrm flipV="1">
              <a:off x="1887538" y="3444875"/>
              <a:ext cx="0" cy="146050"/>
            </a:xfrm>
            <a:prstGeom prst="line">
              <a:avLst/>
            </a:prstGeom>
            <a:noFill/>
            <a:ln w="19050" cap="flat" cmpd="sng" algn="ctr">
              <a:solidFill>
                <a:srgbClr val="E77324"/>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4" name="Line 192">
              <a:extLst>
                <a:ext uri="{FF2B5EF4-FFF2-40B4-BE49-F238E27FC236}">
                  <a16:creationId xmlns:a16="http://schemas.microsoft.com/office/drawing/2014/main" id="{ACF93B88-30E2-F61E-AA0E-57E782A53EC0}"/>
                </a:ext>
              </a:extLst>
            </p:cNvPr>
            <p:cNvSpPr>
              <a:spLocks noChangeShapeType="1"/>
            </p:cNvSpPr>
            <p:nvPr/>
          </p:nvSpPr>
          <p:spPr bwMode="auto">
            <a:xfrm flipH="1">
              <a:off x="1924050" y="3894138"/>
              <a:ext cx="36513" cy="0"/>
            </a:xfrm>
            <a:prstGeom prst="line">
              <a:avLst/>
            </a:prstGeom>
            <a:noFill/>
            <a:ln w="19050" cap="flat" cmpd="sng" algn="ctr">
              <a:solidFill>
                <a:srgbClr val="E77324"/>
              </a:solidFill>
              <a:prstDash val="solid"/>
              <a:round/>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65" name="Line 193">
              <a:extLst>
                <a:ext uri="{FF2B5EF4-FFF2-40B4-BE49-F238E27FC236}">
                  <a16:creationId xmlns:a16="http://schemas.microsoft.com/office/drawing/2014/main" id="{F7B27AE3-85E7-48BE-3BF4-520618635F46}"/>
                </a:ext>
              </a:extLst>
            </p:cNvPr>
            <p:cNvSpPr>
              <a:spLocks noChangeShapeType="1"/>
            </p:cNvSpPr>
            <p:nvPr/>
          </p:nvSpPr>
          <p:spPr bwMode="auto">
            <a:xfrm flipH="1">
              <a:off x="1814513" y="3894138"/>
              <a:ext cx="73025" cy="0"/>
            </a:xfrm>
            <a:prstGeom prst="line">
              <a:avLst/>
            </a:prstGeom>
            <a:noFill/>
            <a:ln w="19050" cap="flat" cmpd="sng" algn="ctr">
              <a:solidFill>
                <a:srgbClr val="E77324"/>
              </a:solidFill>
              <a:prstDash val="solid"/>
              <a:round/>
              <a:headEnd type="none" w="med" len="med"/>
              <a:tailEnd type="none" w="med" len="med"/>
            </a:ln>
            <a:extLst>
              <a:ext uri="{909E8E84-426E-40DD-AFC4-6F175D3DCCD1}">
                <a14:hiddenFill xmlns:a14="http://schemas.microsoft.com/office/drawing/2010/main">
                  <a:no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grpSp>
    </p:spTree>
    <p:extLst>
      <p:ext uri="{BB962C8B-B14F-4D97-AF65-F5344CB8AC3E}">
        <p14:creationId xmlns:p14="http://schemas.microsoft.com/office/powerpoint/2010/main" val="3173101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44" name="Text Placeholder 1">
            <a:extLst>
              <a:ext uri="{FF2B5EF4-FFF2-40B4-BE49-F238E27FC236}">
                <a16:creationId xmlns:a16="http://schemas.microsoft.com/office/drawing/2014/main" id="{5C384109-E4FA-9627-2F3F-9CA546C527E0}"/>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Each of the five models brings a unique strength to the ensemble that balances to an improved long-term prediction tool for the drug stores</a:t>
            </a:r>
          </a:p>
        </p:txBody>
      </p:sp>
      <p:sp>
        <p:nvSpPr>
          <p:cNvPr id="45" name="Freihandform: Form 8">
            <a:extLst>
              <a:ext uri="{FF2B5EF4-FFF2-40B4-BE49-F238E27FC236}">
                <a16:creationId xmlns:a16="http://schemas.microsoft.com/office/drawing/2014/main" id="{63E64BDC-27C0-1C20-C151-560667824D86}"/>
              </a:ext>
            </a:extLst>
          </p:cNvPr>
          <p:cNvSpPr/>
          <p:nvPr/>
        </p:nvSpPr>
        <p:spPr>
          <a:xfrm>
            <a:off x="6927988" y="2392642"/>
            <a:ext cx="1757321" cy="1185482"/>
          </a:xfrm>
          <a:custGeom>
            <a:avLst/>
            <a:gdLst>
              <a:gd name="connsiteX0" fmla="*/ 914400 w 1962150"/>
              <a:gd name="connsiteY0" fmla="*/ 1495425 h 1495425"/>
              <a:gd name="connsiteX1" fmla="*/ 1962150 w 1962150"/>
              <a:gd name="connsiteY1" fmla="*/ 209550 h 1495425"/>
              <a:gd name="connsiteX2" fmla="*/ 390525 w 1962150"/>
              <a:gd name="connsiteY2" fmla="*/ 0 h 1495425"/>
              <a:gd name="connsiteX3" fmla="*/ 0 w 1962150"/>
              <a:gd name="connsiteY3" fmla="*/ 400050 h 1495425"/>
              <a:gd name="connsiteX4" fmla="*/ 914400 w 1962150"/>
              <a:gd name="connsiteY4" fmla="*/ 1495425 h 149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495425">
                <a:moveTo>
                  <a:pt x="914400" y="1495425"/>
                </a:moveTo>
                <a:lnTo>
                  <a:pt x="1962150" y="209550"/>
                </a:lnTo>
                <a:lnTo>
                  <a:pt x="390525" y="0"/>
                </a:lnTo>
                <a:lnTo>
                  <a:pt x="0" y="400050"/>
                </a:lnTo>
                <a:lnTo>
                  <a:pt x="914400" y="1495425"/>
                </a:lnTo>
                <a:close/>
              </a:path>
            </a:pathLst>
          </a:custGeom>
          <a:gradFill flip="none" rotWithShape="1">
            <a:gsLst>
              <a:gs pos="0">
                <a:srgbClr val="FFFFFF"/>
              </a:gs>
              <a:gs pos="100000">
                <a:srgbClr val="25244B"/>
              </a:gs>
            </a:gsLst>
            <a:lin ang="8100000" scaled="1"/>
            <a:tileRect/>
          </a:gradFill>
          <a:ln w="9525" cap="flat" cmpd="sng" algn="ctr">
            <a:noFill/>
            <a:prstDash val="solid"/>
          </a:ln>
          <a:effectLst/>
        </p:spPr>
        <p:txBody>
          <a:bodyPr lIns="27000" tIns="27000" rIns="27000" bIns="27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46" name="Oval 45">
            <a:extLst>
              <a:ext uri="{FF2B5EF4-FFF2-40B4-BE49-F238E27FC236}">
                <a16:creationId xmlns:a16="http://schemas.microsoft.com/office/drawing/2014/main" id="{F6BEA57B-B8D0-0982-41E4-4E9EAEF16AEC}"/>
              </a:ext>
            </a:extLst>
          </p:cNvPr>
          <p:cNvSpPr/>
          <p:nvPr/>
        </p:nvSpPr>
        <p:spPr>
          <a:xfrm>
            <a:off x="6069742" y="2591569"/>
            <a:ext cx="1745637" cy="1745637"/>
          </a:xfrm>
          <a:prstGeom prst="ellipse">
            <a:avLst/>
          </a:prstGeom>
          <a:solidFill>
            <a:srgbClr val="FFFFFF"/>
          </a:solidFill>
          <a:ln w="9525" cap="flat" cmpd="sng" algn="ctr">
            <a:noFill/>
            <a:prstDash val="solid"/>
          </a:ln>
          <a:effectLst/>
        </p:spPr>
        <p:txBody>
          <a:bodyPr lIns="54000" tIns="54000" rIns="54000" bIns="54000" rtlCol="0" anchor="ctr" anchorCtr="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47" name="Trapezoid 46">
            <a:extLst>
              <a:ext uri="{FF2B5EF4-FFF2-40B4-BE49-F238E27FC236}">
                <a16:creationId xmlns:a16="http://schemas.microsoft.com/office/drawing/2014/main" id="{0BC26274-966A-DCB7-0DF1-E34EDBD74E6A}"/>
              </a:ext>
            </a:extLst>
          </p:cNvPr>
          <p:cNvSpPr/>
          <p:nvPr/>
        </p:nvSpPr>
        <p:spPr>
          <a:xfrm flipV="1">
            <a:off x="456086" y="1291661"/>
            <a:ext cx="2753614" cy="626555"/>
          </a:xfrm>
          <a:prstGeom prst="trapezoid">
            <a:avLst>
              <a:gd name="adj" fmla="val 102129"/>
            </a:avLst>
          </a:prstGeom>
          <a:gradFill flip="none" rotWithShape="1">
            <a:gsLst>
              <a:gs pos="0">
                <a:srgbClr val="FFFFFF"/>
              </a:gs>
              <a:gs pos="100000">
                <a:srgbClr val="E57200"/>
              </a:gs>
            </a:gsLst>
            <a:lin ang="16200000" scaled="1"/>
            <a:tileRect/>
          </a:gradFill>
          <a:ln w="9525" cap="flat" cmpd="sng" algn="ctr">
            <a:noFill/>
            <a:prstDash val="solid"/>
          </a:ln>
          <a:effectLst/>
        </p:spPr>
        <p:txBody>
          <a:bodyPr lIns="27000" tIns="27000" rIns="27000" bIns="27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48" name="Oval 47">
            <a:extLst>
              <a:ext uri="{FF2B5EF4-FFF2-40B4-BE49-F238E27FC236}">
                <a16:creationId xmlns:a16="http://schemas.microsoft.com/office/drawing/2014/main" id="{77D2F861-03D4-FB26-B4A8-D2B68C015B1D}"/>
              </a:ext>
            </a:extLst>
          </p:cNvPr>
          <p:cNvSpPr/>
          <p:nvPr/>
        </p:nvSpPr>
        <p:spPr>
          <a:xfrm>
            <a:off x="977110" y="1417854"/>
            <a:ext cx="1745637" cy="1745637"/>
          </a:xfrm>
          <a:prstGeom prst="ellipse">
            <a:avLst/>
          </a:prstGeom>
          <a:solidFill>
            <a:srgbClr val="FFFFFF"/>
          </a:solidFill>
          <a:ln w="9525" cap="flat" cmpd="sng" algn="ctr">
            <a:noFill/>
            <a:prstDash val="solid"/>
          </a:ln>
          <a:effectLst/>
        </p:spPr>
        <p:txBody>
          <a:bodyPr lIns="54000" tIns="54000" rIns="54000" bIns="54000" rtlCol="0" anchor="ctr" anchorCtr="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49" name="Rectangle 191">
            <a:extLst>
              <a:ext uri="{FF2B5EF4-FFF2-40B4-BE49-F238E27FC236}">
                <a16:creationId xmlns:a16="http://schemas.microsoft.com/office/drawing/2014/main" id="{6A9DB1F7-729D-22AA-B4AC-FC468E7C30DA}"/>
              </a:ext>
            </a:extLst>
          </p:cNvPr>
          <p:cNvSpPr/>
          <p:nvPr/>
        </p:nvSpPr>
        <p:spPr>
          <a:xfrm>
            <a:off x="457384" y="797821"/>
            <a:ext cx="2755205" cy="510407"/>
          </a:xfrm>
          <a:prstGeom prst="roundRect">
            <a:avLst>
              <a:gd name="adj" fmla="val 6596"/>
            </a:avLst>
          </a:prstGeom>
          <a:solidFill>
            <a:srgbClr val="FFFFFF"/>
          </a:solidFill>
          <a:ln w="9525" cap="flat" cmpd="sng" algn="ctr">
            <a:solidFill>
              <a:srgbClr val="E57200"/>
            </a:solidFill>
            <a:prstDash val="solid"/>
            <a:round/>
            <a:headEnd type="none" w="med" len="med"/>
            <a:tailEnd type="none" w="med" len="med"/>
          </a:ln>
        </p:spPr>
        <p:txBody>
          <a:bodyPr wrap="square" lIns="54000" tIns="0" rIns="27000" bIns="0" anchor="ctr">
            <a:noAutofit/>
          </a:bodyPr>
          <a:lstStyle/>
          <a:p>
            <a:pPr marL="0" marR="0" lvl="0" indent="0" defTabSz="530544"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2E2E38"/>
                </a:solidFill>
                <a:effectLst/>
                <a:uLnTx/>
                <a:uFillTx/>
                <a:ea typeface="Calibri" panose="020F0502020204030204" pitchFamily="34" charset="0"/>
                <a:sym typeface="FranklinGothic URW Comp Book"/>
              </a:rPr>
              <a:t>Generate unique models with varying strengths to consolidate into a single ensemble that emphasizes the strengths of each type</a:t>
            </a:r>
            <a:endParaRPr kumimoji="0" lang="en-US" sz="825" b="0" i="0" u="none" strike="noStrike" kern="1200" cap="none" spc="0" normalizeH="0" baseline="0" noProof="0" dirty="0">
              <a:ln>
                <a:noFill/>
              </a:ln>
              <a:solidFill>
                <a:srgbClr val="2E2E38"/>
              </a:solidFill>
              <a:effectLst/>
              <a:uLnTx/>
              <a:uFillTx/>
              <a:sym typeface="FranklinGothic URW Comp Book"/>
            </a:endParaRPr>
          </a:p>
        </p:txBody>
      </p:sp>
      <p:sp>
        <p:nvSpPr>
          <p:cNvPr id="50" name="Freeform 5">
            <a:extLst>
              <a:ext uri="{FF2B5EF4-FFF2-40B4-BE49-F238E27FC236}">
                <a16:creationId xmlns:a16="http://schemas.microsoft.com/office/drawing/2014/main" id="{2FD56279-2935-4F4D-38C4-5C3A7C32BE8B}"/>
              </a:ext>
            </a:extLst>
          </p:cNvPr>
          <p:cNvSpPr>
            <a:spLocks/>
          </p:cNvSpPr>
          <p:nvPr/>
        </p:nvSpPr>
        <p:spPr bwMode="auto">
          <a:xfrm rot="21427988">
            <a:off x="2089352" y="2672124"/>
            <a:ext cx="1519151" cy="1519151"/>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solidFill>
            <a:srgbClr val="FFFFFF"/>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51" name="Oval 50">
            <a:extLst>
              <a:ext uri="{FF2B5EF4-FFF2-40B4-BE49-F238E27FC236}">
                <a16:creationId xmlns:a16="http://schemas.microsoft.com/office/drawing/2014/main" id="{14EA96E4-2FE7-9CA2-EDDB-EDBCC38562EA}"/>
              </a:ext>
            </a:extLst>
          </p:cNvPr>
          <p:cNvSpPr/>
          <p:nvPr/>
        </p:nvSpPr>
        <p:spPr>
          <a:xfrm>
            <a:off x="2188968" y="2770067"/>
            <a:ext cx="1319922" cy="1315682"/>
          </a:xfrm>
          <a:prstGeom prst="ellipse">
            <a:avLst/>
          </a:prstGeom>
          <a:solidFill>
            <a:srgbClr val="E57200">
              <a:lumMod val="20000"/>
              <a:lumOff val="80000"/>
            </a:srgbClr>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52" name="Rectangle 51">
            <a:extLst>
              <a:ext uri="{FF2B5EF4-FFF2-40B4-BE49-F238E27FC236}">
                <a16:creationId xmlns:a16="http://schemas.microsoft.com/office/drawing/2014/main" id="{934183E6-7988-1706-F491-3B5B365899A2}"/>
              </a:ext>
            </a:extLst>
          </p:cNvPr>
          <p:cNvSpPr>
            <a:spLocks noChangeArrowheads="1"/>
          </p:cNvSpPr>
          <p:nvPr/>
        </p:nvSpPr>
        <p:spPr bwMode="auto">
          <a:xfrm>
            <a:off x="2187014" y="2931106"/>
            <a:ext cx="1304495" cy="247428"/>
          </a:xfrm>
          <a:prstGeom prst="rect">
            <a:avLst/>
          </a:prstGeom>
          <a:noFill/>
          <a:ln w="9525">
            <a:noFill/>
            <a:miter lim="800000"/>
            <a:headEnd/>
            <a:tailEnd/>
          </a:ln>
        </p:spPr>
        <p:txBody>
          <a:bodyPr lIns="26534" tIns="10613" rIns="15920" bIns="10613" anchor="t" anchorCtr="0">
            <a:noAutofit/>
          </a:bodyPr>
          <a:lstStyle/>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E2E38"/>
                </a:solidFill>
                <a:effectLst/>
                <a:uLnTx/>
                <a:uFillTx/>
                <a:sym typeface="FranklinGothic URW Comp Book"/>
              </a:rPr>
              <a:t>Decision Tree</a:t>
            </a:r>
          </a:p>
        </p:txBody>
      </p:sp>
      <p:sp>
        <p:nvSpPr>
          <p:cNvPr id="53" name="Rectangle 70">
            <a:extLst>
              <a:ext uri="{FF2B5EF4-FFF2-40B4-BE49-F238E27FC236}">
                <a16:creationId xmlns:a16="http://schemas.microsoft.com/office/drawing/2014/main" id="{8A30E706-5C13-D4DC-AD13-663B49ACDF0A}"/>
              </a:ext>
            </a:extLst>
          </p:cNvPr>
          <p:cNvSpPr>
            <a:spLocks noChangeArrowheads="1"/>
          </p:cNvSpPr>
          <p:nvPr/>
        </p:nvSpPr>
        <p:spPr bwMode="auto">
          <a:xfrm>
            <a:off x="2202800" y="3514883"/>
            <a:ext cx="1272925" cy="494909"/>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Capture complex interactions</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between model features,</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especially with categorical</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features</a:t>
            </a:r>
          </a:p>
        </p:txBody>
      </p:sp>
      <p:sp>
        <p:nvSpPr>
          <p:cNvPr id="54" name="Freeform 5">
            <a:extLst>
              <a:ext uri="{FF2B5EF4-FFF2-40B4-BE49-F238E27FC236}">
                <a16:creationId xmlns:a16="http://schemas.microsoft.com/office/drawing/2014/main" id="{B89B73EA-36A7-CF8F-F30B-EAA2D5443F79}"/>
              </a:ext>
            </a:extLst>
          </p:cNvPr>
          <p:cNvSpPr>
            <a:spLocks/>
          </p:cNvSpPr>
          <p:nvPr/>
        </p:nvSpPr>
        <p:spPr bwMode="auto">
          <a:xfrm rot="21276924">
            <a:off x="3136186" y="1475360"/>
            <a:ext cx="1519151" cy="1519151"/>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solidFill>
            <a:srgbClr val="FFFFFF"/>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55" name="Oval 54">
            <a:extLst>
              <a:ext uri="{FF2B5EF4-FFF2-40B4-BE49-F238E27FC236}">
                <a16:creationId xmlns:a16="http://schemas.microsoft.com/office/drawing/2014/main" id="{A1F7E384-E04E-8DD8-DDB1-DE6039DB742D}"/>
              </a:ext>
            </a:extLst>
          </p:cNvPr>
          <p:cNvSpPr/>
          <p:nvPr/>
        </p:nvSpPr>
        <p:spPr>
          <a:xfrm>
            <a:off x="3235801" y="1579007"/>
            <a:ext cx="1319922" cy="1315682"/>
          </a:xfrm>
          <a:prstGeom prst="ellipse">
            <a:avLst/>
          </a:prstGeom>
          <a:solidFill>
            <a:srgbClr val="E57200">
              <a:lumMod val="20000"/>
              <a:lumOff val="80000"/>
            </a:srgbClr>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56" name="Rectangle 55">
            <a:extLst>
              <a:ext uri="{FF2B5EF4-FFF2-40B4-BE49-F238E27FC236}">
                <a16:creationId xmlns:a16="http://schemas.microsoft.com/office/drawing/2014/main" id="{770C741B-71A7-BD9A-FBFA-9DC3C53FE9A0}"/>
              </a:ext>
            </a:extLst>
          </p:cNvPr>
          <p:cNvSpPr>
            <a:spLocks noChangeArrowheads="1"/>
          </p:cNvSpPr>
          <p:nvPr/>
        </p:nvSpPr>
        <p:spPr bwMode="auto">
          <a:xfrm>
            <a:off x="3243515" y="1651958"/>
            <a:ext cx="1304495" cy="247428"/>
          </a:xfrm>
          <a:prstGeom prst="rect">
            <a:avLst/>
          </a:prstGeom>
          <a:noFill/>
          <a:ln w="9525">
            <a:noFill/>
            <a:miter lim="800000"/>
            <a:headEnd/>
            <a:tailEnd/>
          </a:ln>
        </p:spPr>
        <p:txBody>
          <a:bodyPr lIns="26534" tIns="10613" rIns="15920" bIns="10613" anchor="b" anchorCtr="0">
            <a:noAutofit/>
          </a:bodyPr>
          <a:lstStyle/>
          <a:p>
            <a:pPr marL="0" marR="0" lvl="0" indent="0" algn="ctr" defTabSz="530544" eaLnBrk="1" fontAlgn="auto" latinLnBrk="0" hangingPunct="1">
              <a:lnSpc>
                <a:spcPct val="85000"/>
              </a:lnSpc>
              <a:spcBef>
                <a:spcPts val="116"/>
              </a:spcBef>
              <a:spcAft>
                <a:spcPts val="0"/>
              </a:spcAft>
              <a:buClrTx/>
              <a:buSzTx/>
              <a:buFontTx/>
              <a:buNone/>
              <a:tabLst/>
              <a:defRPr/>
            </a:pPr>
            <a:endParaRPr kumimoji="0" lang="en-US" sz="900" b="0" i="0" u="none" strike="noStrike" kern="1200" cap="none" spc="0" normalizeH="0" baseline="0" noProof="0" dirty="0">
              <a:ln>
                <a:noFill/>
              </a:ln>
              <a:solidFill>
                <a:srgbClr val="2E2E38"/>
              </a:solidFill>
              <a:effectLst/>
              <a:uLnTx/>
              <a:uFillTx/>
              <a:sym typeface="FranklinGothic URW Comp Book"/>
            </a:endParaRPr>
          </a:p>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32D4B"/>
                </a:solidFill>
                <a:effectLst/>
                <a:uLnTx/>
                <a:uFillTx/>
                <a:sym typeface="FranklinGothic URW Comp Book"/>
              </a:rPr>
              <a:t>Random Forest</a:t>
            </a:r>
          </a:p>
        </p:txBody>
      </p:sp>
      <p:sp>
        <p:nvSpPr>
          <p:cNvPr id="57" name="Rectangle 70">
            <a:extLst>
              <a:ext uri="{FF2B5EF4-FFF2-40B4-BE49-F238E27FC236}">
                <a16:creationId xmlns:a16="http://schemas.microsoft.com/office/drawing/2014/main" id="{0961F17F-3308-C90F-49DB-D7C7A2A4904A}"/>
              </a:ext>
            </a:extLst>
          </p:cNvPr>
          <p:cNvSpPr>
            <a:spLocks noChangeArrowheads="1"/>
          </p:cNvSpPr>
          <p:nvPr/>
        </p:nvSpPr>
        <p:spPr bwMode="auto">
          <a:xfrm>
            <a:off x="3242571" y="2376832"/>
            <a:ext cx="1338617" cy="494909"/>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Ensemble of numerous</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prediction trees to overcome</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decision tree limits and</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outliers/ noise</a:t>
            </a:r>
          </a:p>
        </p:txBody>
      </p:sp>
      <p:sp>
        <p:nvSpPr>
          <p:cNvPr id="58" name="Freeform 83">
            <a:extLst>
              <a:ext uri="{FF2B5EF4-FFF2-40B4-BE49-F238E27FC236}">
                <a16:creationId xmlns:a16="http://schemas.microsoft.com/office/drawing/2014/main" id="{A5933E89-7D56-74DD-768C-20497C666E03}"/>
              </a:ext>
            </a:extLst>
          </p:cNvPr>
          <p:cNvSpPr>
            <a:spLocks noChangeAspect="1" noEditPoints="1"/>
          </p:cNvSpPr>
          <p:nvPr/>
        </p:nvSpPr>
        <p:spPr bwMode="auto">
          <a:xfrm>
            <a:off x="3610180" y="2012021"/>
            <a:ext cx="571166" cy="300036"/>
          </a:xfrm>
          <a:custGeom>
            <a:avLst/>
            <a:gdLst>
              <a:gd name="T0" fmla="*/ 2147483647 w 6736"/>
              <a:gd name="T1" fmla="*/ 2147483647 h 3999"/>
              <a:gd name="T2" fmla="*/ 2147483647 w 6736"/>
              <a:gd name="T3" fmla="*/ 2147483647 h 3999"/>
              <a:gd name="T4" fmla="*/ 2147483647 w 6736"/>
              <a:gd name="T5" fmla="*/ 2147483647 h 3999"/>
              <a:gd name="T6" fmla="*/ 2147483647 w 6736"/>
              <a:gd name="T7" fmla="*/ 0 h 3999"/>
              <a:gd name="T8" fmla="*/ 2147483647 w 6736"/>
              <a:gd name="T9" fmla="*/ 2147483647 h 3999"/>
              <a:gd name="T10" fmla="*/ 2147483647 w 6736"/>
              <a:gd name="T11" fmla="*/ 2147483647 h 3999"/>
              <a:gd name="T12" fmla="*/ 2147483647 w 6736"/>
              <a:gd name="T13" fmla="*/ 2147483647 h 3999"/>
              <a:gd name="T14" fmla="*/ 2147483647 w 6736"/>
              <a:gd name="T15" fmla="*/ 2147483647 h 3999"/>
              <a:gd name="T16" fmla="*/ 2147483647 w 6736"/>
              <a:gd name="T17" fmla="*/ 2147483647 h 3999"/>
              <a:gd name="T18" fmla="*/ 2147483647 w 6736"/>
              <a:gd name="T19" fmla="*/ 2147483647 h 3999"/>
              <a:gd name="T20" fmla="*/ 2147483647 w 6736"/>
              <a:gd name="T21" fmla="*/ 2147483647 h 3999"/>
              <a:gd name="T22" fmla="*/ 2147483647 w 6736"/>
              <a:gd name="T23" fmla="*/ 2147483647 h 3999"/>
              <a:gd name="T24" fmla="*/ 2147483647 w 6736"/>
              <a:gd name="T25" fmla="*/ 2147483647 h 3999"/>
              <a:gd name="T26" fmla="*/ 2147483647 w 6736"/>
              <a:gd name="T27" fmla="*/ 2147483647 h 3999"/>
              <a:gd name="T28" fmla="*/ 2147483647 w 6736"/>
              <a:gd name="T29" fmla="*/ 2147483647 h 3999"/>
              <a:gd name="T30" fmla="*/ 2147483647 w 6736"/>
              <a:gd name="T31" fmla="*/ 2147483647 h 3999"/>
              <a:gd name="T32" fmla="*/ 2147483647 w 6736"/>
              <a:gd name="T33" fmla="*/ 2147483647 h 3999"/>
              <a:gd name="T34" fmla="*/ 2147483647 w 6736"/>
              <a:gd name="T35" fmla="*/ 2147483647 h 3999"/>
              <a:gd name="T36" fmla="*/ 2147483647 w 6736"/>
              <a:gd name="T37" fmla="*/ 2147483647 h 3999"/>
              <a:gd name="T38" fmla="*/ 2147483647 w 6736"/>
              <a:gd name="T39" fmla="*/ 2147483647 h 3999"/>
              <a:gd name="T40" fmla="*/ 2147483647 w 6736"/>
              <a:gd name="T41" fmla="*/ 2147483647 h 3999"/>
              <a:gd name="T42" fmla="*/ 2147483647 w 6736"/>
              <a:gd name="T43" fmla="*/ 2147483647 h 3999"/>
              <a:gd name="T44" fmla="*/ 2147483647 w 6736"/>
              <a:gd name="T45" fmla="*/ 2147483647 h 3999"/>
              <a:gd name="T46" fmla="*/ 2147483647 w 6736"/>
              <a:gd name="T47" fmla="*/ 2147483647 h 3999"/>
              <a:gd name="T48" fmla="*/ 2147483647 w 6736"/>
              <a:gd name="T49" fmla="*/ 2147483647 h 3999"/>
              <a:gd name="T50" fmla="*/ 2147483647 w 6736"/>
              <a:gd name="T51" fmla="*/ 2147483647 h 3999"/>
              <a:gd name="T52" fmla="*/ 2147483647 w 6736"/>
              <a:gd name="T53" fmla="*/ 2147483647 h 3999"/>
              <a:gd name="T54" fmla="*/ 2147483647 w 6736"/>
              <a:gd name="T55" fmla="*/ 2147483647 h 3999"/>
              <a:gd name="T56" fmla="*/ 2147483647 w 6736"/>
              <a:gd name="T57" fmla="*/ 2147483647 h 3999"/>
              <a:gd name="T58" fmla="*/ 2147483647 w 6736"/>
              <a:gd name="T59" fmla="*/ 2147483647 h 3999"/>
              <a:gd name="T60" fmla="*/ 2147483647 w 6736"/>
              <a:gd name="T61" fmla="*/ 2147483647 h 3999"/>
              <a:gd name="T62" fmla="*/ 2147483647 w 6736"/>
              <a:gd name="T63" fmla="*/ 2147483647 h 3999"/>
              <a:gd name="T64" fmla="*/ 2147483647 w 6736"/>
              <a:gd name="T65" fmla="*/ 2147483647 h 3999"/>
              <a:gd name="T66" fmla="*/ 2147483647 w 6736"/>
              <a:gd name="T67" fmla="*/ 2147483647 h 3999"/>
              <a:gd name="T68" fmla="*/ 2147483647 w 6736"/>
              <a:gd name="T69" fmla="*/ 2147483647 h 3999"/>
              <a:gd name="T70" fmla="*/ 2147483647 w 6736"/>
              <a:gd name="T71" fmla="*/ 2147483647 h 3999"/>
              <a:gd name="T72" fmla="*/ 2147483647 w 6736"/>
              <a:gd name="T73" fmla="*/ 2147483647 h 3999"/>
              <a:gd name="T74" fmla="*/ 2147483647 w 6736"/>
              <a:gd name="T75" fmla="*/ 2147483647 h 3999"/>
              <a:gd name="T76" fmla="*/ 2147483647 w 6736"/>
              <a:gd name="T77" fmla="*/ 2147483647 h 3999"/>
              <a:gd name="T78" fmla="*/ 2147483647 w 6736"/>
              <a:gd name="T79" fmla="*/ 2147483647 h 3999"/>
              <a:gd name="T80" fmla="*/ 2147483647 w 6736"/>
              <a:gd name="T81" fmla="*/ 2147483647 h 3999"/>
              <a:gd name="T82" fmla="*/ 2147483647 w 6736"/>
              <a:gd name="T83" fmla="*/ 2147483647 h 3999"/>
              <a:gd name="T84" fmla="*/ 2147483647 w 6736"/>
              <a:gd name="T85" fmla="*/ 2147483647 h 3999"/>
              <a:gd name="T86" fmla="*/ 2147483647 w 6736"/>
              <a:gd name="T87" fmla="*/ 2147483647 h 3999"/>
              <a:gd name="T88" fmla="*/ 2147483647 w 6736"/>
              <a:gd name="T89" fmla="*/ 2147483647 h 3999"/>
              <a:gd name="T90" fmla="*/ 2147483647 w 6736"/>
              <a:gd name="T91" fmla="*/ 2147483647 h 3999"/>
              <a:gd name="T92" fmla="*/ 2147483647 w 6736"/>
              <a:gd name="T93" fmla="*/ 2147483647 h 3999"/>
              <a:gd name="T94" fmla="*/ 0 w 6736"/>
              <a:gd name="T95" fmla="*/ 2147483647 h 3999"/>
              <a:gd name="T96" fmla="*/ 2147483647 w 6736"/>
              <a:gd name="T97" fmla="*/ 2147483647 h 3999"/>
              <a:gd name="T98" fmla="*/ 2147483647 w 6736"/>
              <a:gd name="T99" fmla="*/ 2147483647 h 3999"/>
              <a:gd name="T100" fmla="*/ 2147483647 w 6736"/>
              <a:gd name="T101" fmla="*/ 2147483647 h 3999"/>
              <a:gd name="T102" fmla="*/ 2147483647 w 6736"/>
              <a:gd name="T103" fmla="*/ 2147483647 h 3999"/>
              <a:gd name="T104" fmla="*/ 2147483647 w 6736"/>
              <a:gd name="T105" fmla="*/ 2147483647 h 3999"/>
              <a:gd name="T106" fmla="*/ 2147483647 w 6736"/>
              <a:gd name="T107" fmla="*/ 0 h 39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736"/>
              <a:gd name="T163" fmla="*/ 0 h 3999"/>
              <a:gd name="T164" fmla="*/ 6736 w 6736"/>
              <a:gd name="T165" fmla="*/ 3999 h 39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736" h="3999">
                <a:moveTo>
                  <a:pt x="5298" y="3708"/>
                </a:moveTo>
                <a:lnTo>
                  <a:pt x="6445" y="3708"/>
                </a:lnTo>
                <a:lnTo>
                  <a:pt x="6445" y="2774"/>
                </a:lnTo>
                <a:lnTo>
                  <a:pt x="5298" y="2774"/>
                </a:lnTo>
                <a:lnTo>
                  <a:pt x="5298" y="3708"/>
                </a:lnTo>
                <a:close/>
                <a:moveTo>
                  <a:pt x="2794" y="3708"/>
                </a:moveTo>
                <a:lnTo>
                  <a:pt x="3942" y="3708"/>
                </a:lnTo>
                <a:lnTo>
                  <a:pt x="3942" y="2774"/>
                </a:lnTo>
                <a:lnTo>
                  <a:pt x="2794" y="2774"/>
                </a:lnTo>
                <a:lnTo>
                  <a:pt x="2794" y="3708"/>
                </a:lnTo>
                <a:close/>
                <a:moveTo>
                  <a:pt x="291" y="3708"/>
                </a:moveTo>
                <a:lnTo>
                  <a:pt x="1438" y="3708"/>
                </a:lnTo>
                <a:lnTo>
                  <a:pt x="1438" y="2774"/>
                </a:lnTo>
                <a:lnTo>
                  <a:pt x="291" y="2774"/>
                </a:lnTo>
                <a:lnTo>
                  <a:pt x="291" y="3708"/>
                </a:lnTo>
                <a:close/>
                <a:moveTo>
                  <a:pt x="2794" y="1225"/>
                </a:moveTo>
                <a:lnTo>
                  <a:pt x="3942" y="1225"/>
                </a:lnTo>
                <a:lnTo>
                  <a:pt x="3942" y="291"/>
                </a:lnTo>
                <a:lnTo>
                  <a:pt x="2794" y="291"/>
                </a:lnTo>
                <a:lnTo>
                  <a:pt x="2794" y="1225"/>
                </a:lnTo>
                <a:close/>
                <a:moveTo>
                  <a:pt x="2715" y="0"/>
                </a:moveTo>
                <a:lnTo>
                  <a:pt x="4021" y="0"/>
                </a:lnTo>
                <a:lnTo>
                  <a:pt x="4042" y="0"/>
                </a:lnTo>
                <a:lnTo>
                  <a:pt x="4062" y="4"/>
                </a:lnTo>
                <a:lnTo>
                  <a:pt x="4084" y="9"/>
                </a:lnTo>
                <a:lnTo>
                  <a:pt x="4102" y="16"/>
                </a:lnTo>
                <a:lnTo>
                  <a:pt x="4122" y="25"/>
                </a:lnTo>
                <a:lnTo>
                  <a:pt x="4139" y="36"/>
                </a:lnTo>
                <a:lnTo>
                  <a:pt x="4155" y="49"/>
                </a:lnTo>
                <a:lnTo>
                  <a:pt x="4171" y="62"/>
                </a:lnTo>
                <a:lnTo>
                  <a:pt x="4184" y="76"/>
                </a:lnTo>
                <a:lnTo>
                  <a:pt x="4197" y="93"/>
                </a:lnTo>
                <a:lnTo>
                  <a:pt x="4208" y="111"/>
                </a:lnTo>
                <a:lnTo>
                  <a:pt x="4217" y="129"/>
                </a:lnTo>
                <a:lnTo>
                  <a:pt x="4224" y="149"/>
                </a:lnTo>
                <a:lnTo>
                  <a:pt x="4228" y="169"/>
                </a:lnTo>
                <a:lnTo>
                  <a:pt x="4231" y="191"/>
                </a:lnTo>
                <a:lnTo>
                  <a:pt x="4233" y="213"/>
                </a:lnTo>
                <a:lnTo>
                  <a:pt x="4233" y="685"/>
                </a:lnTo>
                <a:lnTo>
                  <a:pt x="5945" y="685"/>
                </a:lnTo>
                <a:lnTo>
                  <a:pt x="5945" y="2483"/>
                </a:lnTo>
                <a:lnTo>
                  <a:pt x="6523" y="2483"/>
                </a:lnTo>
                <a:lnTo>
                  <a:pt x="6545" y="2485"/>
                </a:lnTo>
                <a:lnTo>
                  <a:pt x="6567" y="2487"/>
                </a:lnTo>
                <a:lnTo>
                  <a:pt x="6587" y="2492"/>
                </a:lnTo>
                <a:lnTo>
                  <a:pt x="6607" y="2499"/>
                </a:lnTo>
                <a:lnTo>
                  <a:pt x="6625" y="2508"/>
                </a:lnTo>
                <a:lnTo>
                  <a:pt x="6643" y="2519"/>
                </a:lnTo>
                <a:lnTo>
                  <a:pt x="6660" y="2532"/>
                </a:lnTo>
                <a:lnTo>
                  <a:pt x="6674" y="2545"/>
                </a:lnTo>
                <a:lnTo>
                  <a:pt x="6689" y="2561"/>
                </a:lnTo>
                <a:lnTo>
                  <a:pt x="6700" y="2578"/>
                </a:lnTo>
                <a:lnTo>
                  <a:pt x="6711" y="2594"/>
                </a:lnTo>
                <a:lnTo>
                  <a:pt x="6720" y="2614"/>
                </a:lnTo>
                <a:lnTo>
                  <a:pt x="6727" y="2632"/>
                </a:lnTo>
                <a:lnTo>
                  <a:pt x="6732" y="2652"/>
                </a:lnTo>
                <a:lnTo>
                  <a:pt x="6736" y="2674"/>
                </a:lnTo>
                <a:lnTo>
                  <a:pt x="6736" y="2696"/>
                </a:lnTo>
                <a:lnTo>
                  <a:pt x="6736" y="3786"/>
                </a:lnTo>
                <a:lnTo>
                  <a:pt x="6736" y="3808"/>
                </a:lnTo>
                <a:lnTo>
                  <a:pt x="6732" y="3830"/>
                </a:lnTo>
                <a:lnTo>
                  <a:pt x="6727" y="3850"/>
                </a:lnTo>
                <a:lnTo>
                  <a:pt x="6720" y="3868"/>
                </a:lnTo>
                <a:lnTo>
                  <a:pt x="6711" y="3888"/>
                </a:lnTo>
                <a:lnTo>
                  <a:pt x="6700" y="3904"/>
                </a:lnTo>
                <a:lnTo>
                  <a:pt x="6689" y="3921"/>
                </a:lnTo>
                <a:lnTo>
                  <a:pt x="6674" y="3937"/>
                </a:lnTo>
                <a:lnTo>
                  <a:pt x="6660" y="3950"/>
                </a:lnTo>
                <a:lnTo>
                  <a:pt x="6643" y="3963"/>
                </a:lnTo>
                <a:lnTo>
                  <a:pt x="6625" y="3974"/>
                </a:lnTo>
                <a:lnTo>
                  <a:pt x="6607" y="3983"/>
                </a:lnTo>
                <a:lnTo>
                  <a:pt x="6587" y="3990"/>
                </a:lnTo>
                <a:lnTo>
                  <a:pt x="6567" y="3995"/>
                </a:lnTo>
                <a:lnTo>
                  <a:pt x="6545" y="3997"/>
                </a:lnTo>
                <a:lnTo>
                  <a:pt x="6523" y="3999"/>
                </a:lnTo>
                <a:lnTo>
                  <a:pt x="5220" y="3999"/>
                </a:lnTo>
                <a:lnTo>
                  <a:pt x="5198" y="3997"/>
                </a:lnTo>
                <a:lnTo>
                  <a:pt x="5177" y="3995"/>
                </a:lnTo>
                <a:lnTo>
                  <a:pt x="5157" y="3990"/>
                </a:lnTo>
                <a:lnTo>
                  <a:pt x="5137" y="3983"/>
                </a:lnTo>
                <a:lnTo>
                  <a:pt x="5118" y="3974"/>
                </a:lnTo>
                <a:lnTo>
                  <a:pt x="5102" y="3963"/>
                </a:lnTo>
                <a:lnTo>
                  <a:pt x="5086" y="3950"/>
                </a:lnTo>
                <a:lnTo>
                  <a:pt x="5069" y="3937"/>
                </a:lnTo>
                <a:lnTo>
                  <a:pt x="5057" y="3921"/>
                </a:lnTo>
                <a:lnTo>
                  <a:pt x="5044" y="3904"/>
                </a:lnTo>
                <a:lnTo>
                  <a:pt x="5033" y="3888"/>
                </a:lnTo>
                <a:lnTo>
                  <a:pt x="5024" y="3868"/>
                </a:lnTo>
                <a:lnTo>
                  <a:pt x="5017" y="3850"/>
                </a:lnTo>
                <a:lnTo>
                  <a:pt x="5011" y="3830"/>
                </a:lnTo>
                <a:lnTo>
                  <a:pt x="5009" y="3808"/>
                </a:lnTo>
                <a:lnTo>
                  <a:pt x="5007" y="3786"/>
                </a:lnTo>
                <a:lnTo>
                  <a:pt x="5007" y="2696"/>
                </a:lnTo>
                <a:lnTo>
                  <a:pt x="5009" y="2674"/>
                </a:lnTo>
                <a:lnTo>
                  <a:pt x="5011" y="2652"/>
                </a:lnTo>
                <a:lnTo>
                  <a:pt x="5017" y="2632"/>
                </a:lnTo>
                <a:lnTo>
                  <a:pt x="5024" y="2614"/>
                </a:lnTo>
                <a:lnTo>
                  <a:pt x="5033" y="2594"/>
                </a:lnTo>
                <a:lnTo>
                  <a:pt x="5044" y="2578"/>
                </a:lnTo>
                <a:lnTo>
                  <a:pt x="5057" y="2561"/>
                </a:lnTo>
                <a:lnTo>
                  <a:pt x="5069" y="2545"/>
                </a:lnTo>
                <a:lnTo>
                  <a:pt x="5086" y="2532"/>
                </a:lnTo>
                <a:lnTo>
                  <a:pt x="5102" y="2519"/>
                </a:lnTo>
                <a:lnTo>
                  <a:pt x="5118" y="2508"/>
                </a:lnTo>
                <a:lnTo>
                  <a:pt x="5137" y="2499"/>
                </a:lnTo>
                <a:lnTo>
                  <a:pt x="5157" y="2492"/>
                </a:lnTo>
                <a:lnTo>
                  <a:pt x="5177" y="2487"/>
                </a:lnTo>
                <a:lnTo>
                  <a:pt x="5198" y="2485"/>
                </a:lnTo>
                <a:lnTo>
                  <a:pt x="5220" y="2483"/>
                </a:lnTo>
                <a:lnTo>
                  <a:pt x="5800" y="2483"/>
                </a:lnTo>
                <a:lnTo>
                  <a:pt x="5800" y="831"/>
                </a:lnTo>
                <a:lnTo>
                  <a:pt x="4233" y="831"/>
                </a:lnTo>
                <a:lnTo>
                  <a:pt x="4233" y="1303"/>
                </a:lnTo>
                <a:lnTo>
                  <a:pt x="4231" y="1325"/>
                </a:lnTo>
                <a:lnTo>
                  <a:pt x="4228" y="1345"/>
                </a:lnTo>
                <a:lnTo>
                  <a:pt x="4224" y="1367"/>
                </a:lnTo>
                <a:lnTo>
                  <a:pt x="4217" y="1385"/>
                </a:lnTo>
                <a:lnTo>
                  <a:pt x="4208" y="1405"/>
                </a:lnTo>
                <a:lnTo>
                  <a:pt x="4197" y="1421"/>
                </a:lnTo>
                <a:lnTo>
                  <a:pt x="4184" y="1438"/>
                </a:lnTo>
                <a:lnTo>
                  <a:pt x="4171" y="1452"/>
                </a:lnTo>
                <a:lnTo>
                  <a:pt x="4155" y="1467"/>
                </a:lnTo>
                <a:lnTo>
                  <a:pt x="4139" y="1480"/>
                </a:lnTo>
                <a:lnTo>
                  <a:pt x="4122" y="1491"/>
                </a:lnTo>
                <a:lnTo>
                  <a:pt x="4102" y="1500"/>
                </a:lnTo>
                <a:lnTo>
                  <a:pt x="4084" y="1507"/>
                </a:lnTo>
                <a:lnTo>
                  <a:pt x="4062" y="1511"/>
                </a:lnTo>
                <a:lnTo>
                  <a:pt x="4042" y="1514"/>
                </a:lnTo>
                <a:lnTo>
                  <a:pt x="4021" y="1516"/>
                </a:lnTo>
                <a:lnTo>
                  <a:pt x="3441" y="1516"/>
                </a:lnTo>
                <a:lnTo>
                  <a:pt x="3441" y="2483"/>
                </a:lnTo>
                <a:lnTo>
                  <a:pt x="4021" y="2483"/>
                </a:lnTo>
                <a:lnTo>
                  <a:pt x="4042" y="2485"/>
                </a:lnTo>
                <a:lnTo>
                  <a:pt x="4062" y="2487"/>
                </a:lnTo>
                <a:lnTo>
                  <a:pt x="4084" y="2492"/>
                </a:lnTo>
                <a:lnTo>
                  <a:pt x="4102" y="2499"/>
                </a:lnTo>
                <a:lnTo>
                  <a:pt x="4122" y="2508"/>
                </a:lnTo>
                <a:lnTo>
                  <a:pt x="4139" y="2519"/>
                </a:lnTo>
                <a:lnTo>
                  <a:pt x="4155" y="2532"/>
                </a:lnTo>
                <a:lnTo>
                  <a:pt x="4171" y="2545"/>
                </a:lnTo>
                <a:lnTo>
                  <a:pt x="4184" y="2561"/>
                </a:lnTo>
                <a:lnTo>
                  <a:pt x="4197" y="2578"/>
                </a:lnTo>
                <a:lnTo>
                  <a:pt x="4208" y="2594"/>
                </a:lnTo>
                <a:lnTo>
                  <a:pt x="4217" y="2614"/>
                </a:lnTo>
                <a:lnTo>
                  <a:pt x="4224" y="2632"/>
                </a:lnTo>
                <a:lnTo>
                  <a:pt x="4228" y="2652"/>
                </a:lnTo>
                <a:lnTo>
                  <a:pt x="4231" y="2674"/>
                </a:lnTo>
                <a:lnTo>
                  <a:pt x="4233" y="2696"/>
                </a:lnTo>
                <a:lnTo>
                  <a:pt x="4233" y="3786"/>
                </a:lnTo>
                <a:lnTo>
                  <a:pt x="4231" y="3808"/>
                </a:lnTo>
                <a:lnTo>
                  <a:pt x="4228" y="3830"/>
                </a:lnTo>
                <a:lnTo>
                  <a:pt x="4224" y="3850"/>
                </a:lnTo>
                <a:lnTo>
                  <a:pt x="4217" y="3868"/>
                </a:lnTo>
                <a:lnTo>
                  <a:pt x="4208" y="3888"/>
                </a:lnTo>
                <a:lnTo>
                  <a:pt x="4197" y="3904"/>
                </a:lnTo>
                <a:lnTo>
                  <a:pt x="4184" y="3921"/>
                </a:lnTo>
                <a:lnTo>
                  <a:pt x="4171" y="3937"/>
                </a:lnTo>
                <a:lnTo>
                  <a:pt x="4155" y="3950"/>
                </a:lnTo>
                <a:lnTo>
                  <a:pt x="4139" y="3963"/>
                </a:lnTo>
                <a:lnTo>
                  <a:pt x="4122" y="3974"/>
                </a:lnTo>
                <a:lnTo>
                  <a:pt x="4102" y="3983"/>
                </a:lnTo>
                <a:lnTo>
                  <a:pt x="4084" y="3990"/>
                </a:lnTo>
                <a:lnTo>
                  <a:pt x="4062" y="3995"/>
                </a:lnTo>
                <a:lnTo>
                  <a:pt x="4042" y="3997"/>
                </a:lnTo>
                <a:lnTo>
                  <a:pt x="4021" y="3999"/>
                </a:lnTo>
                <a:lnTo>
                  <a:pt x="2715" y="3999"/>
                </a:lnTo>
                <a:lnTo>
                  <a:pt x="2694" y="3997"/>
                </a:lnTo>
                <a:lnTo>
                  <a:pt x="2674" y="3995"/>
                </a:lnTo>
                <a:lnTo>
                  <a:pt x="2654" y="3990"/>
                </a:lnTo>
                <a:lnTo>
                  <a:pt x="2634" y="3983"/>
                </a:lnTo>
                <a:lnTo>
                  <a:pt x="2616" y="3974"/>
                </a:lnTo>
                <a:lnTo>
                  <a:pt x="2597" y="3963"/>
                </a:lnTo>
                <a:lnTo>
                  <a:pt x="2581" y="3950"/>
                </a:lnTo>
                <a:lnTo>
                  <a:pt x="2566" y="3937"/>
                </a:lnTo>
                <a:lnTo>
                  <a:pt x="2552" y="3921"/>
                </a:lnTo>
                <a:lnTo>
                  <a:pt x="2539" y="3904"/>
                </a:lnTo>
                <a:lnTo>
                  <a:pt x="2530" y="3888"/>
                </a:lnTo>
                <a:lnTo>
                  <a:pt x="2521" y="3868"/>
                </a:lnTo>
                <a:lnTo>
                  <a:pt x="2514" y="3850"/>
                </a:lnTo>
                <a:lnTo>
                  <a:pt x="2508" y="3830"/>
                </a:lnTo>
                <a:lnTo>
                  <a:pt x="2505" y="3808"/>
                </a:lnTo>
                <a:lnTo>
                  <a:pt x="2503" y="3786"/>
                </a:lnTo>
                <a:lnTo>
                  <a:pt x="2503" y="2696"/>
                </a:lnTo>
                <a:lnTo>
                  <a:pt x="2505" y="2674"/>
                </a:lnTo>
                <a:lnTo>
                  <a:pt x="2508" y="2652"/>
                </a:lnTo>
                <a:lnTo>
                  <a:pt x="2514" y="2632"/>
                </a:lnTo>
                <a:lnTo>
                  <a:pt x="2521" y="2614"/>
                </a:lnTo>
                <a:lnTo>
                  <a:pt x="2530" y="2594"/>
                </a:lnTo>
                <a:lnTo>
                  <a:pt x="2539" y="2578"/>
                </a:lnTo>
                <a:lnTo>
                  <a:pt x="2552" y="2561"/>
                </a:lnTo>
                <a:lnTo>
                  <a:pt x="2566" y="2545"/>
                </a:lnTo>
                <a:lnTo>
                  <a:pt x="2581" y="2532"/>
                </a:lnTo>
                <a:lnTo>
                  <a:pt x="2597" y="2519"/>
                </a:lnTo>
                <a:lnTo>
                  <a:pt x="2616" y="2508"/>
                </a:lnTo>
                <a:lnTo>
                  <a:pt x="2634" y="2499"/>
                </a:lnTo>
                <a:lnTo>
                  <a:pt x="2654" y="2492"/>
                </a:lnTo>
                <a:lnTo>
                  <a:pt x="2674" y="2487"/>
                </a:lnTo>
                <a:lnTo>
                  <a:pt x="2694" y="2485"/>
                </a:lnTo>
                <a:lnTo>
                  <a:pt x="2715" y="2483"/>
                </a:lnTo>
                <a:lnTo>
                  <a:pt x="3295" y="2483"/>
                </a:lnTo>
                <a:lnTo>
                  <a:pt x="3295" y="1516"/>
                </a:lnTo>
                <a:lnTo>
                  <a:pt x="2715" y="1516"/>
                </a:lnTo>
                <a:lnTo>
                  <a:pt x="2694" y="1514"/>
                </a:lnTo>
                <a:lnTo>
                  <a:pt x="2674" y="1511"/>
                </a:lnTo>
                <a:lnTo>
                  <a:pt x="2654" y="1507"/>
                </a:lnTo>
                <a:lnTo>
                  <a:pt x="2634" y="1500"/>
                </a:lnTo>
                <a:lnTo>
                  <a:pt x="2616" y="1491"/>
                </a:lnTo>
                <a:lnTo>
                  <a:pt x="2597" y="1480"/>
                </a:lnTo>
                <a:lnTo>
                  <a:pt x="2581" y="1467"/>
                </a:lnTo>
                <a:lnTo>
                  <a:pt x="2566" y="1452"/>
                </a:lnTo>
                <a:lnTo>
                  <a:pt x="2552" y="1438"/>
                </a:lnTo>
                <a:lnTo>
                  <a:pt x="2539" y="1421"/>
                </a:lnTo>
                <a:lnTo>
                  <a:pt x="2530" y="1405"/>
                </a:lnTo>
                <a:lnTo>
                  <a:pt x="2521" y="1385"/>
                </a:lnTo>
                <a:lnTo>
                  <a:pt x="2514" y="1367"/>
                </a:lnTo>
                <a:lnTo>
                  <a:pt x="2508" y="1345"/>
                </a:lnTo>
                <a:lnTo>
                  <a:pt x="2505" y="1325"/>
                </a:lnTo>
                <a:lnTo>
                  <a:pt x="2503" y="1303"/>
                </a:lnTo>
                <a:lnTo>
                  <a:pt x="2503" y="831"/>
                </a:lnTo>
                <a:lnTo>
                  <a:pt x="936" y="831"/>
                </a:lnTo>
                <a:lnTo>
                  <a:pt x="936" y="2483"/>
                </a:lnTo>
                <a:lnTo>
                  <a:pt x="1516" y="2483"/>
                </a:lnTo>
                <a:lnTo>
                  <a:pt x="1538" y="2485"/>
                </a:lnTo>
                <a:lnTo>
                  <a:pt x="1559" y="2487"/>
                </a:lnTo>
                <a:lnTo>
                  <a:pt x="1579" y="2492"/>
                </a:lnTo>
                <a:lnTo>
                  <a:pt x="1599" y="2499"/>
                </a:lnTo>
                <a:lnTo>
                  <a:pt x="1618" y="2508"/>
                </a:lnTo>
                <a:lnTo>
                  <a:pt x="1636" y="2519"/>
                </a:lnTo>
                <a:lnTo>
                  <a:pt x="1652" y="2532"/>
                </a:lnTo>
                <a:lnTo>
                  <a:pt x="1667" y="2545"/>
                </a:lnTo>
                <a:lnTo>
                  <a:pt x="1679" y="2561"/>
                </a:lnTo>
                <a:lnTo>
                  <a:pt x="1692" y="2578"/>
                </a:lnTo>
                <a:lnTo>
                  <a:pt x="1703" y="2594"/>
                </a:lnTo>
                <a:lnTo>
                  <a:pt x="1712" y="2614"/>
                </a:lnTo>
                <a:lnTo>
                  <a:pt x="1719" y="2632"/>
                </a:lnTo>
                <a:lnTo>
                  <a:pt x="1725" y="2652"/>
                </a:lnTo>
                <a:lnTo>
                  <a:pt x="1729" y="2674"/>
                </a:lnTo>
                <a:lnTo>
                  <a:pt x="1729" y="2696"/>
                </a:lnTo>
                <a:lnTo>
                  <a:pt x="1729" y="3786"/>
                </a:lnTo>
                <a:lnTo>
                  <a:pt x="1729" y="3808"/>
                </a:lnTo>
                <a:lnTo>
                  <a:pt x="1725" y="3830"/>
                </a:lnTo>
                <a:lnTo>
                  <a:pt x="1719" y="3850"/>
                </a:lnTo>
                <a:lnTo>
                  <a:pt x="1712" y="3868"/>
                </a:lnTo>
                <a:lnTo>
                  <a:pt x="1703" y="3888"/>
                </a:lnTo>
                <a:lnTo>
                  <a:pt x="1692" y="3904"/>
                </a:lnTo>
                <a:lnTo>
                  <a:pt x="1679" y="3921"/>
                </a:lnTo>
                <a:lnTo>
                  <a:pt x="1667" y="3937"/>
                </a:lnTo>
                <a:lnTo>
                  <a:pt x="1652" y="3950"/>
                </a:lnTo>
                <a:lnTo>
                  <a:pt x="1636" y="3963"/>
                </a:lnTo>
                <a:lnTo>
                  <a:pt x="1618" y="3974"/>
                </a:lnTo>
                <a:lnTo>
                  <a:pt x="1599" y="3983"/>
                </a:lnTo>
                <a:lnTo>
                  <a:pt x="1579" y="3990"/>
                </a:lnTo>
                <a:lnTo>
                  <a:pt x="1559" y="3995"/>
                </a:lnTo>
                <a:lnTo>
                  <a:pt x="1538" y="3997"/>
                </a:lnTo>
                <a:lnTo>
                  <a:pt x="1516" y="3999"/>
                </a:lnTo>
                <a:lnTo>
                  <a:pt x="213" y="3999"/>
                </a:lnTo>
                <a:lnTo>
                  <a:pt x="191" y="3997"/>
                </a:lnTo>
                <a:lnTo>
                  <a:pt x="169" y="3995"/>
                </a:lnTo>
                <a:lnTo>
                  <a:pt x="149" y="3990"/>
                </a:lnTo>
                <a:lnTo>
                  <a:pt x="129" y="3983"/>
                </a:lnTo>
                <a:lnTo>
                  <a:pt x="111" y="3974"/>
                </a:lnTo>
                <a:lnTo>
                  <a:pt x="93" y="3963"/>
                </a:lnTo>
                <a:lnTo>
                  <a:pt x="76" y="3950"/>
                </a:lnTo>
                <a:lnTo>
                  <a:pt x="62" y="3937"/>
                </a:lnTo>
                <a:lnTo>
                  <a:pt x="49" y="3921"/>
                </a:lnTo>
                <a:lnTo>
                  <a:pt x="36" y="3904"/>
                </a:lnTo>
                <a:lnTo>
                  <a:pt x="25" y="3888"/>
                </a:lnTo>
                <a:lnTo>
                  <a:pt x="16" y="3868"/>
                </a:lnTo>
                <a:lnTo>
                  <a:pt x="9" y="3850"/>
                </a:lnTo>
                <a:lnTo>
                  <a:pt x="4" y="3830"/>
                </a:lnTo>
                <a:lnTo>
                  <a:pt x="0" y="3808"/>
                </a:lnTo>
                <a:lnTo>
                  <a:pt x="0" y="3786"/>
                </a:lnTo>
                <a:lnTo>
                  <a:pt x="0" y="2696"/>
                </a:lnTo>
                <a:lnTo>
                  <a:pt x="0" y="2674"/>
                </a:lnTo>
                <a:lnTo>
                  <a:pt x="4" y="2652"/>
                </a:lnTo>
                <a:lnTo>
                  <a:pt x="9" y="2632"/>
                </a:lnTo>
                <a:lnTo>
                  <a:pt x="16" y="2614"/>
                </a:lnTo>
                <a:lnTo>
                  <a:pt x="25" y="2594"/>
                </a:lnTo>
                <a:lnTo>
                  <a:pt x="36" y="2578"/>
                </a:lnTo>
                <a:lnTo>
                  <a:pt x="49" y="2561"/>
                </a:lnTo>
                <a:lnTo>
                  <a:pt x="62" y="2545"/>
                </a:lnTo>
                <a:lnTo>
                  <a:pt x="76" y="2532"/>
                </a:lnTo>
                <a:lnTo>
                  <a:pt x="93" y="2519"/>
                </a:lnTo>
                <a:lnTo>
                  <a:pt x="111" y="2508"/>
                </a:lnTo>
                <a:lnTo>
                  <a:pt x="129" y="2499"/>
                </a:lnTo>
                <a:lnTo>
                  <a:pt x="149" y="2492"/>
                </a:lnTo>
                <a:lnTo>
                  <a:pt x="169" y="2487"/>
                </a:lnTo>
                <a:lnTo>
                  <a:pt x="191" y="2485"/>
                </a:lnTo>
                <a:lnTo>
                  <a:pt x="213" y="2483"/>
                </a:lnTo>
                <a:lnTo>
                  <a:pt x="791" y="2483"/>
                </a:lnTo>
                <a:lnTo>
                  <a:pt x="791" y="685"/>
                </a:lnTo>
                <a:lnTo>
                  <a:pt x="2503" y="685"/>
                </a:lnTo>
                <a:lnTo>
                  <a:pt x="2503" y="213"/>
                </a:lnTo>
                <a:lnTo>
                  <a:pt x="2505" y="191"/>
                </a:lnTo>
                <a:lnTo>
                  <a:pt x="2508" y="169"/>
                </a:lnTo>
                <a:lnTo>
                  <a:pt x="2514" y="149"/>
                </a:lnTo>
                <a:lnTo>
                  <a:pt x="2521" y="129"/>
                </a:lnTo>
                <a:lnTo>
                  <a:pt x="2530" y="111"/>
                </a:lnTo>
                <a:lnTo>
                  <a:pt x="2539" y="93"/>
                </a:lnTo>
                <a:lnTo>
                  <a:pt x="2552" y="76"/>
                </a:lnTo>
                <a:lnTo>
                  <a:pt x="2566" y="62"/>
                </a:lnTo>
                <a:lnTo>
                  <a:pt x="2581" y="49"/>
                </a:lnTo>
                <a:lnTo>
                  <a:pt x="2597" y="36"/>
                </a:lnTo>
                <a:lnTo>
                  <a:pt x="2616" y="25"/>
                </a:lnTo>
                <a:lnTo>
                  <a:pt x="2634" y="16"/>
                </a:lnTo>
                <a:lnTo>
                  <a:pt x="2654" y="9"/>
                </a:lnTo>
                <a:lnTo>
                  <a:pt x="2674" y="4"/>
                </a:lnTo>
                <a:lnTo>
                  <a:pt x="2694" y="0"/>
                </a:lnTo>
                <a:lnTo>
                  <a:pt x="2715" y="0"/>
                </a:lnTo>
                <a:close/>
              </a:path>
            </a:pathLst>
          </a:custGeom>
          <a:solidFill>
            <a:srgbClr val="232D4B"/>
          </a:solidFill>
          <a:ln w="9525">
            <a:noFill/>
            <a:round/>
            <a:headEnd/>
            <a:tailEnd/>
          </a:ln>
        </p:spPr>
        <p:txBody>
          <a:bodyPr>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sym typeface="FranklinGothic URW Comp Book"/>
            </a:endParaRPr>
          </a:p>
        </p:txBody>
      </p:sp>
      <p:grpSp>
        <p:nvGrpSpPr>
          <p:cNvPr id="59" name="Group 58">
            <a:extLst>
              <a:ext uri="{FF2B5EF4-FFF2-40B4-BE49-F238E27FC236}">
                <a16:creationId xmlns:a16="http://schemas.microsoft.com/office/drawing/2014/main" id="{41242616-2668-1ED5-2BF1-CDA674183A4C}"/>
              </a:ext>
            </a:extLst>
          </p:cNvPr>
          <p:cNvGrpSpPr>
            <a:grpSpLocks noChangeAspect="1"/>
          </p:cNvGrpSpPr>
          <p:nvPr/>
        </p:nvGrpSpPr>
        <p:grpSpPr>
          <a:xfrm>
            <a:off x="4150129" y="2660717"/>
            <a:ext cx="1519151" cy="1519151"/>
            <a:chOff x="5379930" y="3811009"/>
            <a:chExt cx="2336288" cy="2025535"/>
          </a:xfrm>
          <a:solidFill>
            <a:srgbClr val="FFFFFF"/>
          </a:solidFill>
        </p:grpSpPr>
        <p:sp>
          <p:nvSpPr>
            <p:cNvPr id="60" name="Freeform 5">
              <a:extLst>
                <a:ext uri="{FF2B5EF4-FFF2-40B4-BE49-F238E27FC236}">
                  <a16:creationId xmlns:a16="http://schemas.microsoft.com/office/drawing/2014/main" id="{82F0431C-33F1-50CC-F4E9-C09099D940A2}"/>
                </a:ext>
              </a:extLst>
            </p:cNvPr>
            <p:cNvSpPr>
              <a:spLocks/>
            </p:cNvSpPr>
            <p:nvPr/>
          </p:nvSpPr>
          <p:spPr bwMode="auto">
            <a:xfrm rot="20948043">
              <a:off x="5379930" y="3811009"/>
              <a:ext cx="2336288" cy="2025535"/>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grp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61" name="Oval 60">
              <a:extLst>
                <a:ext uri="{FF2B5EF4-FFF2-40B4-BE49-F238E27FC236}">
                  <a16:creationId xmlns:a16="http://schemas.microsoft.com/office/drawing/2014/main" id="{ED6D045F-A123-E240-B2AE-6FBE4A815F72}"/>
                </a:ext>
              </a:extLst>
            </p:cNvPr>
            <p:cNvSpPr/>
            <p:nvPr/>
          </p:nvSpPr>
          <p:spPr>
            <a:xfrm>
              <a:off x="5533128" y="3956809"/>
              <a:ext cx="2029895" cy="1754243"/>
            </a:xfrm>
            <a:prstGeom prst="ellipse">
              <a:avLst/>
            </a:prstGeom>
            <a:solidFill>
              <a:srgbClr val="E57200">
                <a:lumMod val="20000"/>
                <a:lumOff val="80000"/>
              </a:srgbClr>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grpSp>
      <p:sp>
        <p:nvSpPr>
          <p:cNvPr id="62" name="Rectangle 61">
            <a:extLst>
              <a:ext uri="{FF2B5EF4-FFF2-40B4-BE49-F238E27FC236}">
                <a16:creationId xmlns:a16="http://schemas.microsoft.com/office/drawing/2014/main" id="{A557CCDB-F307-4B53-00B8-26CB184091B3}"/>
              </a:ext>
            </a:extLst>
          </p:cNvPr>
          <p:cNvSpPr>
            <a:spLocks noChangeArrowheads="1"/>
          </p:cNvSpPr>
          <p:nvPr/>
        </p:nvSpPr>
        <p:spPr bwMode="auto">
          <a:xfrm>
            <a:off x="4253647" y="2790240"/>
            <a:ext cx="1304495" cy="338707"/>
          </a:xfrm>
          <a:prstGeom prst="rect">
            <a:avLst/>
          </a:prstGeom>
          <a:noFill/>
          <a:ln w="9525">
            <a:noFill/>
            <a:miter lim="800000"/>
            <a:headEnd/>
            <a:tailEnd/>
          </a:ln>
        </p:spPr>
        <p:txBody>
          <a:bodyPr lIns="26534" tIns="10613" rIns="15920" bIns="10613" anchor="b" anchorCtr="0">
            <a:noAutofit/>
          </a:bodyPr>
          <a:lstStyle/>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32D4B"/>
                </a:solidFill>
                <a:effectLst/>
                <a:uLnTx/>
                <a:uFillTx/>
                <a:sym typeface="FranklinGothic URW Comp Book"/>
              </a:rPr>
              <a:t>XGB Model</a:t>
            </a:r>
          </a:p>
        </p:txBody>
      </p:sp>
      <p:sp>
        <p:nvSpPr>
          <p:cNvPr id="64" name="Rectangle 70">
            <a:extLst>
              <a:ext uri="{FF2B5EF4-FFF2-40B4-BE49-F238E27FC236}">
                <a16:creationId xmlns:a16="http://schemas.microsoft.com/office/drawing/2014/main" id="{BB745C95-95BF-5468-4C52-CD18AE292AE4}"/>
              </a:ext>
            </a:extLst>
          </p:cNvPr>
          <p:cNvSpPr>
            <a:spLocks noChangeArrowheads="1"/>
          </p:cNvSpPr>
          <p:nvPr/>
        </p:nvSpPr>
        <p:spPr bwMode="auto">
          <a:xfrm>
            <a:off x="4306026" y="3545576"/>
            <a:ext cx="1197829" cy="494909"/>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Take advantage of regularization component to</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reduce risk of overfit and</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assess feature </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importance</a:t>
            </a:r>
          </a:p>
        </p:txBody>
      </p:sp>
      <p:sp>
        <p:nvSpPr>
          <p:cNvPr id="66" name="Freeform 5">
            <a:extLst>
              <a:ext uri="{FF2B5EF4-FFF2-40B4-BE49-F238E27FC236}">
                <a16:creationId xmlns:a16="http://schemas.microsoft.com/office/drawing/2014/main" id="{422DF358-F70F-A11F-13E3-A184CE4F3E86}"/>
              </a:ext>
            </a:extLst>
          </p:cNvPr>
          <p:cNvSpPr>
            <a:spLocks/>
          </p:cNvSpPr>
          <p:nvPr/>
        </p:nvSpPr>
        <p:spPr bwMode="auto">
          <a:xfrm rot="1289979">
            <a:off x="5172299" y="1475360"/>
            <a:ext cx="1519151" cy="1519151"/>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solidFill>
            <a:srgbClr val="FFFFFF"/>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67" name="Oval 66">
            <a:extLst>
              <a:ext uri="{FF2B5EF4-FFF2-40B4-BE49-F238E27FC236}">
                <a16:creationId xmlns:a16="http://schemas.microsoft.com/office/drawing/2014/main" id="{29F7E671-3B5A-D585-D5D8-80ABE183809D}"/>
              </a:ext>
            </a:extLst>
          </p:cNvPr>
          <p:cNvSpPr/>
          <p:nvPr/>
        </p:nvSpPr>
        <p:spPr>
          <a:xfrm>
            <a:off x="5271915" y="1579007"/>
            <a:ext cx="1319922" cy="1315682"/>
          </a:xfrm>
          <a:prstGeom prst="ellipse">
            <a:avLst/>
          </a:prstGeom>
          <a:solidFill>
            <a:srgbClr val="E57200">
              <a:lumMod val="20000"/>
              <a:lumOff val="80000"/>
            </a:srgbClr>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68" name="Rectangle 67">
            <a:extLst>
              <a:ext uri="{FF2B5EF4-FFF2-40B4-BE49-F238E27FC236}">
                <a16:creationId xmlns:a16="http://schemas.microsoft.com/office/drawing/2014/main" id="{74C41C9B-C446-C8AC-4BE4-DA808DA444E9}"/>
              </a:ext>
            </a:extLst>
          </p:cNvPr>
          <p:cNvSpPr>
            <a:spLocks noChangeArrowheads="1"/>
          </p:cNvSpPr>
          <p:nvPr/>
        </p:nvSpPr>
        <p:spPr bwMode="auto">
          <a:xfrm>
            <a:off x="5284390" y="1586300"/>
            <a:ext cx="1304495" cy="344346"/>
          </a:xfrm>
          <a:prstGeom prst="rect">
            <a:avLst/>
          </a:prstGeom>
          <a:noFill/>
          <a:ln w="9525">
            <a:noFill/>
            <a:miter lim="800000"/>
            <a:headEnd/>
            <a:tailEnd/>
          </a:ln>
        </p:spPr>
        <p:txBody>
          <a:bodyPr lIns="26534" tIns="10613" rIns="15920" bIns="10613" anchor="b" anchorCtr="0">
            <a:noAutofit/>
          </a:bodyPr>
          <a:lstStyle/>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32D4B"/>
                </a:solidFill>
                <a:effectLst/>
                <a:uLnTx/>
                <a:uFillTx/>
                <a:sym typeface="FranklinGothic URW Comp Book"/>
              </a:rPr>
              <a:t>Light GB Model</a:t>
            </a:r>
          </a:p>
        </p:txBody>
      </p:sp>
      <p:sp>
        <p:nvSpPr>
          <p:cNvPr id="69" name="Rectangle 70">
            <a:extLst>
              <a:ext uri="{FF2B5EF4-FFF2-40B4-BE49-F238E27FC236}">
                <a16:creationId xmlns:a16="http://schemas.microsoft.com/office/drawing/2014/main" id="{59914675-6B0E-3874-FC47-A0271165EFD5}"/>
              </a:ext>
            </a:extLst>
          </p:cNvPr>
          <p:cNvSpPr>
            <a:spLocks noChangeArrowheads="1"/>
          </p:cNvSpPr>
          <p:nvPr/>
        </p:nvSpPr>
        <p:spPr bwMode="auto">
          <a:xfrm>
            <a:off x="5367942" y="2332213"/>
            <a:ext cx="1124666" cy="494909"/>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116"/>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Optimized approach for the numerous features within the</a:t>
            </a:r>
          </a:p>
          <a:p>
            <a:pPr marL="0" marR="0" lvl="0" indent="0" algn="ctr" defTabSz="530544" eaLnBrk="1" fontAlgn="auto" latinLnBrk="0" hangingPunct="1">
              <a:lnSpc>
                <a:spcPct val="100000"/>
              </a:lnSpc>
              <a:spcBef>
                <a:spcPts val="116"/>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semi high dimensional</a:t>
            </a:r>
          </a:p>
          <a:p>
            <a:pPr marL="0" marR="0" lvl="0" indent="0" algn="ctr" defTabSz="530544" eaLnBrk="1" fontAlgn="auto" latinLnBrk="0" hangingPunct="1">
              <a:lnSpc>
                <a:spcPct val="100000"/>
              </a:lnSpc>
              <a:spcBef>
                <a:spcPts val="116"/>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data</a:t>
            </a:r>
          </a:p>
        </p:txBody>
      </p:sp>
      <p:sp>
        <p:nvSpPr>
          <p:cNvPr id="133" name="Rectangle 132">
            <a:extLst>
              <a:ext uri="{FF2B5EF4-FFF2-40B4-BE49-F238E27FC236}">
                <a16:creationId xmlns:a16="http://schemas.microsoft.com/office/drawing/2014/main" id="{EBE5A96E-B270-92DF-9209-80C0A7F19496}"/>
              </a:ext>
            </a:extLst>
          </p:cNvPr>
          <p:cNvSpPr/>
          <p:nvPr/>
        </p:nvSpPr>
        <p:spPr>
          <a:xfrm rot="939082">
            <a:off x="4974885" y="1176011"/>
            <a:ext cx="2314520" cy="661805"/>
          </a:xfrm>
          <a:prstGeom prst="rect">
            <a:avLst/>
          </a:prstGeom>
          <a:noFill/>
          <a:ln w="9525" cap="flat" cmpd="sng" algn="ctr">
            <a:noFill/>
            <a:prstDash val="solid"/>
          </a:ln>
          <a:effectLst/>
        </p:spPr>
        <p:txBody>
          <a:bodyPr rtlCol="0" anchor="ctr">
            <a:prstTxWarp prst="textArchUp">
              <a:avLst/>
            </a:prstTxWarp>
          </a:bodyPr>
          <a:lstStyle/>
          <a:p>
            <a:pPr marL="0" marR="0" lvl="0" indent="0" algn="ctr" defTabSz="341143"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E2E38"/>
                </a:solidFill>
                <a:effectLst/>
                <a:uLnTx/>
                <a:uFillTx/>
                <a:latin typeface="Franklin Gothic Book"/>
                <a:sym typeface="FranklinGothic URW Comp Book"/>
              </a:rPr>
              <a:t>Key Modelling Infrastructure </a:t>
            </a:r>
          </a:p>
          <a:p>
            <a:pPr marL="0" marR="0" lvl="0" indent="0" algn="ctr" defTabSz="341143"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E2E38"/>
                </a:solidFill>
                <a:effectLst/>
                <a:uLnTx/>
                <a:uFillTx/>
                <a:latin typeface="Franklin Gothic Book"/>
                <a:sym typeface="FranklinGothic URW Comp Book"/>
              </a:rPr>
              <a:t>Components</a:t>
            </a:r>
          </a:p>
        </p:txBody>
      </p:sp>
      <p:sp>
        <p:nvSpPr>
          <p:cNvPr id="134" name="Freeform 5">
            <a:extLst>
              <a:ext uri="{FF2B5EF4-FFF2-40B4-BE49-F238E27FC236}">
                <a16:creationId xmlns:a16="http://schemas.microsoft.com/office/drawing/2014/main" id="{982937F9-A572-BD0B-F6EE-58C75F959417}"/>
              </a:ext>
            </a:extLst>
          </p:cNvPr>
          <p:cNvSpPr>
            <a:spLocks/>
          </p:cNvSpPr>
          <p:nvPr/>
        </p:nvSpPr>
        <p:spPr bwMode="auto">
          <a:xfrm rot="20999755">
            <a:off x="6218578" y="2660718"/>
            <a:ext cx="1519151" cy="1519151"/>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solidFill>
            <a:srgbClr val="232D4B"/>
          </a:solidFill>
          <a:ln w="12700">
            <a:noFill/>
            <a:round/>
            <a:headEnd/>
            <a:tailEn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FFFFFF"/>
              </a:solidFill>
              <a:effectLst/>
              <a:uLnTx/>
              <a:uFillTx/>
              <a:sym typeface="FranklinGothic URW Comp Book"/>
            </a:endParaRPr>
          </a:p>
        </p:txBody>
      </p:sp>
      <p:sp>
        <p:nvSpPr>
          <p:cNvPr id="135" name="Oval 134">
            <a:extLst>
              <a:ext uri="{FF2B5EF4-FFF2-40B4-BE49-F238E27FC236}">
                <a16:creationId xmlns:a16="http://schemas.microsoft.com/office/drawing/2014/main" id="{6D950DAF-0742-4BC9-68B4-F5DA1A9EC763}"/>
              </a:ext>
            </a:extLst>
          </p:cNvPr>
          <p:cNvSpPr/>
          <p:nvPr/>
        </p:nvSpPr>
        <p:spPr>
          <a:xfrm rot="51712">
            <a:off x="6318193" y="2764358"/>
            <a:ext cx="1319922" cy="1315682"/>
          </a:xfrm>
          <a:prstGeom prst="ellipse">
            <a:avLst/>
          </a:prstGeom>
          <a:solidFill>
            <a:srgbClr val="FFFFFF"/>
          </a:solidFill>
          <a:ln w="12700">
            <a:noFill/>
            <a:round/>
            <a:headEnd/>
            <a:tailEn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136" name="Rectangle 135">
            <a:extLst>
              <a:ext uri="{FF2B5EF4-FFF2-40B4-BE49-F238E27FC236}">
                <a16:creationId xmlns:a16="http://schemas.microsoft.com/office/drawing/2014/main" id="{B55333EB-B6DA-5791-279C-04DC6BCDD8A1}"/>
              </a:ext>
            </a:extLst>
          </p:cNvPr>
          <p:cNvSpPr>
            <a:spLocks noChangeArrowheads="1"/>
          </p:cNvSpPr>
          <p:nvPr/>
        </p:nvSpPr>
        <p:spPr bwMode="auto">
          <a:xfrm rot="51712">
            <a:off x="6325906" y="2753834"/>
            <a:ext cx="1304495" cy="347157"/>
          </a:xfrm>
          <a:prstGeom prst="rect">
            <a:avLst/>
          </a:prstGeom>
          <a:noFill/>
          <a:ln w="9525">
            <a:noFill/>
            <a:miter lim="800000"/>
            <a:headEnd/>
            <a:tailEnd/>
          </a:ln>
        </p:spPr>
        <p:txBody>
          <a:bodyPr lIns="26534" tIns="10613" rIns="15920" bIns="10613" anchor="b" anchorCtr="0">
            <a:noAutofit/>
          </a:bodyPr>
          <a:lstStyle/>
          <a:p>
            <a:pPr marL="0" marR="0" lvl="0" indent="0" algn="ctr" defTabSz="530544" eaLnBrk="1" fontAlgn="auto" latinLnBrk="0" hangingPunct="1">
              <a:lnSpc>
                <a:spcPct val="9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32D4B"/>
                </a:solidFill>
                <a:effectLst/>
                <a:uLnTx/>
                <a:uFillTx/>
                <a:sym typeface="FranklinGothic URW Comp Book"/>
              </a:rPr>
              <a:t>Ensemble </a:t>
            </a:r>
          </a:p>
          <a:p>
            <a:pPr marL="0" marR="0" lvl="0" indent="0" algn="ctr" defTabSz="530544" eaLnBrk="1" fontAlgn="auto" latinLnBrk="0" hangingPunct="1">
              <a:lnSpc>
                <a:spcPct val="9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32D4B"/>
                </a:solidFill>
                <a:effectLst/>
                <a:uLnTx/>
                <a:uFillTx/>
                <a:sym typeface="FranklinGothic URW Comp Book"/>
              </a:rPr>
              <a:t>Model</a:t>
            </a:r>
          </a:p>
        </p:txBody>
      </p:sp>
      <p:sp>
        <p:nvSpPr>
          <p:cNvPr id="137" name="Rectangle 70">
            <a:extLst>
              <a:ext uri="{FF2B5EF4-FFF2-40B4-BE49-F238E27FC236}">
                <a16:creationId xmlns:a16="http://schemas.microsoft.com/office/drawing/2014/main" id="{FE53B59D-09CF-D0D1-4EB2-F7916C20562A}"/>
              </a:ext>
            </a:extLst>
          </p:cNvPr>
          <p:cNvSpPr>
            <a:spLocks noChangeArrowheads="1"/>
          </p:cNvSpPr>
          <p:nvPr/>
        </p:nvSpPr>
        <p:spPr bwMode="auto">
          <a:xfrm rot="51712">
            <a:off x="6308845" y="3593770"/>
            <a:ext cx="1338617" cy="345443"/>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Combine strengths across</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optimal models to enhance</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accuracy and </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interpretability</a:t>
            </a:r>
          </a:p>
        </p:txBody>
      </p:sp>
      <p:sp>
        <p:nvSpPr>
          <p:cNvPr id="138" name="Rectangle 191">
            <a:extLst>
              <a:ext uri="{FF2B5EF4-FFF2-40B4-BE49-F238E27FC236}">
                <a16:creationId xmlns:a16="http://schemas.microsoft.com/office/drawing/2014/main" id="{42CA5CE1-C2B4-2332-2F8A-90F342B331EF}"/>
              </a:ext>
            </a:extLst>
          </p:cNvPr>
          <p:cNvSpPr/>
          <p:nvPr/>
        </p:nvSpPr>
        <p:spPr>
          <a:xfrm>
            <a:off x="7261603" y="1910759"/>
            <a:ext cx="1429483" cy="668920"/>
          </a:xfrm>
          <a:prstGeom prst="roundRect">
            <a:avLst>
              <a:gd name="adj" fmla="val 6596"/>
            </a:avLst>
          </a:prstGeom>
          <a:solidFill>
            <a:srgbClr val="FFFFFF"/>
          </a:solidFill>
          <a:ln w="9525" cap="flat" cmpd="sng" algn="ctr">
            <a:solidFill>
              <a:srgbClr val="232D4B"/>
            </a:solidFill>
            <a:prstDash val="solid"/>
            <a:round/>
            <a:headEnd type="none" w="med" len="med"/>
            <a:tailEnd type="none" w="med" len="med"/>
          </a:ln>
        </p:spPr>
        <p:txBody>
          <a:bodyPr wrap="square" lIns="54000" tIns="0" rIns="27000" bIns="0" anchor="ctr">
            <a:noAutofit/>
          </a:bodyPr>
          <a:lstStyle/>
          <a:p>
            <a:pPr marL="0" marR="0" lvl="0" indent="0" defTabSz="530544"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2E2E38"/>
                </a:solidFill>
                <a:effectLst/>
                <a:uLnTx/>
                <a:uFillTx/>
                <a:ea typeface="Calibri" panose="020F0502020204030204" pitchFamily="34" charset="0"/>
                <a:sym typeface="FranklinGothic URW Comp Book"/>
              </a:rPr>
              <a:t>Out a robust model that weights each input model based upon a linear regression assessment</a:t>
            </a:r>
            <a:endParaRPr kumimoji="0" lang="en-US" sz="825" b="0" i="0" u="none" strike="noStrike" kern="1200" cap="none" spc="0" normalizeH="0" baseline="0" noProof="0" dirty="0">
              <a:ln>
                <a:noFill/>
              </a:ln>
              <a:solidFill>
                <a:srgbClr val="2E2E38"/>
              </a:solidFill>
              <a:effectLst/>
              <a:uLnTx/>
              <a:uFillTx/>
              <a:sym typeface="FranklinGothic URW Comp Book"/>
            </a:endParaRPr>
          </a:p>
        </p:txBody>
      </p:sp>
      <p:sp>
        <p:nvSpPr>
          <p:cNvPr id="139" name="Freeform 5">
            <a:extLst>
              <a:ext uri="{FF2B5EF4-FFF2-40B4-BE49-F238E27FC236}">
                <a16:creationId xmlns:a16="http://schemas.microsoft.com/office/drawing/2014/main" id="{30FEBB6C-FCDA-4663-E35F-B4B8E77AEC08}"/>
              </a:ext>
            </a:extLst>
          </p:cNvPr>
          <p:cNvSpPr>
            <a:spLocks/>
          </p:cNvSpPr>
          <p:nvPr/>
        </p:nvSpPr>
        <p:spPr bwMode="auto">
          <a:xfrm rot="21276924">
            <a:off x="1117891" y="1475360"/>
            <a:ext cx="1519151" cy="1519151"/>
          </a:xfrm>
          <a:custGeom>
            <a:avLst/>
            <a:gdLst>
              <a:gd name="T0" fmla="*/ 4114 w 4320"/>
              <a:gd name="T1" fmla="*/ 1903 h 4320"/>
              <a:gd name="T2" fmla="*/ 4169 w 4320"/>
              <a:gd name="T3" fmla="*/ 1680 h 4320"/>
              <a:gd name="T4" fmla="*/ 4117 w 4320"/>
              <a:gd name="T5" fmla="*/ 1499 h 4320"/>
              <a:gd name="T6" fmla="*/ 3960 w 4320"/>
              <a:gd name="T7" fmla="*/ 1346 h 4320"/>
              <a:gd name="T8" fmla="*/ 4032 w 4320"/>
              <a:gd name="T9" fmla="*/ 1081 h 4320"/>
              <a:gd name="T10" fmla="*/ 3726 w 4320"/>
              <a:gd name="T11" fmla="*/ 963 h 4320"/>
              <a:gd name="T12" fmla="*/ 3748 w 4320"/>
              <a:gd name="T13" fmla="*/ 703 h 4320"/>
              <a:gd name="T14" fmla="*/ 3490 w 4320"/>
              <a:gd name="T15" fmla="*/ 683 h 4320"/>
              <a:gd name="T16" fmla="*/ 3390 w 4320"/>
              <a:gd name="T17" fmla="*/ 501 h 4320"/>
              <a:gd name="T18" fmla="*/ 3254 w 4320"/>
              <a:gd name="T19" fmla="*/ 314 h 4320"/>
              <a:gd name="T20" fmla="*/ 3001 w 4320"/>
              <a:gd name="T21" fmla="*/ 378 h 4320"/>
              <a:gd name="T22" fmla="*/ 2862 w 4320"/>
              <a:gd name="T23" fmla="*/ 116 h 4320"/>
              <a:gd name="T24" fmla="*/ 2604 w 4320"/>
              <a:gd name="T25" fmla="*/ 240 h 4320"/>
              <a:gd name="T26" fmla="*/ 2433 w 4320"/>
              <a:gd name="T27" fmla="*/ 28 h 4320"/>
              <a:gd name="T28" fmla="*/ 2229 w 4320"/>
              <a:gd name="T29" fmla="*/ 173 h 4320"/>
              <a:gd name="T30" fmla="*/ 2018 w 4320"/>
              <a:gd name="T31" fmla="*/ 177 h 4320"/>
              <a:gd name="T32" fmla="*/ 1795 w 4320"/>
              <a:gd name="T33" fmla="*/ 32 h 4320"/>
              <a:gd name="T34" fmla="*/ 1614 w 4320"/>
              <a:gd name="T35" fmla="*/ 265 h 4320"/>
              <a:gd name="T36" fmla="*/ 1345 w 4320"/>
              <a:gd name="T37" fmla="*/ 159 h 4320"/>
              <a:gd name="T38" fmla="*/ 1246 w 4320"/>
              <a:gd name="T39" fmla="*/ 412 h 4320"/>
              <a:gd name="T40" fmla="*/ 1022 w 4320"/>
              <a:gd name="T41" fmla="*/ 437 h 4320"/>
              <a:gd name="T42" fmla="*/ 801 w 4320"/>
              <a:gd name="T43" fmla="*/ 502 h 4320"/>
              <a:gd name="T44" fmla="*/ 778 w 4320"/>
              <a:gd name="T45" fmla="*/ 736 h 4320"/>
              <a:gd name="T46" fmla="*/ 509 w 4320"/>
              <a:gd name="T47" fmla="*/ 768 h 4320"/>
              <a:gd name="T48" fmla="*/ 525 w 4320"/>
              <a:gd name="T49" fmla="*/ 1060 h 4320"/>
              <a:gd name="T50" fmla="*/ 247 w 4320"/>
              <a:gd name="T51" fmla="*/ 1166 h 4320"/>
              <a:gd name="T52" fmla="*/ 316 w 4320"/>
              <a:gd name="T53" fmla="*/ 1415 h 4320"/>
              <a:gd name="T54" fmla="*/ 247 w 4320"/>
              <a:gd name="T55" fmla="*/ 1615 h 4320"/>
              <a:gd name="T56" fmla="*/ 49 w 4320"/>
              <a:gd name="T57" fmla="*/ 1764 h 4320"/>
              <a:gd name="T58" fmla="*/ 196 w 4320"/>
              <a:gd name="T59" fmla="*/ 1993 h 4320"/>
              <a:gd name="T60" fmla="*/ 2 w 4320"/>
              <a:gd name="T61" fmla="*/ 2246 h 4320"/>
              <a:gd name="T62" fmla="*/ 195 w 4320"/>
              <a:gd name="T63" fmla="*/ 2435 h 4320"/>
              <a:gd name="T64" fmla="*/ 236 w 4320"/>
              <a:gd name="T65" fmla="*/ 2645 h 4320"/>
              <a:gd name="T66" fmla="*/ 132 w 4320"/>
              <a:gd name="T67" fmla="*/ 2875 h 4320"/>
              <a:gd name="T68" fmla="*/ 369 w 4320"/>
              <a:gd name="T69" fmla="*/ 2985 h 4320"/>
              <a:gd name="T70" fmla="*/ 335 w 4320"/>
              <a:gd name="T71" fmla="*/ 3316 h 4320"/>
              <a:gd name="T72" fmla="*/ 596 w 4320"/>
              <a:gd name="T73" fmla="*/ 3378 h 4320"/>
              <a:gd name="T74" fmla="*/ 587 w 4320"/>
              <a:gd name="T75" fmla="*/ 3616 h 4320"/>
              <a:gd name="T76" fmla="*/ 763 w 4320"/>
              <a:gd name="T77" fmla="*/ 3785 h 4320"/>
              <a:gd name="T78" fmla="*/ 1007 w 4320"/>
              <a:gd name="T79" fmla="*/ 3766 h 4320"/>
              <a:gd name="T80" fmla="*/ 1074 w 4320"/>
              <a:gd name="T81" fmla="*/ 4028 h 4320"/>
              <a:gd name="T82" fmla="*/ 1402 w 4320"/>
              <a:gd name="T83" fmla="*/ 3980 h 4320"/>
              <a:gd name="T84" fmla="*/ 1506 w 4320"/>
              <a:gd name="T85" fmla="*/ 4218 h 4320"/>
              <a:gd name="T86" fmla="*/ 1735 w 4320"/>
              <a:gd name="T87" fmla="*/ 4086 h 4320"/>
              <a:gd name="T88" fmla="*/ 1924 w 4320"/>
              <a:gd name="T89" fmla="*/ 4212 h 4320"/>
              <a:gd name="T90" fmla="*/ 2135 w 4320"/>
              <a:gd name="T91" fmla="*/ 4303 h 4320"/>
              <a:gd name="T92" fmla="*/ 2309 w 4320"/>
              <a:gd name="T93" fmla="*/ 4130 h 4320"/>
              <a:gd name="T94" fmla="*/ 2533 w 4320"/>
              <a:gd name="T95" fmla="*/ 4288 h 4320"/>
              <a:gd name="T96" fmla="*/ 2749 w 4320"/>
              <a:gd name="T97" fmla="*/ 4041 h 4320"/>
              <a:gd name="T98" fmla="*/ 2981 w 4320"/>
              <a:gd name="T99" fmla="*/ 4157 h 4320"/>
              <a:gd name="T100" fmla="*/ 3087 w 4320"/>
              <a:gd name="T101" fmla="*/ 3911 h 4320"/>
              <a:gd name="T102" fmla="*/ 3274 w 4320"/>
              <a:gd name="T103" fmla="*/ 3807 h 4320"/>
              <a:gd name="T104" fmla="*/ 3525 w 4320"/>
              <a:gd name="T105" fmla="*/ 3821 h 4320"/>
              <a:gd name="T106" fmla="*/ 3542 w 4320"/>
              <a:gd name="T107" fmla="*/ 3566 h 4320"/>
              <a:gd name="T108" fmla="*/ 3838 w 4320"/>
              <a:gd name="T109" fmla="*/ 3520 h 4320"/>
              <a:gd name="T110" fmla="*/ 3820 w 4320"/>
              <a:gd name="T111" fmla="*/ 3222 h 4320"/>
              <a:gd name="T112" fmla="*/ 4066 w 4320"/>
              <a:gd name="T113" fmla="*/ 3140 h 4320"/>
              <a:gd name="T114" fmla="*/ 4084 w 4320"/>
              <a:gd name="T115" fmla="*/ 2912 h 4320"/>
              <a:gd name="T116" fmla="*/ 4063 w 4320"/>
              <a:gd name="T117" fmla="*/ 2693 h 4320"/>
              <a:gd name="T118" fmla="*/ 4285 w 4320"/>
              <a:gd name="T119" fmla="*/ 2545 h 4320"/>
              <a:gd name="T120" fmla="*/ 4125 w 4320"/>
              <a:gd name="T121" fmla="*/ 229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0" h="4320">
                <a:moveTo>
                  <a:pt x="4318" y="2079"/>
                </a:moveTo>
                <a:lnTo>
                  <a:pt x="4318" y="2079"/>
                </a:lnTo>
                <a:lnTo>
                  <a:pt x="4318" y="2075"/>
                </a:lnTo>
                <a:lnTo>
                  <a:pt x="4317" y="2071"/>
                </a:lnTo>
                <a:lnTo>
                  <a:pt x="4313" y="2065"/>
                </a:lnTo>
                <a:lnTo>
                  <a:pt x="4307" y="2059"/>
                </a:lnTo>
                <a:lnTo>
                  <a:pt x="4304" y="2057"/>
                </a:lnTo>
                <a:lnTo>
                  <a:pt x="4301" y="2056"/>
                </a:lnTo>
                <a:lnTo>
                  <a:pt x="4301" y="2056"/>
                </a:lnTo>
                <a:lnTo>
                  <a:pt x="4222" y="2036"/>
                </a:lnTo>
                <a:lnTo>
                  <a:pt x="4222" y="2036"/>
                </a:lnTo>
                <a:lnTo>
                  <a:pt x="4143" y="2018"/>
                </a:lnTo>
                <a:lnTo>
                  <a:pt x="4143" y="2018"/>
                </a:lnTo>
                <a:lnTo>
                  <a:pt x="4140" y="2017"/>
                </a:lnTo>
                <a:lnTo>
                  <a:pt x="4136" y="2015"/>
                </a:lnTo>
                <a:lnTo>
                  <a:pt x="4130" y="2011"/>
                </a:lnTo>
                <a:lnTo>
                  <a:pt x="4125" y="2005"/>
                </a:lnTo>
                <a:lnTo>
                  <a:pt x="4124" y="2002"/>
                </a:lnTo>
                <a:lnTo>
                  <a:pt x="4124" y="1998"/>
                </a:lnTo>
                <a:lnTo>
                  <a:pt x="4124" y="1998"/>
                </a:lnTo>
                <a:lnTo>
                  <a:pt x="4119" y="1952"/>
                </a:lnTo>
                <a:lnTo>
                  <a:pt x="4119" y="1952"/>
                </a:lnTo>
                <a:lnTo>
                  <a:pt x="4116" y="1921"/>
                </a:lnTo>
                <a:lnTo>
                  <a:pt x="4114" y="1907"/>
                </a:lnTo>
                <a:lnTo>
                  <a:pt x="4114" y="1907"/>
                </a:lnTo>
                <a:lnTo>
                  <a:pt x="4114" y="1903"/>
                </a:lnTo>
                <a:lnTo>
                  <a:pt x="4115" y="1900"/>
                </a:lnTo>
                <a:lnTo>
                  <a:pt x="4117" y="1893"/>
                </a:lnTo>
                <a:lnTo>
                  <a:pt x="4122" y="1887"/>
                </a:lnTo>
                <a:lnTo>
                  <a:pt x="4125" y="1885"/>
                </a:lnTo>
                <a:lnTo>
                  <a:pt x="4128" y="1883"/>
                </a:lnTo>
                <a:lnTo>
                  <a:pt x="4128" y="1883"/>
                </a:lnTo>
                <a:lnTo>
                  <a:pt x="4202" y="1849"/>
                </a:lnTo>
                <a:lnTo>
                  <a:pt x="4202" y="1849"/>
                </a:lnTo>
                <a:lnTo>
                  <a:pt x="4275" y="1813"/>
                </a:lnTo>
                <a:lnTo>
                  <a:pt x="4275" y="1813"/>
                </a:lnTo>
                <a:lnTo>
                  <a:pt x="4278" y="1811"/>
                </a:lnTo>
                <a:lnTo>
                  <a:pt x="4281" y="1809"/>
                </a:lnTo>
                <a:lnTo>
                  <a:pt x="4285" y="1802"/>
                </a:lnTo>
                <a:lnTo>
                  <a:pt x="4288" y="1795"/>
                </a:lnTo>
                <a:lnTo>
                  <a:pt x="4288" y="1791"/>
                </a:lnTo>
                <a:lnTo>
                  <a:pt x="4288" y="1787"/>
                </a:lnTo>
                <a:lnTo>
                  <a:pt x="4272" y="1705"/>
                </a:lnTo>
                <a:lnTo>
                  <a:pt x="4272" y="1705"/>
                </a:lnTo>
                <a:lnTo>
                  <a:pt x="4271" y="1701"/>
                </a:lnTo>
                <a:lnTo>
                  <a:pt x="4270" y="1698"/>
                </a:lnTo>
                <a:lnTo>
                  <a:pt x="4265" y="1692"/>
                </a:lnTo>
                <a:lnTo>
                  <a:pt x="4257" y="1688"/>
                </a:lnTo>
                <a:lnTo>
                  <a:pt x="4254" y="1687"/>
                </a:lnTo>
                <a:lnTo>
                  <a:pt x="4250" y="1686"/>
                </a:lnTo>
                <a:lnTo>
                  <a:pt x="4250" y="1686"/>
                </a:lnTo>
                <a:lnTo>
                  <a:pt x="4169" y="1680"/>
                </a:lnTo>
                <a:lnTo>
                  <a:pt x="4169" y="1680"/>
                </a:lnTo>
                <a:lnTo>
                  <a:pt x="4088" y="1676"/>
                </a:lnTo>
                <a:lnTo>
                  <a:pt x="4088" y="1676"/>
                </a:lnTo>
                <a:lnTo>
                  <a:pt x="4084" y="1676"/>
                </a:lnTo>
                <a:lnTo>
                  <a:pt x="4081" y="1675"/>
                </a:lnTo>
                <a:lnTo>
                  <a:pt x="4074" y="1671"/>
                </a:lnTo>
                <a:lnTo>
                  <a:pt x="4069" y="1665"/>
                </a:lnTo>
                <a:lnTo>
                  <a:pt x="4067" y="1662"/>
                </a:lnTo>
                <a:lnTo>
                  <a:pt x="4066" y="1659"/>
                </a:lnTo>
                <a:lnTo>
                  <a:pt x="4066" y="1659"/>
                </a:lnTo>
                <a:lnTo>
                  <a:pt x="4063" y="1645"/>
                </a:lnTo>
                <a:lnTo>
                  <a:pt x="4059" y="1632"/>
                </a:lnTo>
                <a:lnTo>
                  <a:pt x="4055" y="1615"/>
                </a:lnTo>
                <a:lnTo>
                  <a:pt x="4055" y="1615"/>
                </a:lnTo>
                <a:lnTo>
                  <a:pt x="4041" y="1571"/>
                </a:lnTo>
                <a:lnTo>
                  <a:pt x="4041" y="1571"/>
                </a:lnTo>
                <a:lnTo>
                  <a:pt x="4040" y="1568"/>
                </a:lnTo>
                <a:lnTo>
                  <a:pt x="4040" y="1564"/>
                </a:lnTo>
                <a:lnTo>
                  <a:pt x="4042" y="1557"/>
                </a:lnTo>
                <a:lnTo>
                  <a:pt x="4045" y="1551"/>
                </a:lnTo>
                <a:lnTo>
                  <a:pt x="4048" y="1548"/>
                </a:lnTo>
                <a:lnTo>
                  <a:pt x="4050" y="1546"/>
                </a:lnTo>
                <a:lnTo>
                  <a:pt x="4050" y="1546"/>
                </a:lnTo>
                <a:lnTo>
                  <a:pt x="4072" y="1531"/>
                </a:lnTo>
                <a:lnTo>
                  <a:pt x="4117" y="1499"/>
                </a:lnTo>
                <a:lnTo>
                  <a:pt x="4117" y="1499"/>
                </a:lnTo>
                <a:lnTo>
                  <a:pt x="4183" y="1451"/>
                </a:lnTo>
                <a:lnTo>
                  <a:pt x="4183" y="1451"/>
                </a:lnTo>
                <a:lnTo>
                  <a:pt x="4186" y="1448"/>
                </a:lnTo>
                <a:lnTo>
                  <a:pt x="4188" y="1445"/>
                </a:lnTo>
                <a:lnTo>
                  <a:pt x="4191" y="1438"/>
                </a:lnTo>
                <a:lnTo>
                  <a:pt x="4192" y="1431"/>
                </a:lnTo>
                <a:lnTo>
                  <a:pt x="4192" y="1427"/>
                </a:lnTo>
                <a:lnTo>
                  <a:pt x="4191" y="1424"/>
                </a:lnTo>
                <a:lnTo>
                  <a:pt x="4178" y="1386"/>
                </a:lnTo>
                <a:lnTo>
                  <a:pt x="4161" y="1346"/>
                </a:lnTo>
                <a:lnTo>
                  <a:pt x="4161" y="1346"/>
                </a:lnTo>
                <a:lnTo>
                  <a:pt x="4159" y="1342"/>
                </a:lnTo>
                <a:lnTo>
                  <a:pt x="4157" y="1339"/>
                </a:lnTo>
                <a:lnTo>
                  <a:pt x="4151" y="1333"/>
                </a:lnTo>
                <a:lnTo>
                  <a:pt x="4144" y="1330"/>
                </a:lnTo>
                <a:lnTo>
                  <a:pt x="4140" y="1330"/>
                </a:lnTo>
                <a:lnTo>
                  <a:pt x="4136" y="1330"/>
                </a:lnTo>
                <a:lnTo>
                  <a:pt x="4136" y="1330"/>
                </a:lnTo>
                <a:lnTo>
                  <a:pt x="4056" y="1339"/>
                </a:lnTo>
                <a:lnTo>
                  <a:pt x="4056" y="1339"/>
                </a:lnTo>
                <a:lnTo>
                  <a:pt x="4000" y="1345"/>
                </a:lnTo>
                <a:lnTo>
                  <a:pt x="3976" y="1349"/>
                </a:lnTo>
                <a:lnTo>
                  <a:pt x="3976" y="1349"/>
                </a:lnTo>
                <a:lnTo>
                  <a:pt x="3972" y="1349"/>
                </a:lnTo>
                <a:lnTo>
                  <a:pt x="3967" y="1348"/>
                </a:lnTo>
                <a:lnTo>
                  <a:pt x="3960" y="1346"/>
                </a:lnTo>
                <a:lnTo>
                  <a:pt x="3954" y="1342"/>
                </a:lnTo>
                <a:lnTo>
                  <a:pt x="3952" y="1339"/>
                </a:lnTo>
                <a:lnTo>
                  <a:pt x="3950" y="1335"/>
                </a:lnTo>
                <a:lnTo>
                  <a:pt x="3950" y="1335"/>
                </a:lnTo>
                <a:lnTo>
                  <a:pt x="3931" y="1294"/>
                </a:lnTo>
                <a:lnTo>
                  <a:pt x="3931" y="1294"/>
                </a:lnTo>
                <a:lnTo>
                  <a:pt x="3917" y="1267"/>
                </a:lnTo>
                <a:lnTo>
                  <a:pt x="3910" y="1253"/>
                </a:lnTo>
                <a:lnTo>
                  <a:pt x="3910" y="1253"/>
                </a:lnTo>
                <a:lnTo>
                  <a:pt x="3909" y="1250"/>
                </a:lnTo>
                <a:lnTo>
                  <a:pt x="3908" y="1247"/>
                </a:lnTo>
                <a:lnTo>
                  <a:pt x="3908" y="1240"/>
                </a:lnTo>
                <a:lnTo>
                  <a:pt x="3911" y="1233"/>
                </a:lnTo>
                <a:lnTo>
                  <a:pt x="3913" y="1230"/>
                </a:lnTo>
                <a:lnTo>
                  <a:pt x="3915" y="1227"/>
                </a:lnTo>
                <a:lnTo>
                  <a:pt x="3915" y="1227"/>
                </a:lnTo>
                <a:lnTo>
                  <a:pt x="3973" y="1169"/>
                </a:lnTo>
                <a:lnTo>
                  <a:pt x="3973" y="1169"/>
                </a:lnTo>
                <a:lnTo>
                  <a:pt x="4029" y="1110"/>
                </a:lnTo>
                <a:lnTo>
                  <a:pt x="4029" y="1110"/>
                </a:lnTo>
                <a:lnTo>
                  <a:pt x="4031" y="1108"/>
                </a:lnTo>
                <a:lnTo>
                  <a:pt x="4033" y="1104"/>
                </a:lnTo>
                <a:lnTo>
                  <a:pt x="4035" y="1097"/>
                </a:lnTo>
                <a:lnTo>
                  <a:pt x="4035" y="1088"/>
                </a:lnTo>
                <a:lnTo>
                  <a:pt x="4034" y="1085"/>
                </a:lnTo>
                <a:lnTo>
                  <a:pt x="4032" y="1081"/>
                </a:lnTo>
                <a:lnTo>
                  <a:pt x="3989" y="1011"/>
                </a:lnTo>
                <a:lnTo>
                  <a:pt x="3989" y="1011"/>
                </a:lnTo>
                <a:lnTo>
                  <a:pt x="3987" y="1007"/>
                </a:lnTo>
                <a:lnTo>
                  <a:pt x="3984" y="1004"/>
                </a:lnTo>
                <a:lnTo>
                  <a:pt x="3977" y="1000"/>
                </a:lnTo>
                <a:lnTo>
                  <a:pt x="3969" y="999"/>
                </a:lnTo>
                <a:lnTo>
                  <a:pt x="3965" y="999"/>
                </a:lnTo>
                <a:lnTo>
                  <a:pt x="3961" y="999"/>
                </a:lnTo>
                <a:lnTo>
                  <a:pt x="3961" y="999"/>
                </a:lnTo>
                <a:lnTo>
                  <a:pt x="3883" y="1022"/>
                </a:lnTo>
                <a:lnTo>
                  <a:pt x="3883" y="1022"/>
                </a:lnTo>
                <a:lnTo>
                  <a:pt x="3807" y="1046"/>
                </a:lnTo>
                <a:lnTo>
                  <a:pt x="3807" y="1046"/>
                </a:lnTo>
                <a:lnTo>
                  <a:pt x="3802" y="1046"/>
                </a:lnTo>
                <a:lnTo>
                  <a:pt x="3799" y="1047"/>
                </a:lnTo>
                <a:lnTo>
                  <a:pt x="3791" y="1045"/>
                </a:lnTo>
                <a:lnTo>
                  <a:pt x="3785" y="1042"/>
                </a:lnTo>
                <a:lnTo>
                  <a:pt x="3782" y="1040"/>
                </a:lnTo>
                <a:lnTo>
                  <a:pt x="3780" y="1037"/>
                </a:lnTo>
                <a:lnTo>
                  <a:pt x="3780" y="1037"/>
                </a:lnTo>
                <a:lnTo>
                  <a:pt x="3772" y="1026"/>
                </a:lnTo>
                <a:lnTo>
                  <a:pt x="3772" y="1026"/>
                </a:lnTo>
                <a:lnTo>
                  <a:pt x="3753" y="1000"/>
                </a:lnTo>
                <a:lnTo>
                  <a:pt x="3753" y="1000"/>
                </a:lnTo>
                <a:lnTo>
                  <a:pt x="3726" y="963"/>
                </a:lnTo>
                <a:lnTo>
                  <a:pt x="3726" y="963"/>
                </a:lnTo>
                <a:lnTo>
                  <a:pt x="3725" y="960"/>
                </a:lnTo>
                <a:lnTo>
                  <a:pt x="3724" y="957"/>
                </a:lnTo>
                <a:lnTo>
                  <a:pt x="3722" y="950"/>
                </a:lnTo>
                <a:lnTo>
                  <a:pt x="3724" y="943"/>
                </a:lnTo>
                <a:lnTo>
                  <a:pt x="3725" y="939"/>
                </a:lnTo>
                <a:lnTo>
                  <a:pt x="3727" y="936"/>
                </a:lnTo>
                <a:lnTo>
                  <a:pt x="3727" y="936"/>
                </a:lnTo>
                <a:lnTo>
                  <a:pt x="3773" y="870"/>
                </a:lnTo>
                <a:lnTo>
                  <a:pt x="3773" y="870"/>
                </a:lnTo>
                <a:lnTo>
                  <a:pt x="3818" y="803"/>
                </a:lnTo>
                <a:lnTo>
                  <a:pt x="3818" y="803"/>
                </a:lnTo>
                <a:lnTo>
                  <a:pt x="3820" y="799"/>
                </a:lnTo>
                <a:lnTo>
                  <a:pt x="3821" y="795"/>
                </a:lnTo>
                <a:lnTo>
                  <a:pt x="3821" y="787"/>
                </a:lnTo>
                <a:lnTo>
                  <a:pt x="3820" y="780"/>
                </a:lnTo>
                <a:lnTo>
                  <a:pt x="3818" y="776"/>
                </a:lnTo>
                <a:lnTo>
                  <a:pt x="3816" y="773"/>
                </a:lnTo>
                <a:lnTo>
                  <a:pt x="3816" y="773"/>
                </a:lnTo>
                <a:lnTo>
                  <a:pt x="3803" y="757"/>
                </a:lnTo>
                <a:lnTo>
                  <a:pt x="3803" y="757"/>
                </a:lnTo>
                <a:lnTo>
                  <a:pt x="3790" y="743"/>
                </a:lnTo>
                <a:lnTo>
                  <a:pt x="3761" y="710"/>
                </a:lnTo>
                <a:lnTo>
                  <a:pt x="3761" y="710"/>
                </a:lnTo>
                <a:lnTo>
                  <a:pt x="3758" y="708"/>
                </a:lnTo>
                <a:lnTo>
                  <a:pt x="3755" y="706"/>
                </a:lnTo>
                <a:lnTo>
                  <a:pt x="3748" y="703"/>
                </a:lnTo>
                <a:lnTo>
                  <a:pt x="3740" y="702"/>
                </a:lnTo>
                <a:lnTo>
                  <a:pt x="3736" y="703"/>
                </a:lnTo>
                <a:lnTo>
                  <a:pt x="3733" y="704"/>
                </a:lnTo>
                <a:lnTo>
                  <a:pt x="3733" y="704"/>
                </a:lnTo>
                <a:lnTo>
                  <a:pt x="3710" y="715"/>
                </a:lnTo>
                <a:lnTo>
                  <a:pt x="3660" y="740"/>
                </a:lnTo>
                <a:lnTo>
                  <a:pt x="3660" y="740"/>
                </a:lnTo>
                <a:lnTo>
                  <a:pt x="3587" y="777"/>
                </a:lnTo>
                <a:lnTo>
                  <a:pt x="3587" y="777"/>
                </a:lnTo>
                <a:lnTo>
                  <a:pt x="3584" y="779"/>
                </a:lnTo>
                <a:lnTo>
                  <a:pt x="3580" y="779"/>
                </a:lnTo>
                <a:lnTo>
                  <a:pt x="3573" y="780"/>
                </a:lnTo>
                <a:lnTo>
                  <a:pt x="3566" y="778"/>
                </a:lnTo>
                <a:lnTo>
                  <a:pt x="3563" y="776"/>
                </a:lnTo>
                <a:lnTo>
                  <a:pt x="3560" y="774"/>
                </a:lnTo>
                <a:lnTo>
                  <a:pt x="3560" y="774"/>
                </a:lnTo>
                <a:lnTo>
                  <a:pt x="3528" y="741"/>
                </a:lnTo>
                <a:lnTo>
                  <a:pt x="3528" y="741"/>
                </a:lnTo>
                <a:lnTo>
                  <a:pt x="3494" y="710"/>
                </a:lnTo>
                <a:lnTo>
                  <a:pt x="3494" y="710"/>
                </a:lnTo>
                <a:lnTo>
                  <a:pt x="3492" y="707"/>
                </a:lnTo>
                <a:lnTo>
                  <a:pt x="3490" y="704"/>
                </a:lnTo>
                <a:lnTo>
                  <a:pt x="3488" y="698"/>
                </a:lnTo>
                <a:lnTo>
                  <a:pt x="3488" y="690"/>
                </a:lnTo>
                <a:lnTo>
                  <a:pt x="3489" y="687"/>
                </a:lnTo>
                <a:lnTo>
                  <a:pt x="3490" y="683"/>
                </a:lnTo>
                <a:lnTo>
                  <a:pt x="3490" y="683"/>
                </a:lnTo>
                <a:lnTo>
                  <a:pt x="3525" y="609"/>
                </a:lnTo>
                <a:lnTo>
                  <a:pt x="3525" y="609"/>
                </a:lnTo>
                <a:lnTo>
                  <a:pt x="3556" y="535"/>
                </a:lnTo>
                <a:lnTo>
                  <a:pt x="3556" y="535"/>
                </a:lnTo>
                <a:lnTo>
                  <a:pt x="3558" y="532"/>
                </a:lnTo>
                <a:lnTo>
                  <a:pt x="3558" y="528"/>
                </a:lnTo>
                <a:lnTo>
                  <a:pt x="3557" y="520"/>
                </a:lnTo>
                <a:lnTo>
                  <a:pt x="3554" y="512"/>
                </a:lnTo>
                <a:lnTo>
                  <a:pt x="3552" y="509"/>
                </a:lnTo>
                <a:lnTo>
                  <a:pt x="3550" y="506"/>
                </a:lnTo>
                <a:lnTo>
                  <a:pt x="3550" y="506"/>
                </a:lnTo>
                <a:lnTo>
                  <a:pt x="3517" y="480"/>
                </a:lnTo>
                <a:lnTo>
                  <a:pt x="3517" y="480"/>
                </a:lnTo>
                <a:lnTo>
                  <a:pt x="3496" y="462"/>
                </a:lnTo>
                <a:lnTo>
                  <a:pt x="3486" y="454"/>
                </a:lnTo>
                <a:lnTo>
                  <a:pt x="3486" y="454"/>
                </a:lnTo>
                <a:lnTo>
                  <a:pt x="3482" y="452"/>
                </a:lnTo>
                <a:lnTo>
                  <a:pt x="3479" y="451"/>
                </a:lnTo>
                <a:lnTo>
                  <a:pt x="3470" y="450"/>
                </a:lnTo>
                <a:lnTo>
                  <a:pt x="3463" y="451"/>
                </a:lnTo>
                <a:lnTo>
                  <a:pt x="3459" y="452"/>
                </a:lnTo>
                <a:lnTo>
                  <a:pt x="3456" y="454"/>
                </a:lnTo>
                <a:lnTo>
                  <a:pt x="3456" y="454"/>
                </a:lnTo>
                <a:lnTo>
                  <a:pt x="3390" y="501"/>
                </a:lnTo>
                <a:lnTo>
                  <a:pt x="3390" y="501"/>
                </a:lnTo>
                <a:lnTo>
                  <a:pt x="3326" y="549"/>
                </a:lnTo>
                <a:lnTo>
                  <a:pt x="3326" y="549"/>
                </a:lnTo>
                <a:lnTo>
                  <a:pt x="3320" y="553"/>
                </a:lnTo>
                <a:lnTo>
                  <a:pt x="3311" y="554"/>
                </a:lnTo>
                <a:lnTo>
                  <a:pt x="3304" y="553"/>
                </a:lnTo>
                <a:lnTo>
                  <a:pt x="3301" y="552"/>
                </a:lnTo>
                <a:lnTo>
                  <a:pt x="3298" y="551"/>
                </a:lnTo>
                <a:lnTo>
                  <a:pt x="3298" y="551"/>
                </a:lnTo>
                <a:lnTo>
                  <a:pt x="3260" y="526"/>
                </a:lnTo>
                <a:lnTo>
                  <a:pt x="3260" y="526"/>
                </a:lnTo>
                <a:lnTo>
                  <a:pt x="3235" y="507"/>
                </a:lnTo>
                <a:lnTo>
                  <a:pt x="3235" y="507"/>
                </a:lnTo>
                <a:lnTo>
                  <a:pt x="3222" y="500"/>
                </a:lnTo>
                <a:lnTo>
                  <a:pt x="3222" y="500"/>
                </a:lnTo>
                <a:lnTo>
                  <a:pt x="3219" y="498"/>
                </a:lnTo>
                <a:lnTo>
                  <a:pt x="3217" y="495"/>
                </a:lnTo>
                <a:lnTo>
                  <a:pt x="3214" y="489"/>
                </a:lnTo>
                <a:lnTo>
                  <a:pt x="3212" y="482"/>
                </a:lnTo>
                <a:lnTo>
                  <a:pt x="3212" y="478"/>
                </a:lnTo>
                <a:lnTo>
                  <a:pt x="3213" y="475"/>
                </a:lnTo>
                <a:lnTo>
                  <a:pt x="3213" y="475"/>
                </a:lnTo>
                <a:lnTo>
                  <a:pt x="3234" y="396"/>
                </a:lnTo>
                <a:lnTo>
                  <a:pt x="3234" y="396"/>
                </a:lnTo>
                <a:lnTo>
                  <a:pt x="3253" y="317"/>
                </a:lnTo>
                <a:lnTo>
                  <a:pt x="3253" y="317"/>
                </a:lnTo>
                <a:lnTo>
                  <a:pt x="3254" y="314"/>
                </a:lnTo>
                <a:lnTo>
                  <a:pt x="3254" y="310"/>
                </a:lnTo>
                <a:lnTo>
                  <a:pt x="3252" y="301"/>
                </a:lnTo>
                <a:lnTo>
                  <a:pt x="3248" y="295"/>
                </a:lnTo>
                <a:lnTo>
                  <a:pt x="3245" y="292"/>
                </a:lnTo>
                <a:lnTo>
                  <a:pt x="3242" y="290"/>
                </a:lnTo>
                <a:lnTo>
                  <a:pt x="3207" y="271"/>
                </a:lnTo>
                <a:lnTo>
                  <a:pt x="3169" y="250"/>
                </a:lnTo>
                <a:lnTo>
                  <a:pt x="3169" y="250"/>
                </a:lnTo>
                <a:lnTo>
                  <a:pt x="3166" y="248"/>
                </a:lnTo>
                <a:lnTo>
                  <a:pt x="3162" y="247"/>
                </a:lnTo>
                <a:lnTo>
                  <a:pt x="3154" y="247"/>
                </a:lnTo>
                <a:lnTo>
                  <a:pt x="3146" y="249"/>
                </a:lnTo>
                <a:lnTo>
                  <a:pt x="3143" y="251"/>
                </a:lnTo>
                <a:lnTo>
                  <a:pt x="3140" y="254"/>
                </a:lnTo>
                <a:lnTo>
                  <a:pt x="3140" y="254"/>
                </a:lnTo>
                <a:lnTo>
                  <a:pt x="3084" y="313"/>
                </a:lnTo>
                <a:lnTo>
                  <a:pt x="3084" y="313"/>
                </a:lnTo>
                <a:lnTo>
                  <a:pt x="3029" y="372"/>
                </a:lnTo>
                <a:lnTo>
                  <a:pt x="3029" y="372"/>
                </a:lnTo>
                <a:lnTo>
                  <a:pt x="3026" y="374"/>
                </a:lnTo>
                <a:lnTo>
                  <a:pt x="3022" y="376"/>
                </a:lnTo>
                <a:lnTo>
                  <a:pt x="3015" y="379"/>
                </a:lnTo>
                <a:lnTo>
                  <a:pt x="3008" y="379"/>
                </a:lnTo>
                <a:lnTo>
                  <a:pt x="3005" y="379"/>
                </a:lnTo>
                <a:lnTo>
                  <a:pt x="3001" y="378"/>
                </a:lnTo>
                <a:lnTo>
                  <a:pt x="3001" y="378"/>
                </a:lnTo>
                <a:lnTo>
                  <a:pt x="2989" y="371"/>
                </a:lnTo>
                <a:lnTo>
                  <a:pt x="2960" y="359"/>
                </a:lnTo>
                <a:lnTo>
                  <a:pt x="2960" y="359"/>
                </a:lnTo>
                <a:lnTo>
                  <a:pt x="2918" y="340"/>
                </a:lnTo>
                <a:lnTo>
                  <a:pt x="2918" y="340"/>
                </a:lnTo>
                <a:lnTo>
                  <a:pt x="2915" y="339"/>
                </a:lnTo>
                <a:lnTo>
                  <a:pt x="2912" y="337"/>
                </a:lnTo>
                <a:lnTo>
                  <a:pt x="2908" y="331"/>
                </a:lnTo>
                <a:lnTo>
                  <a:pt x="2905" y="324"/>
                </a:lnTo>
                <a:lnTo>
                  <a:pt x="2905" y="320"/>
                </a:lnTo>
                <a:lnTo>
                  <a:pt x="2905" y="316"/>
                </a:lnTo>
                <a:lnTo>
                  <a:pt x="2905" y="316"/>
                </a:lnTo>
                <a:lnTo>
                  <a:pt x="2912" y="236"/>
                </a:lnTo>
                <a:lnTo>
                  <a:pt x="2912" y="236"/>
                </a:lnTo>
                <a:lnTo>
                  <a:pt x="2917" y="155"/>
                </a:lnTo>
                <a:lnTo>
                  <a:pt x="2917" y="155"/>
                </a:lnTo>
                <a:lnTo>
                  <a:pt x="2917" y="152"/>
                </a:lnTo>
                <a:lnTo>
                  <a:pt x="2916" y="148"/>
                </a:lnTo>
                <a:lnTo>
                  <a:pt x="2913" y="140"/>
                </a:lnTo>
                <a:lnTo>
                  <a:pt x="2908" y="134"/>
                </a:lnTo>
                <a:lnTo>
                  <a:pt x="2904" y="132"/>
                </a:lnTo>
                <a:lnTo>
                  <a:pt x="2900" y="130"/>
                </a:lnTo>
                <a:lnTo>
                  <a:pt x="2900" y="130"/>
                </a:lnTo>
                <a:lnTo>
                  <a:pt x="2888" y="126"/>
                </a:lnTo>
                <a:lnTo>
                  <a:pt x="2862" y="116"/>
                </a:lnTo>
                <a:lnTo>
                  <a:pt x="2862" y="116"/>
                </a:lnTo>
                <a:lnTo>
                  <a:pt x="2822" y="104"/>
                </a:lnTo>
                <a:lnTo>
                  <a:pt x="2822" y="104"/>
                </a:lnTo>
                <a:lnTo>
                  <a:pt x="2819" y="102"/>
                </a:lnTo>
                <a:lnTo>
                  <a:pt x="2814" y="102"/>
                </a:lnTo>
                <a:lnTo>
                  <a:pt x="2806" y="104"/>
                </a:lnTo>
                <a:lnTo>
                  <a:pt x="2799" y="108"/>
                </a:lnTo>
                <a:lnTo>
                  <a:pt x="2797" y="110"/>
                </a:lnTo>
                <a:lnTo>
                  <a:pt x="2794" y="113"/>
                </a:lnTo>
                <a:lnTo>
                  <a:pt x="2794" y="113"/>
                </a:lnTo>
                <a:lnTo>
                  <a:pt x="2749" y="179"/>
                </a:lnTo>
                <a:lnTo>
                  <a:pt x="2749" y="179"/>
                </a:lnTo>
                <a:lnTo>
                  <a:pt x="2718" y="227"/>
                </a:lnTo>
                <a:lnTo>
                  <a:pt x="2705" y="248"/>
                </a:lnTo>
                <a:lnTo>
                  <a:pt x="2705" y="248"/>
                </a:lnTo>
                <a:lnTo>
                  <a:pt x="2703" y="251"/>
                </a:lnTo>
                <a:lnTo>
                  <a:pt x="2700" y="253"/>
                </a:lnTo>
                <a:lnTo>
                  <a:pt x="2693" y="257"/>
                </a:lnTo>
                <a:lnTo>
                  <a:pt x="2686" y="259"/>
                </a:lnTo>
                <a:lnTo>
                  <a:pt x="2682" y="259"/>
                </a:lnTo>
                <a:lnTo>
                  <a:pt x="2679" y="259"/>
                </a:lnTo>
                <a:lnTo>
                  <a:pt x="2679" y="259"/>
                </a:lnTo>
                <a:lnTo>
                  <a:pt x="2635" y="247"/>
                </a:lnTo>
                <a:lnTo>
                  <a:pt x="2635" y="247"/>
                </a:lnTo>
                <a:lnTo>
                  <a:pt x="2619" y="243"/>
                </a:lnTo>
                <a:lnTo>
                  <a:pt x="2604" y="240"/>
                </a:lnTo>
                <a:lnTo>
                  <a:pt x="2604" y="240"/>
                </a:lnTo>
                <a:lnTo>
                  <a:pt x="2591" y="237"/>
                </a:lnTo>
                <a:lnTo>
                  <a:pt x="2591" y="237"/>
                </a:lnTo>
                <a:lnTo>
                  <a:pt x="2587" y="236"/>
                </a:lnTo>
                <a:lnTo>
                  <a:pt x="2584" y="234"/>
                </a:lnTo>
                <a:lnTo>
                  <a:pt x="2579" y="230"/>
                </a:lnTo>
                <a:lnTo>
                  <a:pt x="2575" y="222"/>
                </a:lnTo>
                <a:lnTo>
                  <a:pt x="2574" y="219"/>
                </a:lnTo>
                <a:lnTo>
                  <a:pt x="2573" y="215"/>
                </a:lnTo>
                <a:lnTo>
                  <a:pt x="2573" y="215"/>
                </a:lnTo>
                <a:lnTo>
                  <a:pt x="2566" y="134"/>
                </a:lnTo>
                <a:lnTo>
                  <a:pt x="2566" y="134"/>
                </a:lnTo>
                <a:lnTo>
                  <a:pt x="2557" y="53"/>
                </a:lnTo>
                <a:lnTo>
                  <a:pt x="2557" y="53"/>
                </a:lnTo>
                <a:lnTo>
                  <a:pt x="2556" y="50"/>
                </a:lnTo>
                <a:lnTo>
                  <a:pt x="2555" y="46"/>
                </a:lnTo>
                <a:lnTo>
                  <a:pt x="2550" y="40"/>
                </a:lnTo>
                <a:lnTo>
                  <a:pt x="2544" y="35"/>
                </a:lnTo>
                <a:lnTo>
                  <a:pt x="2541" y="34"/>
                </a:lnTo>
                <a:lnTo>
                  <a:pt x="2537" y="33"/>
                </a:lnTo>
                <a:lnTo>
                  <a:pt x="2498" y="27"/>
                </a:lnTo>
                <a:lnTo>
                  <a:pt x="2455" y="19"/>
                </a:lnTo>
                <a:lnTo>
                  <a:pt x="2455" y="19"/>
                </a:lnTo>
                <a:lnTo>
                  <a:pt x="2451" y="19"/>
                </a:lnTo>
                <a:lnTo>
                  <a:pt x="2447" y="19"/>
                </a:lnTo>
                <a:lnTo>
                  <a:pt x="2439" y="23"/>
                </a:lnTo>
                <a:lnTo>
                  <a:pt x="2433" y="28"/>
                </a:lnTo>
                <a:lnTo>
                  <a:pt x="2431" y="31"/>
                </a:lnTo>
                <a:lnTo>
                  <a:pt x="2429" y="34"/>
                </a:lnTo>
                <a:lnTo>
                  <a:pt x="2429" y="34"/>
                </a:lnTo>
                <a:lnTo>
                  <a:pt x="2396" y="109"/>
                </a:lnTo>
                <a:lnTo>
                  <a:pt x="2396" y="109"/>
                </a:lnTo>
                <a:lnTo>
                  <a:pt x="2364" y="182"/>
                </a:lnTo>
                <a:lnTo>
                  <a:pt x="2364" y="182"/>
                </a:lnTo>
                <a:lnTo>
                  <a:pt x="2362" y="187"/>
                </a:lnTo>
                <a:lnTo>
                  <a:pt x="2360" y="190"/>
                </a:lnTo>
                <a:lnTo>
                  <a:pt x="2355" y="194"/>
                </a:lnTo>
                <a:lnTo>
                  <a:pt x="2348" y="197"/>
                </a:lnTo>
                <a:lnTo>
                  <a:pt x="2345" y="198"/>
                </a:lnTo>
                <a:lnTo>
                  <a:pt x="2341" y="198"/>
                </a:lnTo>
                <a:lnTo>
                  <a:pt x="2341" y="198"/>
                </a:lnTo>
                <a:lnTo>
                  <a:pt x="2327" y="196"/>
                </a:lnTo>
                <a:lnTo>
                  <a:pt x="2327" y="196"/>
                </a:lnTo>
                <a:lnTo>
                  <a:pt x="2296" y="195"/>
                </a:lnTo>
                <a:lnTo>
                  <a:pt x="2296" y="195"/>
                </a:lnTo>
                <a:lnTo>
                  <a:pt x="2250" y="192"/>
                </a:lnTo>
                <a:lnTo>
                  <a:pt x="2250" y="192"/>
                </a:lnTo>
                <a:lnTo>
                  <a:pt x="2247" y="191"/>
                </a:lnTo>
                <a:lnTo>
                  <a:pt x="2244" y="190"/>
                </a:lnTo>
                <a:lnTo>
                  <a:pt x="2237" y="186"/>
                </a:lnTo>
                <a:lnTo>
                  <a:pt x="2232" y="180"/>
                </a:lnTo>
                <a:lnTo>
                  <a:pt x="2229" y="173"/>
                </a:lnTo>
                <a:lnTo>
                  <a:pt x="2229" y="173"/>
                </a:lnTo>
                <a:lnTo>
                  <a:pt x="2208" y="95"/>
                </a:lnTo>
                <a:lnTo>
                  <a:pt x="2208" y="95"/>
                </a:lnTo>
                <a:lnTo>
                  <a:pt x="2185" y="17"/>
                </a:lnTo>
                <a:lnTo>
                  <a:pt x="2185" y="17"/>
                </a:lnTo>
                <a:lnTo>
                  <a:pt x="2184" y="14"/>
                </a:lnTo>
                <a:lnTo>
                  <a:pt x="2182" y="11"/>
                </a:lnTo>
                <a:lnTo>
                  <a:pt x="2176" y="5"/>
                </a:lnTo>
                <a:lnTo>
                  <a:pt x="2170" y="2"/>
                </a:lnTo>
                <a:lnTo>
                  <a:pt x="2166" y="1"/>
                </a:lnTo>
                <a:lnTo>
                  <a:pt x="2162" y="0"/>
                </a:lnTo>
                <a:lnTo>
                  <a:pt x="2162" y="0"/>
                </a:lnTo>
                <a:lnTo>
                  <a:pt x="2121" y="0"/>
                </a:lnTo>
                <a:lnTo>
                  <a:pt x="2121" y="0"/>
                </a:lnTo>
                <a:lnTo>
                  <a:pt x="2079" y="2"/>
                </a:lnTo>
                <a:lnTo>
                  <a:pt x="2079" y="2"/>
                </a:lnTo>
                <a:lnTo>
                  <a:pt x="2074" y="2"/>
                </a:lnTo>
                <a:lnTo>
                  <a:pt x="2071" y="3"/>
                </a:lnTo>
                <a:lnTo>
                  <a:pt x="2064" y="7"/>
                </a:lnTo>
                <a:lnTo>
                  <a:pt x="2059" y="13"/>
                </a:lnTo>
                <a:lnTo>
                  <a:pt x="2057" y="16"/>
                </a:lnTo>
                <a:lnTo>
                  <a:pt x="2056" y="19"/>
                </a:lnTo>
                <a:lnTo>
                  <a:pt x="2056" y="19"/>
                </a:lnTo>
                <a:lnTo>
                  <a:pt x="2035" y="98"/>
                </a:lnTo>
                <a:lnTo>
                  <a:pt x="2035" y="98"/>
                </a:lnTo>
                <a:lnTo>
                  <a:pt x="2018" y="177"/>
                </a:lnTo>
                <a:lnTo>
                  <a:pt x="2018" y="177"/>
                </a:lnTo>
                <a:lnTo>
                  <a:pt x="2015" y="184"/>
                </a:lnTo>
                <a:lnTo>
                  <a:pt x="2010" y="190"/>
                </a:lnTo>
                <a:lnTo>
                  <a:pt x="2004" y="195"/>
                </a:lnTo>
                <a:lnTo>
                  <a:pt x="2001" y="196"/>
                </a:lnTo>
                <a:lnTo>
                  <a:pt x="1998" y="197"/>
                </a:lnTo>
                <a:lnTo>
                  <a:pt x="1998" y="197"/>
                </a:lnTo>
                <a:lnTo>
                  <a:pt x="1951" y="201"/>
                </a:lnTo>
                <a:lnTo>
                  <a:pt x="1951" y="201"/>
                </a:lnTo>
                <a:lnTo>
                  <a:pt x="1921" y="204"/>
                </a:lnTo>
                <a:lnTo>
                  <a:pt x="1906" y="206"/>
                </a:lnTo>
                <a:lnTo>
                  <a:pt x="1906" y="206"/>
                </a:lnTo>
                <a:lnTo>
                  <a:pt x="1903" y="206"/>
                </a:lnTo>
                <a:lnTo>
                  <a:pt x="1899" y="205"/>
                </a:lnTo>
                <a:lnTo>
                  <a:pt x="1893" y="203"/>
                </a:lnTo>
                <a:lnTo>
                  <a:pt x="1887" y="198"/>
                </a:lnTo>
                <a:lnTo>
                  <a:pt x="1885" y="195"/>
                </a:lnTo>
                <a:lnTo>
                  <a:pt x="1883" y="192"/>
                </a:lnTo>
                <a:lnTo>
                  <a:pt x="1883" y="192"/>
                </a:lnTo>
                <a:lnTo>
                  <a:pt x="1849" y="118"/>
                </a:lnTo>
                <a:lnTo>
                  <a:pt x="1849" y="118"/>
                </a:lnTo>
                <a:lnTo>
                  <a:pt x="1813" y="45"/>
                </a:lnTo>
                <a:lnTo>
                  <a:pt x="1813" y="45"/>
                </a:lnTo>
                <a:lnTo>
                  <a:pt x="1811" y="42"/>
                </a:lnTo>
                <a:lnTo>
                  <a:pt x="1808" y="39"/>
                </a:lnTo>
                <a:lnTo>
                  <a:pt x="1802" y="35"/>
                </a:lnTo>
                <a:lnTo>
                  <a:pt x="1795" y="32"/>
                </a:lnTo>
                <a:lnTo>
                  <a:pt x="1791" y="32"/>
                </a:lnTo>
                <a:lnTo>
                  <a:pt x="1786" y="32"/>
                </a:lnTo>
                <a:lnTo>
                  <a:pt x="1747" y="40"/>
                </a:lnTo>
                <a:lnTo>
                  <a:pt x="1705" y="48"/>
                </a:lnTo>
                <a:lnTo>
                  <a:pt x="1705" y="48"/>
                </a:lnTo>
                <a:lnTo>
                  <a:pt x="1701" y="49"/>
                </a:lnTo>
                <a:lnTo>
                  <a:pt x="1698" y="51"/>
                </a:lnTo>
                <a:lnTo>
                  <a:pt x="1692" y="55"/>
                </a:lnTo>
                <a:lnTo>
                  <a:pt x="1687" y="63"/>
                </a:lnTo>
                <a:lnTo>
                  <a:pt x="1686" y="66"/>
                </a:lnTo>
                <a:lnTo>
                  <a:pt x="1686" y="70"/>
                </a:lnTo>
                <a:lnTo>
                  <a:pt x="1686" y="70"/>
                </a:lnTo>
                <a:lnTo>
                  <a:pt x="1680" y="151"/>
                </a:lnTo>
                <a:lnTo>
                  <a:pt x="1680" y="151"/>
                </a:lnTo>
                <a:lnTo>
                  <a:pt x="1676" y="232"/>
                </a:lnTo>
                <a:lnTo>
                  <a:pt x="1676" y="232"/>
                </a:lnTo>
                <a:lnTo>
                  <a:pt x="1675" y="236"/>
                </a:lnTo>
                <a:lnTo>
                  <a:pt x="1674" y="239"/>
                </a:lnTo>
                <a:lnTo>
                  <a:pt x="1671" y="246"/>
                </a:lnTo>
                <a:lnTo>
                  <a:pt x="1665" y="251"/>
                </a:lnTo>
                <a:lnTo>
                  <a:pt x="1662" y="253"/>
                </a:lnTo>
                <a:lnTo>
                  <a:pt x="1658" y="254"/>
                </a:lnTo>
                <a:lnTo>
                  <a:pt x="1658" y="254"/>
                </a:lnTo>
                <a:lnTo>
                  <a:pt x="1645" y="257"/>
                </a:lnTo>
                <a:lnTo>
                  <a:pt x="1631" y="261"/>
                </a:lnTo>
                <a:lnTo>
                  <a:pt x="1614" y="265"/>
                </a:lnTo>
                <a:lnTo>
                  <a:pt x="1614" y="265"/>
                </a:lnTo>
                <a:lnTo>
                  <a:pt x="1571" y="279"/>
                </a:lnTo>
                <a:lnTo>
                  <a:pt x="1571" y="279"/>
                </a:lnTo>
                <a:lnTo>
                  <a:pt x="1567" y="280"/>
                </a:lnTo>
                <a:lnTo>
                  <a:pt x="1564" y="280"/>
                </a:lnTo>
                <a:lnTo>
                  <a:pt x="1557" y="278"/>
                </a:lnTo>
                <a:lnTo>
                  <a:pt x="1550" y="275"/>
                </a:lnTo>
                <a:lnTo>
                  <a:pt x="1548" y="272"/>
                </a:lnTo>
                <a:lnTo>
                  <a:pt x="1545" y="270"/>
                </a:lnTo>
                <a:lnTo>
                  <a:pt x="1545" y="270"/>
                </a:lnTo>
                <a:lnTo>
                  <a:pt x="1530" y="248"/>
                </a:lnTo>
                <a:lnTo>
                  <a:pt x="1498" y="203"/>
                </a:lnTo>
                <a:lnTo>
                  <a:pt x="1498" y="203"/>
                </a:lnTo>
                <a:lnTo>
                  <a:pt x="1450" y="137"/>
                </a:lnTo>
                <a:lnTo>
                  <a:pt x="1450" y="137"/>
                </a:lnTo>
                <a:lnTo>
                  <a:pt x="1448" y="134"/>
                </a:lnTo>
                <a:lnTo>
                  <a:pt x="1445" y="132"/>
                </a:lnTo>
                <a:lnTo>
                  <a:pt x="1438" y="129"/>
                </a:lnTo>
                <a:lnTo>
                  <a:pt x="1431" y="128"/>
                </a:lnTo>
                <a:lnTo>
                  <a:pt x="1427" y="128"/>
                </a:lnTo>
                <a:lnTo>
                  <a:pt x="1423" y="129"/>
                </a:lnTo>
                <a:lnTo>
                  <a:pt x="1423" y="129"/>
                </a:lnTo>
                <a:lnTo>
                  <a:pt x="1384" y="143"/>
                </a:lnTo>
                <a:lnTo>
                  <a:pt x="1384" y="143"/>
                </a:lnTo>
                <a:lnTo>
                  <a:pt x="1345" y="159"/>
                </a:lnTo>
                <a:lnTo>
                  <a:pt x="1345" y="159"/>
                </a:lnTo>
                <a:lnTo>
                  <a:pt x="1342" y="161"/>
                </a:lnTo>
                <a:lnTo>
                  <a:pt x="1339" y="163"/>
                </a:lnTo>
                <a:lnTo>
                  <a:pt x="1333" y="169"/>
                </a:lnTo>
                <a:lnTo>
                  <a:pt x="1330" y="176"/>
                </a:lnTo>
                <a:lnTo>
                  <a:pt x="1329" y="180"/>
                </a:lnTo>
                <a:lnTo>
                  <a:pt x="1329" y="184"/>
                </a:lnTo>
                <a:lnTo>
                  <a:pt x="1329" y="184"/>
                </a:lnTo>
                <a:lnTo>
                  <a:pt x="1338" y="264"/>
                </a:lnTo>
                <a:lnTo>
                  <a:pt x="1338" y="264"/>
                </a:lnTo>
                <a:lnTo>
                  <a:pt x="1345" y="320"/>
                </a:lnTo>
                <a:lnTo>
                  <a:pt x="1348" y="344"/>
                </a:lnTo>
                <a:lnTo>
                  <a:pt x="1348" y="344"/>
                </a:lnTo>
                <a:lnTo>
                  <a:pt x="1348" y="348"/>
                </a:lnTo>
                <a:lnTo>
                  <a:pt x="1348" y="353"/>
                </a:lnTo>
                <a:lnTo>
                  <a:pt x="1346" y="360"/>
                </a:lnTo>
                <a:lnTo>
                  <a:pt x="1342" y="366"/>
                </a:lnTo>
                <a:lnTo>
                  <a:pt x="1339" y="368"/>
                </a:lnTo>
                <a:lnTo>
                  <a:pt x="1335" y="370"/>
                </a:lnTo>
                <a:lnTo>
                  <a:pt x="1335" y="370"/>
                </a:lnTo>
                <a:lnTo>
                  <a:pt x="1294" y="389"/>
                </a:lnTo>
                <a:lnTo>
                  <a:pt x="1294" y="389"/>
                </a:lnTo>
                <a:lnTo>
                  <a:pt x="1266" y="403"/>
                </a:lnTo>
                <a:lnTo>
                  <a:pt x="1253" y="410"/>
                </a:lnTo>
                <a:lnTo>
                  <a:pt x="1253" y="410"/>
                </a:lnTo>
                <a:lnTo>
                  <a:pt x="1250" y="411"/>
                </a:lnTo>
                <a:lnTo>
                  <a:pt x="1246" y="412"/>
                </a:lnTo>
                <a:lnTo>
                  <a:pt x="1239" y="412"/>
                </a:lnTo>
                <a:lnTo>
                  <a:pt x="1232" y="409"/>
                </a:lnTo>
                <a:lnTo>
                  <a:pt x="1229" y="407"/>
                </a:lnTo>
                <a:lnTo>
                  <a:pt x="1226" y="405"/>
                </a:lnTo>
                <a:lnTo>
                  <a:pt x="1226" y="405"/>
                </a:lnTo>
                <a:lnTo>
                  <a:pt x="1169" y="347"/>
                </a:lnTo>
                <a:lnTo>
                  <a:pt x="1169" y="347"/>
                </a:lnTo>
                <a:lnTo>
                  <a:pt x="1110" y="291"/>
                </a:lnTo>
                <a:lnTo>
                  <a:pt x="1110" y="291"/>
                </a:lnTo>
                <a:lnTo>
                  <a:pt x="1107" y="289"/>
                </a:lnTo>
                <a:lnTo>
                  <a:pt x="1104" y="287"/>
                </a:lnTo>
                <a:lnTo>
                  <a:pt x="1096" y="285"/>
                </a:lnTo>
                <a:lnTo>
                  <a:pt x="1088" y="285"/>
                </a:lnTo>
                <a:lnTo>
                  <a:pt x="1084" y="286"/>
                </a:lnTo>
                <a:lnTo>
                  <a:pt x="1081" y="288"/>
                </a:lnTo>
                <a:lnTo>
                  <a:pt x="1047" y="308"/>
                </a:lnTo>
                <a:lnTo>
                  <a:pt x="1010" y="331"/>
                </a:lnTo>
                <a:lnTo>
                  <a:pt x="1010" y="331"/>
                </a:lnTo>
                <a:lnTo>
                  <a:pt x="1006" y="333"/>
                </a:lnTo>
                <a:lnTo>
                  <a:pt x="1004" y="336"/>
                </a:lnTo>
                <a:lnTo>
                  <a:pt x="1000" y="343"/>
                </a:lnTo>
                <a:lnTo>
                  <a:pt x="998" y="351"/>
                </a:lnTo>
                <a:lnTo>
                  <a:pt x="998" y="355"/>
                </a:lnTo>
                <a:lnTo>
                  <a:pt x="999" y="359"/>
                </a:lnTo>
                <a:lnTo>
                  <a:pt x="999" y="359"/>
                </a:lnTo>
                <a:lnTo>
                  <a:pt x="1022" y="437"/>
                </a:lnTo>
                <a:lnTo>
                  <a:pt x="1022" y="437"/>
                </a:lnTo>
                <a:lnTo>
                  <a:pt x="1045" y="513"/>
                </a:lnTo>
                <a:lnTo>
                  <a:pt x="1045" y="513"/>
                </a:lnTo>
                <a:lnTo>
                  <a:pt x="1046" y="518"/>
                </a:lnTo>
                <a:lnTo>
                  <a:pt x="1046" y="522"/>
                </a:lnTo>
                <a:lnTo>
                  <a:pt x="1045" y="529"/>
                </a:lnTo>
                <a:lnTo>
                  <a:pt x="1042" y="535"/>
                </a:lnTo>
                <a:lnTo>
                  <a:pt x="1040" y="538"/>
                </a:lnTo>
                <a:lnTo>
                  <a:pt x="1037" y="540"/>
                </a:lnTo>
                <a:lnTo>
                  <a:pt x="1037" y="540"/>
                </a:lnTo>
                <a:lnTo>
                  <a:pt x="1025" y="548"/>
                </a:lnTo>
                <a:lnTo>
                  <a:pt x="1025" y="548"/>
                </a:lnTo>
                <a:lnTo>
                  <a:pt x="1000" y="567"/>
                </a:lnTo>
                <a:lnTo>
                  <a:pt x="1000" y="567"/>
                </a:lnTo>
                <a:lnTo>
                  <a:pt x="963" y="594"/>
                </a:lnTo>
                <a:lnTo>
                  <a:pt x="963" y="594"/>
                </a:lnTo>
                <a:lnTo>
                  <a:pt x="960" y="595"/>
                </a:lnTo>
                <a:lnTo>
                  <a:pt x="957" y="596"/>
                </a:lnTo>
                <a:lnTo>
                  <a:pt x="950" y="598"/>
                </a:lnTo>
                <a:lnTo>
                  <a:pt x="942" y="596"/>
                </a:lnTo>
                <a:lnTo>
                  <a:pt x="939" y="595"/>
                </a:lnTo>
                <a:lnTo>
                  <a:pt x="936" y="593"/>
                </a:lnTo>
                <a:lnTo>
                  <a:pt x="936" y="593"/>
                </a:lnTo>
                <a:lnTo>
                  <a:pt x="869" y="547"/>
                </a:lnTo>
                <a:lnTo>
                  <a:pt x="869" y="547"/>
                </a:lnTo>
                <a:lnTo>
                  <a:pt x="801" y="502"/>
                </a:lnTo>
                <a:lnTo>
                  <a:pt x="801" y="502"/>
                </a:lnTo>
                <a:lnTo>
                  <a:pt x="798" y="500"/>
                </a:lnTo>
                <a:lnTo>
                  <a:pt x="795" y="499"/>
                </a:lnTo>
                <a:lnTo>
                  <a:pt x="787" y="499"/>
                </a:lnTo>
                <a:lnTo>
                  <a:pt x="779" y="500"/>
                </a:lnTo>
                <a:lnTo>
                  <a:pt x="776" y="502"/>
                </a:lnTo>
                <a:lnTo>
                  <a:pt x="773" y="504"/>
                </a:lnTo>
                <a:lnTo>
                  <a:pt x="773" y="504"/>
                </a:lnTo>
                <a:lnTo>
                  <a:pt x="763" y="512"/>
                </a:lnTo>
                <a:lnTo>
                  <a:pt x="741" y="531"/>
                </a:lnTo>
                <a:lnTo>
                  <a:pt x="741" y="531"/>
                </a:lnTo>
                <a:lnTo>
                  <a:pt x="710" y="559"/>
                </a:lnTo>
                <a:lnTo>
                  <a:pt x="710" y="559"/>
                </a:lnTo>
                <a:lnTo>
                  <a:pt x="707" y="562"/>
                </a:lnTo>
                <a:lnTo>
                  <a:pt x="705" y="565"/>
                </a:lnTo>
                <a:lnTo>
                  <a:pt x="703" y="572"/>
                </a:lnTo>
                <a:lnTo>
                  <a:pt x="702" y="580"/>
                </a:lnTo>
                <a:lnTo>
                  <a:pt x="703" y="584"/>
                </a:lnTo>
                <a:lnTo>
                  <a:pt x="704" y="587"/>
                </a:lnTo>
                <a:lnTo>
                  <a:pt x="704" y="587"/>
                </a:lnTo>
                <a:lnTo>
                  <a:pt x="714" y="610"/>
                </a:lnTo>
                <a:lnTo>
                  <a:pt x="740" y="660"/>
                </a:lnTo>
                <a:lnTo>
                  <a:pt x="740" y="660"/>
                </a:lnTo>
                <a:lnTo>
                  <a:pt x="777" y="733"/>
                </a:lnTo>
                <a:lnTo>
                  <a:pt x="777" y="733"/>
                </a:lnTo>
                <a:lnTo>
                  <a:pt x="778" y="736"/>
                </a:lnTo>
                <a:lnTo>
                  <a:pt x="779" y="740"/>
                </a:lnTo>
                <a:lnTo>
                  <a:pt x="779" y="747"/>
                </a:lnTo>
                <a:lnTo>
                  <a:pt x="777" y="754"/>
                </a:lnTo>
                <a:lnTo>
                  <a:pt x="776" y="757"/>
                </a:lnTo>
                <a:lnTo>
                  <a:pt x="773" y="760"/>
                </a:lnTo>
                <a:lnTo>
                  <a:pt x="773" y="760"/>
                </a:lnTo>
                <a:lnTo>
                  <a:pt x="741" y="792"/>
                </a:lnTo>
                <a:lnTo>
                  <a:pt x="741" y="792"/>
                </a:lnTo>
                <a:lnTo>
                  <a:pt x="710" y="826"/>
                </a:lnTo>
                <a:lnTo>
                  <a:pt x="710" y="826"/>
                </a:lnTo>
                <a:lnTo>
                  <a:pt x="707" y="828"/>
                </a:lnTo>
                <a:lnTo>
                  <a:pt x="704" y="830"/>
                </a:lnTo>
                <a:lnTo>
                  <a:pt x="697" y="832"/>
                </a:lnTo>
                <a:lnTo>
                  <a:pt x="690" y="832"/>
                </a:lnTo>
                <a:lnTo>
                  <a:pt x="686" y="831"/>
                </a:lnTo>
                <a:lnTo>
                  <a:pt x="683" y="830"/>
                </a:lnTo>
                <a:lnTo>
                  <a:pt x="683" y="830"/>
                </a:lnTo>
                <a:lnTo>
                  <a:pt x="609" y="795"/>
                </a:lnTo>
                <a:lnTo>
                  <a:pt x="609" y="795"/>
                </a:lnTo>
                <a:lnTo>
                  <a:pt x="535" y="764"/>
                </a:lnTo>
                <a:lnTo>
                  <a:pt x="535" y="764"/>
                </a:lnTo>
                <a:lnTo>
                  <a:pt x="531" y="763"/>
                </a:lnTo>
                <a:lnTo>
                  <a:pt x="527" y="762"/>
                </a:lnTo>
                <a:lnTo>
                  <a:pt x="520" y="763"/>
                </a:lnTo>
                <a:lnTo>
                  <a:pt x="512" y="766"/>
                </a:lnTo>
                <a:lnTo>
                  <a:pt x="509" y="768"/>
                </a:lnTo>
                <a:lnTo>
                  <a:pt x="506" y="771"/>
                </a:lnTo>
                <a:lnTo>
                  <a:pt x="481" y="800"/>
                </a:lnTo>
                <a:lnTo>
                  <a:pt x="481" y="800"/>
                </a:lnTo>
                <a:lnTo>
                  <a:pt x="467" y="818"/>
                </a:lnTo>
                <a:lnTo>
                  <a:pt x="467" y="818"/>
                </a:lnTo>
                <a:lnTo>
                  <a:pt x="454" y="835"/>
                </a:lnTo>
                <a:lnTo>
                  <a:pt x="454" y="835"/>
                </a:lnTo>
                <a:lnTo>
                  <a:pt x="452" y="838"/>
                </a:lnTo>
                <a:lnTo>
                  <a:pt x="451" y="841"/>
                </a:lnTo>
                <a:lnTo>
                  <a:pt x="449" y="850"/>
                </a:lnTo>
                <a:lnTo>
                  <a:pt x="450" y="857"/>
                </a:lnTo>
                <a:lnTo>
                  <a:pt x="451" y="861"/>
                </a:lnTo>
                <a:lnTo>
                  <a:pt x="453" y="864"/>
                </a:lnTo>
                <a:lnTo>
                  <a:pt x="453" y="864"/>
                </a:lnTo>
                <a:lnTo>
                  <a:pt x="501" y="930"/>
                </a:lnTo>
                <a:lnTo>
                  <a:pt x="501" y="930"/>
                </a:lnTo>
                <a:lnTo>
                  <a:pt x="549" y="994"/>
                </a:lnTo>
                <a:lnTo>
                  <a:pt x="549" y="994"/>
                </a:lnTo>
                <a:lnTo>
                  <a:pt x="552" y="1000"/>
                </a:lnTo>
                <a:lnTo>
                  <a:pt x="554" y="1009"/>
                </a:lnTo>
                <a:lnTo>
                  <a:pt x="553" y="1016"/>
                </a:lnTo>
                <a:lnTo>
                  <a:pt x="552" y="1019"/>
                </a:lnTo>
                <a:lnTo>
                  <a:pt x="550" y="1022"/>
                </a:lnTo>
                <a:lnTo>
                  <a:pt x="550" y="1022"/>
                </a:lnTo>
                <a:lnTo>
                  <a:pt x="525" y="1060"/>
                </a:lnTo>
                <a:lnTo>
                  <a:pt x="525" y="1060"/>
                </a:lnTo>
                <a:lnTo>
                  <a:pt x="507" y="1085"/>
                </a:lnTo>
                <a:lnTo>
                  <a:pt x="507" y="1085"/>
                </a:lnTo>
                <a:lnTo>
                  <a:pt x="499" y="1098"/>
                </a:lnTo>
                <a:lnTo>
                  <a:pt x="499" y="1098"/>
                </a:lnTo>
                <a:lnTo>
                  <a:pt x="497" y="1101"/>
                </a:lnTo>
                <a:lnTo>
                  <a:pt x="495" y="1103"/>
                </a:lnTo>
                <a:lnTo>
                  <a:pt x="489" y="1107"/>
                </a:lnTo>
                <a:lnTo>
                  <a:pt x="481" y="1108"/>
                </a:lnTo>
                <a:lnTo>
                  <a:pt x="478" y="1108"/>
                </a:lnTo>
                <a:lnTo>
                  <a:pt x="474" y="1107"/>
                </a:lnTo>
                <a:lnTo>
                  <a:pt x="474" y="1107"/>
                </a:lnTo>
                <a:lnTo>
                  <a:pt x="396" y="1086"/>
                </a:lnTo>
                <a:lnTo>
                  <a:pt x="396" y="1086"/>
                </a:lnTo>
                <a:lnTo>
                  <a:pt x="317" y="1067"/>
                </a:lnTo>
                <a:lnTo>
                  <a:pt x="317" y="1067"/>
                </a:lnTo>
                <a:lnTo>
                  <a:pt x="313" y="1066"/>
                </a:lnTo>
                <a:lnTo>
                  <a:pt x="308" y="1066"/>
                </a:lnTo>
                <a:lnTo>
                  <a:pt x="301" y="1068"/>
                </a:lnTo>
                <a:lnTo>
                  <a:pt x="294" y="1072"/>
                </a:lnTo>
                <a:lnTo>
                  <a:pt x="292" y="1075"/>
                </a:lnTo>
                <a:lnTo>
                  <a:pt x="289" y="1078"/>
                </a:lnTo>
                <a:lnTo>
                  <a:pt x="249" y="1151"/>
                </a:lnTo>
                <a:lnTo>
                  <a:pt x="249" y="1151"/>
                </a:lnTo>
                <a:lnTo>
                  <a:pt x="248" y="1154"/>
                </a:lnTo>
                <a:lnTo>
                  <a:pt x="247" y="1158"/>
                </a:lnTo>
                <a:lnTo>
                  <a:pt x="247" y="1166"/>
                </a:lnTo>
                <a:lnTo>
                  <a:pt x="249" y="1174"/>
                </a:lnTo>
                <a:lnTo>
                  <a:pt x="251" y="1177"/>
                </a:lnTo>
                <a:lnTo>
                  <a:pt x="253" y="1180"/>
                </a:lnTo>
                <a:lnTo>
                  <a:pt x="253" y="1180"/>
                </a:lnTo>
                <a:lnTo>
                  <a:pt x="312" y="1236"/>
                </a:lnTo>
                <a:lnTo>
                  <a:pt x="312" y="1236"/>
                </a:lnTo>
                <a:lnTo>
                  <a:pt x="371" y="1291"/>
                </a:lnTo>
                <a:lnTo>
                  <a:pt x="371" y="1291"/>
                </a:lnTo>
                <a:lnTo>
                  <a:pt x="374" y="1294"/>
                </a:lnTo>
                <a:lnTo>
                  <a:pt x="376" y="1298"/>
                </a:lnTo>
                <a:lnTo>
                  <a:pt x="378" y="1305"/>
                </a:lnTo>
                <a:lnTo>
                  <a:pt x="379" y="1312"/>
                </a:lnTo>
                <a:lnTo>
                  <a:pt x="378" y="1315"/>
                </a:lnTo>
                <a:lnTo>
                  <a:pt x="377" y="1319"/>
                </a:lnTo>
                <a:lnTo>
                  <a:pt x="377" y="1319"/>
                </a:lnTo>
                <a:lnTo>
                  <a:pt x="371" y="1331"/>
                </a:lnTo>
                <a:lnTo>
                  <a:pt x="359" y="1360"/>
                </a:lnTo>
                <a:lnTo>
                  <a:pt x="359" y="1360"/>
                </a:lnTo>
                <a:lnTo>
                  <a:pt x="340" y="1402"/>
                </a:lnTo>
                <a:lnTo>
                  <a:pt x="340" y="1402"/>
                </a:lnTo>
                <a:lnTo>
                  <a:pt x="338" y="1405"/>
                </a:lnTo>
                <a:lnTo>
                  <a:pt x="336" y="1408"/>
                </a:lnTo>
                <a:lnTo>
                  <a:pt x="330" y="1412"/>
                </a:lnTo>
                <a:lnTo>
                  <a:pt x="323" y="1415"/>
                </a:lnTo>
                <a:lnTo>
                  <a:pt x="320" y="1415"/>
                </a:lnTo>
                <a:lnTo>
                  <a:pt x="316" y="1415"/>
                </a:lnTo>
                <a:lnTo>
                  <a:pt x="316" y="1415"/>
                </a:lnTo>
                <a:lnTo>
                  <a:pt x="236" y="1408"/>
                </a:lnTo>
                <a:lnTo>
                  <a:pt x="236" y="1408"/>
                </a:lnTo>
                <a:lnTo>
                  <a:pt x="155" y="1403"/>
                </a:lnTo>
                <a:lnTo>
                  <a:pt x="155" y="1403"/>
                </a:lnTo>
                <a:lnTo>
                  <a:pt x="151" y="1403"/>
                </a:lnTo>
                <a:lnTo>
                  <a:pt x="148" y="1404"/>
                </a:lnTo>
                <a:lnTo>
                  <a:pt x="140" y="1407"/>
                </a:lnTo>
                <a:lnTo>
                  <a:pt x="134" y="1412"/>
                </a:lnTo>
                <a:lnTo>
                  <a:pt x="132" y="1416"/>
                </a:lnTo>
                <a:lnTo>
                  <a:pt x="130" y="1420"/>
                </a:lnTo>
                <a:lnTo>
                  <a:pt x="117" y="1456"/>
                </a:lnTo>
                <a:lnTo>
                  <a:pt x="104" y="1498"/>
                </a:lnTo>
                <a:lnTo>
                  <a:pt x="104" y="1498"/>
                </a:lnTo>
                <a:lnTo>
                  <a:pt x="102" y="1501"/>
                </a:lnTo>
                <a:lnTo>
                  <a:pt x="102" y="1506"/>
                </a:lnTo>
                <a:lnTo>
                  <a:pt x="104" y="1514"/>
                </a:lnTo>
                <a:lnTo>
                  <a:pt x="107" y="1521"/>
                </a:lnTo>
                <a:lnTo>
                  <a:pt x="110" y="1523"/>
                </a:lnTo>
                <a:lnTo>
                  <a:pt x="113" y="1526"/>
                </a:lnTo>
                <a:lnTo>
                  <a:pt x="113" y="1526"/>
                </a:lnTo>
                <a:lnTo>
                  <a:pt x="179" y="1571"/>
                </a:lnTo>
                <a:lnTo>
                  <a:pt x="179" y="1571"/>
                </a:lnTo>
                <a:lnTo>
                  <a:pt x="225" y="1602"/>
                </a:lnTo>
                <a:lnTo>
                  <a:pt x="247" y="1615"/>
                </a:lnTo>
                <a:lnTo>
                  <a:pt x="247" y="1615"/>
                </a:lnTo>
                <a:lnTo>
                  <a:pt x="250" y="1617"/>
                </a:lnTo>
                <a:lnTo>
                  <a:pt x="253" y="1620"/>
                </a:lnTo>
                <a:lnTo>
                  <a:pt x="257" y="1627"/>
                </a:lnTo>
                <a:lnTo>
                  <a:pt x="259" y="1634"/>
                </a:lnTo>
                <a:lnTo>
                  <a:pt x="259" y="1638"/>
                </a:lnTo>
                <a:lnTo>
                  <a:pt x="258" y="1641"/>
                </a:lnTo>
                <a:lnTo>
                  <a:pt x="258" y="1641"/>
                </a:lnTo>
                <a:lnTo>
                  <a:pt x="247" y="1685"/>
                </a:lnTo>
                <a:lnTo>
                  <a:pt x="247" y="1685"/>
                </a:lnTo>
                <a:lnTo>
                  <a:pt x="243" y="1701"/>
                </a:lnTo>
                <a:lnTo>
                  <a:pt x="240" y="1716"/>
                </a:lnTo>
                <a:lnTo>
                  <a:pt x="240" y="1716"/>
                </a:lnTo>
                <a:lnTo>
                  <a:pt x="237" y="1729"/>
                </a:lnTo>
                <a:lnTo>
                  <a:pt x="237" y="1729"/>
                </a:lnTo>
                <a:lnTo>
                  <a:pt x="236" y="1733"/>
                </a:lnTo>
                <a:lnTo>
                  <a:pt x="234" y="1736"/>
                </a:lnTo>
                <a:lnTo>
                  <a:pt x="229" y="1741"/>
                </a:lnTo>
                <a:lnTo>
                  <a:pt x="222" y="1745"/>
                </a:lnTo>
                <a:lnTo>
                  <a:pt x="218" y="1746"/>
                </a:lnTo>
                <a:lnTo>
                  <a:pt x="215" y="1747"/>
                </a:lnTo>
                <a:lnTo>
                  <a:pt x="215" y="1747"/>
                </a:lnTo>
                <a:lnTo>
                  <a:pt x="134" y="1755"/>
                </a:lnTo>
                <a:lnTo>
                  <a:pt x="134" y="1755"/>
                </a:lnTo>
                <a:lnTo>
                  <a:pt x="53" y="1763"/>
                </a:lnTo>
                <a:lnTo>
                  <a:pt x="53" y="1763"/>
                </a:lnTo>
                <a:lnTo>
                  <a:pt x="49" y="1764"/>
                </a:lnTo>
                <a:lnTo>
                  <a:pt x="46" y="1765"/>
                </a:lnTo>
                <a:lnTo>
                  <a:pt x="40" y="1770"/>
                </a:lnTo>
                <a:lnTo>
                  <a:pt x="35" y="1776"/>
                </a:lnTo>
                <a:lnTo>
                  <a:pt x="34" y="1779"/>
                </a:lnTo>
                <a:lnTo>
                  <a:pt x="33" y="1783"/>
                </a:lnTo>
                <a:lnTo>
                  <a:pt x="19" y="1865"/>
                </a:lnTo>
                <a:lnTo>
                  <a:pt x="19" y="1865"/>
                </a:lnTo>
                <a:lnTo>
                  <a:pt x="19" y="1869"/>
                </a:lnTo>
                <a:lnTo>
                  <a:pt x="19" y="1873"/>
                </a:lnTo>
                <a:lnTo>
                  <a:pt x="23" y="1881"/>
                </a:lnTo>
                <a:lnTo>
                  <a:pt x="28" y="1887"/>
                </a:lnTo>
                <a:lnTo>
                  <a:pt x="30" y="1889"/>
                </a:lnTo>
                <a:lnTo>
                  <a:pt x="34" y="1891"/>
                </a:lnTo>
                <a:lnTo>
                  <a:pt x="34" y="1891"/>
                </a:lnTo>
                <a:lnTo>
                  <a:pt x="108" y="1924"/>
                </a:lnTo>
                <a:lnTo>
                  <a:pt x="108" y="1924"/>
                </a:lnTo>
                <a:lnTo>
                  <a:pt x="182" y="1956"/>
                </a:lnTo>
                <a:lnTo>
                  <a:pt x="182" y="1956"/>
                </a:lnTo>
                <a:lnTo>
                  <a:pt x="186" y="1958"/>
                </a:lnTo>
                <a:lnTo>
                  <a:pt x="189" y="1960"/>
                </a:lnTo>
                <a:lnTo>
                  <a:pt x="194" y="1965"/>
                </a:lnTo>
                <a:lnTo>
                  <a:pt x="197" y="1972"/>
                </a:lnTo>
                <a:lnTo>
                  <a:pt x="197" y="1975"/>
                </a:lnTo>
                <a:lnTo>
                  <a:pt x="197" y="1979"/>
                </a:lnTo>
                <a:lnTo>
                  <a:pt x="197" y="1979"/>
                </a:lnTo>
                <a:lnTo>
                  <a:pt x="196" y="1993"/>
                </a:lnTo>
                <a:lnTo>
                  <a:pt x="196" y="1993"/>
                </a:lnTo>
                <a:lnTo>
                  <a:pt x="194" y="2024"/>
                </a:lnTo>
                <a:lnTo>
                  <a:pt x="194" y="2024"/>
                </a:lnTo>
                <a:lnTo>
                  <a:pt x="192" y="2070"/>
                </a:lnTo>
                <a:lnTo>
                  <a:pt x="192" y="2070"/>
                </a:lnTo>
                <a:lnTo>
                  <a:pt x="191" y="2073"/>
                </a:lnTo>
                <a:lnTo>
                  <a:pt x="190" y="2076"/>
                </a:lnTo>
                <a:lnTo>
                  <a:pt x="186" y="2083"/>
                </a:lnTo>
                <a:lnTo>
                  <a:pt x="179" y="2088"/>
                </a:lnTo>
                <a:lnTo>
                  <a:pt x="176" y="2090"/>
                </a:lnTo>
                <a:lnTo>
                  <a:pt x="173" y="2091"/>
                </a:lnTo>
                <a:lnTo>
                  <a:pt x="173" y="2091"/>
                </a:lnTo>
                <a:lnTo>
                  <a:pt x="95" y="2112"/>
                </a:lnTo>
                <a:lnTo>
                  <a:pt x="95" y="2112"/>
                </a:lnTo>
                <a:lnTo>
                  <a:pt x="17" y="2135"/>
                </a:lnTo>
                <a:lnTo>
                  <a:pt x="17" y="2135"/>
                </a:lnTo>
                <a:lnTo>
                  <a:pt x="13" y="2136"/>
                </a:lnTo>
                <a:lnTo>
                  <a:pt x="10" y="2138"/>
                </a:lnTo>
                <a:lnTo>
                  <a:pt x="5" y="2144"/>
                </a:lnTo>
                <a:lnTo>
                  <a:pt x="1" y="2150"/>
                </a:lnTo>
                <a:lnTo>
                  <a:pt x="0" y="2154"/>
                </a:lnTo>
                <a:lnTo>
                  <a:pt x="0" y="2158"/>
                </a:lnTo>
                <a:lnTo>
                  <a:pt x="0" y="2198"/>
                </a:lnTo>
                <a:lnTo>
                  <a:pt x="1" y="2241"/>
                </a:lnTo>
                <a:lnTo>
                  <a:pt x="1" y="2241"/>
                </a:lnTo>
                <a:lnTo>
                  <a:pt x="2" y="2246"/>
                </a:lnTo>
                <a:lnTo>
                  <a:pt x="3" y="2249"/>
                </a:lnTo>
                <a:lnTo>
                  <a:pt x="7" y="2256"/>
                </a:lnTo>
                <a:lnTo>
                  <a:pt x="12" y="2261"/>
                </a:lnTo>
                <a:lnTo>
                  <a:pt x="16" y="2263"/>
                </a:lnTo>
                <a:lnTo>
                  <a:pt x="19" y="2264"/>
                </a:lnTo>
                <a:lnTo>
                  <a:pt x="19" y="2264"/>
                </a:lnTo>
                <a:lnTo>
                  <a:pt x="98" y="2285"/>
                </a:lnTo>
                <a:lnTo>
                  <a:pt x="98" y="2285"/>
                </a:lnTo>
                <a:lnTo>
                  <a:pt x="176" y="2302"/>
                </a:lnTo>
                <a:lnTo>
                  <a:pt x="176" y="2302"/>
                </a:lnTo>
                <a:lnTo>
                  <a:pt x="183" y="2305"/>
                </a:lnTo>
                <a:lnTo>
                  <a:pt x="190" y="2310"/>
                </a:lnTo>
                <a:lnTo>
                  <a:pt x="194" y="2316"/>
                </a:lnTo>
                <a:lnTo>
                  <a:pt x="195" y="2319"/>
                </a:lnTo>
                <a:lnTo>
                  <a:pt x="196" y="2322"/>
                </a:lnTo>
                <a:lnTo>
                  <a:pt x="196" y="2322"/>
                </a:lnTo>
                <a:lnTo>
                  <a:pt x="200" y="2369"/>
                </a:lnTo>
                <a:lnTo>
                  <a:pt x="200" y="2369"/>
                </a:lnTo>
                <a:lnTo>
                  <a:pt x="203" y="2399"/>
                </a:lnTo>
                <a:lnTo>
                  <a:pt x="205" y="2414"/>
                </a:lnTo>
                <a:lnTo>
                  <a:pt x="205" y="2414"/>
                </a:lnTo>
                <a:lnTo>
                  <a:pt x="205" y="2417"/>
                </a:lnTo>
                <a:lnTo>
                  <a:pt x="205" y="2421"/>
                </a:lnTo>
                <a:lnTo>
                  <a:pt x="202" y="2427"/>
                </a:lnTo>
                <a:lnTo>
                  <a:pt x="198" y="2433"/>
                </a:lnTo>
                <a:lnTo>
                  <a:pt x="195" y="2435"/>
                </a:lnTo>
                <a:lnTo>
                  <a:pt x="192" y="2437"/>
                </a:lnTo>
                <a:lnTo>
                  <a:pt x="192" y="2437"/>
                </a:lnTo>
                <a:lnTo>
                  <a:pt x="118" y="2471"/>
                </a:lnTo>
                <a:lnTo>
                  <a:pt x="118" y="2471"/>
                </a:lnTo>
                <a:lnTo>
                  <a:pt x="45" y="2507"/>
                </a:lnTo>
                <a:lnTo>
                  <a:pt x="45" y="2507"/>
                </a:lnTo>
                <a:lnTo>
                  <a:pt x="42" y="2509"/>
                </a:lnTo>
                <a:lnTo>
                  <a:pt x="39" y="2512"/>
                </a:lnTo>
                <a:lnTo>
                  <a:pt x="34" y="2518"/>
                </a:lnTo>
                <a:lnTo>
                  <a:pt x="32" y="2525"/>
                </a:lnTo>
                <a:lnTo>
                  <a:pt x="31" y="2529"/>
                </a:lnTo>
                <a:lnTo>
                  <a:pt x="32" y="2534"/>
                </a:lnTo>
                <a:lnTo>
                  <a:pt x="47" y="2616"/>
                </a:lnTo>
                <a:lnTo>
                  <a:pt x="47" y="2616"/>
                </a:lnTo>
                <a:lnTo>
                  <a:pt x="48" y="2619"/>
                </a:lnTo>
                <a:lnTo>
                  <a:pt x="50" y="2622"/>
                </a:lnTo>
                <a:lnTo>
                  <a:pt x="55" y="2628"/>
                </a:lnTo>
                <a:lnTo>
                  <a:pt x="61" y="2633"/>
                </a:lnTo>
                <a:lnTo>
                  <a:pt x="66" y="2634"/>
                </a:lnTo>
                <a:lnTo>
                  <a:pt x="70" y="2635"/>
                </a:lnTo>
                <a:lnTo>
                  <a:pt x="70" y="2635"/>
                </a:lnTo>
                <a:lnTo>
                  <a:pt x="151" y="2640"/>
                </a:lnTo>
                <a:lnTo>
                  <a:pt x="151" y="2640"/>
                </a:lnTo>
                <a:lnTo>
                  <a:pt x="232" y="2644"/>
                </a:lnTo>
                <a:lnTo>
                  <a:pt x="232" y="2644"/>
                </a:lnTo>
                <a:lnTo>
                  <a:pt x="236" y="2645"/>
                </a:lnTo>
                <a:lnTo>
                  <a:pt x="239" y="2646"/>
                </a:lnTo>
                <a:lnTo>
                  <a:pt x="245" y="2649"/>
                </a:lnTo>
                <a:lnTo>
                  <a:pt x="250" y="2655"/>
                </a:lnTo>
                <a:lnTo>
                  <a:pt x="252" y="2658"/>
                </a:lnTo>
                <a:lnTo>
                  <a:pt x="253" y="2662"/>
                </a:lnTo>
                <a:lnTo>
                  <a:pt x="253" y="2662"/>
                </a:lnTo>
                <a:lnTo>
                  <a:pt x="257" y="2675"/>
                </a:lnTo>
                <a:lnTo>
                  <a:pt x="260" y="2689"/>
                </a:lnTo>
                <a:lnTo>
                  <a:pt x="265" y="2706"/>
                </a:lnTo>
                <a:lnTo>
                  <a:pt x="265" y="2706"/>
                </a:lnTo>
                <a:lnTo>
                  <a:pt x="279" y="2749"/>
                </a:lnTo>
                <a:lnTo>
                  <a:pt x="279" y="2749"/>
                </a:lnTo>
                <a:lnTo>
                  <a:pt x="280" y="2753"/>
                </a:lnTo>
                <a:lnTo>
                  <a:pt x="280" y="2756"/>
                </a:lnTo>
                <a:lnTo>
                  <a:pt x="278" y="2763"/>
                </a:lnTo>
                <a:lnTo>
                  <a:pt x="274" y="2770"/>
                </a:lnTo>
                <a:lnTo>
                  <a:pt x="272" y="2772"/>
                </a:lnTo>
                <a:lnTo>
                  <a:pt x="269" y="2775"/>
                </a:lnTo>
                <a:lnTo>
                  <a:pt x="269" y="2775"/>
                </a:lnTo>
                <a:lnTo>
                  <a:pt x="248" y="2790"/>
                </a:lnTo>
                <a:lnTo>
                  <a:pt x="202" y="2822"/>
                </a:lnTo>
                <a:lnTo>
                  <a:pt x="202" y="2822"/>
                </a:lnTo>
                <a:lnTo>
                  <a:pt x="137" y="2870"/>
                </a:lnTo>
                <a:lnTo>
                  <a:pt x="137" y="2870"/>
                </a:lnTo>
                <a:lnTo>
                  <a:pt x="134" y="2872"/>
                </a:lnTo>
                <a:lnTo>
                  <a:pt x="132" y="2875"/>
                </a:lnTo>
                <a:lnTo>
                  <a:pt x="129" y="2882"/>
                </a:lnTo>
                <a:lnTo>
                  <a:pt x="128" y="2890"/>
                </a:lnTo>
                <a:lnTo>
                  <a:pt x="128" y="2893"/>
                </a:lnTo>
                <a:lnTo>
                  <a:pt x="129" y="2897"/>
                </a:lnTo>
                <a:lnTo>
                  <a:pt x="142" y="2934"/>
                </a:lnTo>
                <a:lnTo>
                  <a:pt x="159" y="2975"/>
                </a:lnTo>
                <a:lnTo>
                  <a:pt x="159" y="2975"/>
                </a:lnTo>
                <a:lnTo>
                  <a:pt x="161" y="2978"/>
                </a:lnTo>
                <a:lnTo>
                  <a:pt x="163" y="2981"/>
                </a:lnTo>
                <a:lnTo>
                  <a:pt x="169" y="2987"/>
                </a:lnTo>
                <a:lnTo>
                  <a:pt x="176" y="2990"/>
                </a:lnTo>
                <a:lnTo>
                  <a:pt x="180" y="2991"/>
                </a:lnTo>
                <a:lnTo>
                  <a:pt x="183" y="2991"/>
                </a:lnTo>
                <a:lnTo>
                  <a:pt x="183" y="2991"/>
                </a:lnTo>
                <a:lnTo>
                  <a:pt x="264" y="2982"/>
                </a:lnTo>
                <a:lnTo>
                  <a:pt x="264" y="2982"/>
                </a:lnTo>
                <a:lnTo>
                  <a:pt x="320" y="2975"/>
                </a:lnTo>
                <a:lnTo>
                  <a:pt x="344" y="2972"/>
                </a:lnTo>
                <a:lnTo>
                  <a:pt x="344" y="2972"/>
                </a:lnTo>
                <a:lnTo>
                  <a:pt x="348" y="2972"/>
                </a:lnTo>
                <a:lnTo>
                  <a:pt x="352" y="2972"/>
                </a:lnTo>
                <a:lnTo>
                  <a:pt x="359" y="2974"/>
                </a:lnTo>
                <a:lnTo>
                  <a:pt x="365" y="2978"/>
                </a:lnTo>
                <a:lnTo>
                  <a:pt x="368" y="2981"/>
                </a:lnTo>
                <a:lnTo>
                  <a:pt x="369" y="2985"/>
                </a:lnTo>
                <a:lnTo>
                  <a:pt x="369" y="2985"/>
                </a:lnTo>
                <a:lnTo>
                  <a:pt x="388" y="3026"/>
                </a:lnTo>
                <a:lnTo>
                  <a:pt x="388" y="3026"/>
                </a:lnTo>
                <a:lnTo>
                  <a:pt x="403" y="3054"/>
                </a:lnTo>
                <a:lnTo>
                  <a:pt x="410" y="3067"/>
                </a:lnTo>
                <a:lnTo>
                  <a:pt x="410" y="3067"/>
                </a:lnTo>
                <a:lnTo>
                  <a:pt x="411" y="3070"/>
                </a:lnTo>
                <a:lnTo>
                  <a:pt x="412" y="3074"/>
                </a:lnTo>
                <a:lnTo>
                  <a:pt x="411" y="3081"/>
                </a:lnTo>
                <a:lnTo>
                  <a:pt x="409" y="3088"/>
                </a:lnTo>
                <a:lnTo>
                  <a:pt x="407" y="3091"/>
                </a:lnTo>
                <a:lnTo>
                  <a:pt x="405" y="3094"/>
                </a:lnTo>
                <a:lnTo>
                  <a:pt x="405" y="3094"/>
                </a:lnTo>
                <a:lnTo>
                  <a:pt x="347" y="3152"/>
                </a:lnTo>
                <a:lnTo>
                  <a:pt x="347" y="3152"/>
                </a:lnTo>
                <a:lnTo>
                  <a:pt x="291" y="3210"/>
                </a:lnTo>
                <a:lnTo>
                  <a:pt x="291" y="3210"/>
                </a:lnTo>
                <a:lnTo>
                  <a:pt x="288" y="3213"/>
                </a:lnTo>
                <a:lnTo>
                  <a:pt x="287" y="3216"/>
                </a:lnTo>
                <a:lnTo>
                  <a:pt x="285" y="3224"/>
                </a:lnTo>
                <a:lnTo>
                  <a:pt x="285" y="3232"/>
                </a:lnTo>
                <a:lnTo>
                  <a:pt x="286" y="3236"/>
                </a:lnTo>
                <a:lnTo>
                  <a:pt x="288" y="3239"/>
                </a:lnTo>
                <a:lnTo>
                  <a:pt x="330" y="3310"/>
                </a:lnTo>
                <a:lnTo>
                  <a:pt x="330" y="3310"/>
                </a:lnTo>
                <a:lnTo>
                  <a:pt x="333" y="3314"/>
                </a:lnTo>
                <a:lnTo>
                  <a:pt x="335" y="3316"/>
                </a:lnTo>
                <a:lnTo>
                  <a:pt x="342" y="3320"/>
                </a:lnTo>
                <a:lnTo>
                  <a:pt x="351" y="3322"/>
                </a:lnTo>
                <a:lnTo>
                  <a:pt x="355" y="3322"/>
                </a:lnTo>
                <a:lnTo>
                  <a:pt x="358" y="3321"/>
                </a:lnTo>
                <a:lnTo>
                  <a:pt x="358" y="3321"/>
                </a:lnTo>
                <a:lnTo>
                  <a:pt x="437" y="3298"/>
                </a:lnTo>
                <a:lnTo>
                  <a:pt x="437" y="3298"/>
                </a:lnTo>
                <a:lnTo>
                  <a:pt x="513" y="3275"/>
                </a:lnTo>
                <a:lnTo>
                  <a:pt x="513" y="3275"/>
                </a:lnTo>
                <a:lnTo>
                  <a:pt x="518" y="3274"/>
                </a:lnTo>
                <a:lnTo>
                  <a:pt x="521" y="3274"/>
                </a:lnTo>
                <a:lnTo>
                  <a:pt x="528" y="3275"/>
                </a:lnTo>
                <a:lnTo>
                  <a:pt x="535" y="3278"/>
                </a:lnTo>
                <a:lnTo>
                  <a:pt x="537" y="3280"/>
                </a:lnTo>
                <a:lnTo>
                  <a:pt x="540" y="3283"/>
                </a:lnTo>
                <a:lnTo>
                  <a:pt x="540" y="3283"/>
                </a:lnTo>
                <a:lnTo>
                  <a:pt x="547" y="3295"/>
                </a:lnTo>
                <a:lnTo>
                  <a:pt x="547" y="3295"/>
                </a:lnTo>
                <a:lnTo>
                  <a:pt x="567" y="3320"/>
                </a:lnTo>
                <a:lnTo>
                  <a:pt x="567" y="3320"/>
                </a:lnTo>
                <a:lnTo>
                  <a:pt x="593" y="3357"/>
                </a:lnTo>
                <a:lnTo>
                  <a:pt x="593" y="3357"/>
                </a:lnTo>
                <a:lnTo>
                  <a:pt x="595" y="3360"/>
                </a:lnTo>
                <a:lnTo>
                  <a:pt x="596" y="3363"/>
                </a:lnTo>
                <a:lnTo>
                  <a:pt x="598" y="3371"/>
                </a:lnTo>
                <a:lnTo>
                  <a:pt x="596" y="3378"/>
                </a:lnTo>
                <a:lnTo>
                  <a:pt x="595" y="3381"/>
                </a:lnTo>
                <a:lnTo>
                  <a:pt x="593" y="3384"/>
                </a:lnTo>
                <a:lnTo>
                  <a:pt x="593" y="3384"/>
                </a:lnTo>
                <a:lnTo>
                  <a:pt x="547" y="3451"/>
                </a:lnTo>
                <a:lnTo>
                  <a:pt x="547" y="3451"/>
                </a:lnTo>
                <a:lnTo>
                  <a:pt x="502" y="3519"/>
                </a:lnTo>
                <a:lnTo>
                  <a:pt x="502" y="3519"/>
                </a:lnTo>
                <a:lnTo>
                  <a:pt x="500" y="3522"/>
                </a:lnTo>
                <a:lnTo>
                  <a:pt x="499" y="3525"/>
                </a:lnTo>
                <a:lnTo>
                  <a:pt x="498" y="3533"/>
                </a:lnTo>
                <a:lnTo>
                  <a:pt x="500" y="3541"/>
                </a:lnTo>
                <a:lnTo>
                  <a:pt x="501" y="3544"/>
                </a:lnTo>
                <a:lnTo>
                  <a:pt x="503" y="3547"/>
                </a:lnTo>
                <a:lnTo>
                  <a:pt x="503" y="3547"/>
                </a:lnTo>
                <a:lnTo>
                  <a:pt x="517" y="3563"/>
                </a:lnTo>
                <a:lnTo>
                  <a:pt x="517" y="3563"/>
                </a:lnTo>
                <a:lnTo>
                  <a:pt x="530" y="3578"/>
                </a:lnTo>
                <a:lnTo>
                  <a:pt x="559" y="3610"/>
                </a:lnTo>
                <a:lnTo>
                  <a:pt x="559" y="3610"/>
                </a:lnTo>
                <a:lnTo>
                  <a:pt x="562" y="3613"/>
                </a:lnTo>
                <a:lnTo>
                  <a:pt x="565" y="3615"/>
                </a:lnTo>
                <a:lnTo>
                  <a:pt x="572" y="3617"/>
                </a:lnTo>
                <a:lnTo>
                  <a:pt x="580" y="3618"/>
                </a:lnTo>
                <a:lnTo>
                  <a:pt x="583" y="3617"/>
                </a:lnTo>
                <a:lnTo>
                  <a:pt x="587" y="3616"/>
                </a:lnTo>
                <a:lnTo>
                  <a:pt x="587" y="3616"/>
                </a:lnTo>
                <a:lnTo>
                  <a:pt x="610" y="3606"/>
                </a:lnTo>
                <a:lnTo>
                  <a:pt x="660" y="3581"/>
                </a:lnTo>
                <a:lnTo>
                  <a:pt x="660" y="3581"/>
                </a:lnTo>
                <a:lnTo>
                  <a:pt x="732" y="3543"/>
                </a:lnTo>
                <a:lnTo>
                  <a:pt x="732" y="3543"/>
                </a:lnTo>
                <a:lnTo>
                  <a:pt x="736" y="3542"/>
                </a:lnTo>
                <a:lnTo>
                  <a:pt x="739" y="3541"/>
                </a:lnTo>
                <a:lnTo>
                  <a:pt x="747" y="3541"/>
                </a:lnTo>
                <a:lnTo>
                  <a:pt x="754" y="3543"/>
                </a:lnTo>
                <a:lnTo>
                  <a:pt x="757" y="3544"/>
                </a:lnTo>
                <a:lnTo>
                  <a:pt x="759" y="3547"/>
                </a:lnTo>
                <a:lnTo>
                  <a:pt x="759" y="3547"/>
                </a:lnTo>
                <a:lnTo>
                  <a:pt x="792" y="3579"/>
                </a:lnTo>
                <a:lnTo>
                  <a:pt x="792" y="3579"/>
                </a:lnTo>
                <a:lnTo>
                  <a:pt x="826" y="3611"/>
                </a:lnTo>
                <a:lnTo>
                  <a:pt x="826" y="3611"/>
                </a:lnTo>
                <a:lnTo>
                  <a:pt x="828" y="3613"/>
                </a:lnTo>
                <a:lnTo>
                  <a:pt x="830" y="3616"/>
                </a:lnTo>
                <a:lnTo>
                  <a:pt x="832" y="3623"/>
                </a:lnTo>
                <a:lnTo>
                  <a:pt x="832" y="3630"/>
                </a:lnTo>
                <a:lnTo>
                  <a:pt x="831" y="3634"/>
                </a:lnTo>
                <a:lnTo>
                  <a:pt x="830" y="3637"/>
                </a:lnTo>
                <a:lnTo>
                  <a:pt x="830" y="3637"/>
                </a:lnTo>
                <a:lnTo>
                  <a:pt x="795" y="3711"/>
                </a:lnTo>
                <a:lnTo>
                  <a:pt x="795" y="3711"/>
                </a:lnTo>
                <a:lnTo>
                  <a:pt x="763" y="3785"/>
                </a:lnTo>
                <a:lnTo>
                  <a:pt x="763" y="3785"/>
                </a:lnTo>
                <a:lnTo>
                  <a:pt x="762" y="3789"/>
                </a:lnTo>
                <a:lnTo>
                  <a:pt x="762" y="3793"/>
                </a:lnTo>
                <a:lnTo>
                  <a:pt x="762" y="3800"/>
                </a:lnTo>
                <a:lnTo>
                  <a:pt x="765" y="3808"/>
                </a:lnTo>
                <a:lnTo>
                  <a:pt x="768" y="3811"/>
                </a:lnTo>
                <a:lnTo>
                  <a:pt x="770" y="3814"/>
                </a:lnTo>
                <a:lnTo>
                  <a:pt x="770" y="3814"/>
                </a:lnTo>
                <a:lnTo>
                  <a:pt x="801" y="3840"/>
                </a:lnTo>
                <a:lnTo>
                  <a:pt x="801" y="3840"/>
                </a:lnTo>
                <a:lnTo>
                  <a:pt x="824" y="3859"/>
                </a:lnTo>
                <a:lnTo>
                  <a:pt x="834" y="3866"/>
                </a:lnTo>
                <a:lnTo>
                  <a:pt x="834" y="3866"/>
                </a:lnTo>
                <a:lnTo>
                  <a:pt x="837" y="3868"/>
                </a:lnTo>
                <a:lnTo>
                  <a:pt x="841" y="3870"/>
                </a:lnTo>
                <a:lnTo>
                  <a:pt x="849" y="3871"/>
                </a:lnTo>
                <a:lnTo>
                  <a:pt x="857" y="3870"/>
                </a:lnTo>
                <a:lnTo>
                  <a:pt x="861" y="3869"/>
                </a:lnTo>
                <a:lnTo>
                  <a:pt x="864" y="3867"/>
                </a:lnTo>
                <a:lnTo>
                  <a:pt x="864" y="3867"/>
                </a:lnTo>
                <a:lnTo>
                  <a:pt x="930" y="3819"/>
                </a:lnTo>
                <a:lnTo>
                  <a:pt x="930" y="3819"/>
                </a:lnTo>
                <a:lnTo>
                  <a:pt x="994" y="3771"/>
                </a:lnTo>
                <a:lnTo>
                  <a:pt x="994" y="3771"/>
                </a:lnTo>
                <a:lnTo>
                  <a:pt x="1000" y="3768"/>
                </a:lnTo>
                <a:lnTo>
                  <a:pt x="1007" y="3766"/>
                </a:lnTo>
                <a:lnTo>
                  <a:pt x="1016" y="3767"/>
                </a:lnTo>
                <a:lnTo>
                  <a:pt x="1019" y="3768"/>
                </a:lnTo>
                <a:lnTo>
                  <a:pt x="1022" y="3770"/>
                </a:lnTo>
                <a:lnTo>
                  <a:pt x="1022" y="3770"/>
                </a:lnTo>
                <a:lnTo>
                  <a:pt x="1060" y="3795"/>
                </a:lnTo>
                <a:lnTo>
                  <a:pt x="1060" y="3795"/>
                </a:lnTo>
                <a:lnTo>
                  <a:pt x="1085" y="3813"/>
                </a:lnTo>
                <a:lnTo>
                  <a:pt x="1085" y="3813"/>
                </a:lnTo>
                <a:lnTo>
                  <a:pt x="1098" y="3821"/>
                </a:lnTo>
                <a:lnTo>
                  <a:pt x="1098" y="3821"/>
                </a:lnTo>
                <a:lnTo>
                  <a:pt x="1100" y="3823"/>
                </a:lnTo>
                <a:lnTo>
                  <a:pt x="1103" y="3825"/>
                </a:lnTo>
                <a:lnTo>
                  <a:pt x="1106" y="3832"/>
                </a:lnTo>
                <a:lnTo>
                  <a:pt x="1108" y="3839"/>
                </a:lnTo>
                <a:lnTo>
                  <a:pt x="1108" y="3842"/>
                </a:lnTo>
                <a:lnTo>
                  <a:pt x="1107" y="3846"/>
                </a:lnTo>
                <a:lnTo>
                  <a:pt x="1107" y="3846"/>
                </a:lnTo>
                <a:lnTo>
                  <a:pt x="1085" y="3924"/>
                </a:lnTo>
                <a:lnTo>
                  <a:pt x="1085" y="3924"/>
                </a:lnTo>
                <a:lnTo>
                  <a:pt x="1066" y="4003"/>
                </a:lnTo>
                <a:lnTo>
                  <a:pt x="1066" y="4003"/>
                </a:lnTo>
                <a:lnTo>
                  <a:pt x="1066" y="4007"/>
                </a:lnTo>
                <a:lnTo>
                  <a:pt x="1066" y="4012"/>
                </a:lnTo>
                <a:lnTo>
                  <a:pt x="1068" y="4019"/>
                </a:lnTo>
                <a:lnTo>
                  <a:pt x="1072" y="4026"/>
                </a:lnTo>
                <a:lnTo>
                  <a:pt x="1074" y="4028"/>
                </a:lnTo>
                <a:lnTo>
                  <a:pt x="1077" y="4031"/>
                </a:lnTo>
                <a:lnTo>
                  <a:pt x="1112" y="4049"/>
                </a:lnTo>
                <a:lnTo>
                  <a:pt x="1151" y="4071"/>
                </a:lnTo>
                <a:lnTo>
                  <a:pt x="1151" y="4071"/>
                </a:lnTo>
                <a:lnTo>
                  <a:pt x="1154" y="4072"/>
                </a:lnTo>
                <a:lnTo>
                  <a:pt x="1158" y="4073"/>
                </a:lnTo>
                <a:lnTo>
                  <a:pt x="1165" y="4073"/>
                </a:lnTo>
                <a:lnTo>
                  <a:pt x="1174" y="4071"/>
                </a:lnTo>
                <a:lnTo>
                  <a:pt x="1177" y="4069"/>
                </a:lnTo>
                <a:lnTo>
                  <a:pt x="1180" y="4067"/>
                </a:lnTo>
                <a:lnTo>
                  <a:pt x="1180" y="4067"/>
                </a:lnTo>
                <a:lnTo>
                  <a:pt x="1236" y="4008"/>
                </a:lnTo>
                <a:lnTo>
                  <a:pt x="1236" y="4008"/>
                </a:lnTo>
                <a:lnTo>
                  <a:pt x="1291" y="3949"/>
                </a:lnTo>
                <a:lnTo>
                  <a:pt x="1291" y="3949"/>
                </a:lnTo>
                <a:lnTo>
                  <a:pt x="1294" y="3946"/>
                </a:lnTo>
                <a:lnTo>
                  <a:pt x="1298" y="3944"/>
                </a:lnTo>
                <a:lnTo>
                  <a:pt x="1304" y="3942"/>
                </a:lnTo>
                <a:lnTo>
                  <a:pt x="1312" y="3941"/>
                </a:lnTo>
                <a:lnTo>
                  <a:pt x="1315" y="3942"/>
                </a:lnTo>
                <a:lnTo>
                  <a:pt x="1318" y="3943"/>
                </a:lnTo>
                <a:lnTo>
                  <a:pt x="1318" y="3943"/>
                </a:lnTo>
                <a:lnTo>
                  <a:pt x="1331" y="3949"/>
                </a:lnTo>
                <a:lnTo>
                  <a:pt x="1360" y="3961"/>
                </a:lnTo>
                <a:lnTo>
                  <a:pt x="1360" y="3961"/>
                </a:lnTo>
                <a:lnTo>
                  <a:pt x="1402" y="3980"/>
                </a:lnTo>
                <a:lnTo>
                  <a:pt x="1402" y="3980"/>
                </a:lnTo>
                <a:lnTo>
                  <a:pt x="1405" y="3982"/>
                </a:lnTo>
                <a:lnTo>
                  <a:pt x="1407" y="3984"/>
                </a:lnTo>
                <a:lnTo>
                  <a:pt x="1412" y="3990"/>
                </a:lnTo>
                <a:lnTo>
                  <a:pt x="1414" y="3997"/>
                </a:lnTo>
                <a:lnTo>
                  <a:pt x="1415" y="4000"/>
                </a:lnTo>
                <a:lnTo>
                  <a:pt x="1415" y="4004"/>
                </a:lnTo>
                <a:lnTo>
                  <a:pt x="1415" y="4004"/>
                </a:lnTo>
                <a:lnTo>
                  <a:pt x="1408" y="4084"/>
                </a:lnTo>
                <a:lnTo>
                  <a:pt x="1408" y="4084"/>
                </a:lnTo>
                <a:lnTo>
                  <a:pt x="1403" y="4165"/>
                </a:lnTo>
                <a:lnTo>
                  <a:pt x="1403" y="4165"/>
                </a:lnTo>
                <a:lnTo>
                  <a:pt x="1403" y="4169"/>
                </a:lnTo>
                <a:lnTo>
                  <a:pt x="1404" y="4173"/>
                </a:lnTo>
                <a:lnTo>
                  <a:pt x="1407" y="4180"/>
                </a:lnTo>
                <a:lnTo>
                  <a:pt x="1412" y="4186"/>
                </a:lnTo>
                <a:lnTo>
                  <a:pt x="1415" y="4188"/>
                </a:lnTo>
                <a:lnTo>
                  <a:pt x="1420" y="4190"/>
                </a:lnTo>
                <a:lnTo>
                  <a:pt x="1420" y="4190"/>
                </a:lnTo>
                <a:lnTo>
                  <a:pt x="1431" y="4195"/>
                </a:lnTo>
                <a:lnTo>
                  <a:pt x="1458" y="4204"/>
                </a:lnTo>
                <a:lnTo>
                  <a:pt x="1458" y="4204"/>
                </a:lnTo>
                <a:lnTo>
                  <a:pt x="1497" y="4216"/>
                </a:lnTo>
                <a:lnTo>
                  <a:pt x="1497" y="4216"/>
                </a:lnTo>
                <a:lnTo>
                  <a:pt x="1501" y="4218"/>
                </a:lnTo>
                <a:lnTo>
                  <a:pt x="1506" y="4218"/>
                </a:lnTo>
                <a:lnTo>
                  <a:pt x="1513" y="4216"/>
                </a:lnTo>
                <a:lnTo>
                  <a:pt x="1520" y="4213"/>
                </a:lnTo>
                <a:lnTo>
                  <a:pt x="1523" y="4210"/>
                </a:lnTo>
                <a:lnTo>
                  <a:pt x="1525" y="4207"/>
                </a:lnTo>
                <a:lnTo>
                  <a:pt x="1525" y="4207"/>
                </a:lnTo>
                <a:lnTo>
                  <a:pt x="1571" y="4141"/>
                </a:lnTo>
                <a:lnTo>
                  <a:pt x="1571" y="4141"/>
                </a:lnTo>
                <a:lnTo>
                  <a:pt x="1601" y="4095"/>
                </a:lnTo>
                <a:lnTo>
                  <a:pt x="1615" y="4073"/>
                </a:lnTo>
                <a:lnTo>
                  <a:pt x="1615" y="4073"/>
                </a:lnTo>
                <a:lnTo>
                  <a:pt x="1617" y="4070"/>
                </a:lnTo>
                <a:lnTo>
                  <a:pt x="1619" y="4067"/>
                </a:lnTo>
                <a:lnTo>
                  <a:pt x="1627" y="4063"/>
                </a:lnTo>
                <a:lnTo>
                  <a:pt x="1634" y="4061"/>
                </a:lnTo>
                <a:lnTo>
                  <a:pt x="1637" y="4061"/>
                </a:lnTo>
                <a:lnTo>
                  <a:pt x="1641" y="4062"/>
                </a:lnTo>
                <a:lnTo>
                  <a:pt x="1641" y="4062"/>
                </a:lnTo>
                <a:lnTo>
                  <a:pt x="1685" y="4073"/>
                </a:lnTo>
                <a:lnTo>
                  <a:pt x="1685" y="4073"/>
                </a:lnTo>
                <a:lnTo>
                  <a:pt x="1700" y="4077"/>
                </a:lnTo>
                <a:lnTo>
                  <a:pt x="1715" y="4080"/>
                </a:lnTo>
                <a:lnTo>
                  <a:pt x="1715" y="4080"/>
                </a:lnTo>
                <a:lnTo>
                  <a:pt x="1729" y="4083"/>
                </a:lnTo>
                <a:lnTo>
                  <a:pt x="1729" y="4083"/>
                </a:lnTo>
                <a:lnTo>
                  <a:pt x="1732" y="4084"/>
                </a:lnTo>
                <a:lnTo>
                  <a:pt x="1735" y="4086"/>
                </a:lnTo>
                <a:lnTo>
                  <a:pt x="1741" y="4091"/>
                </a:lnTo>
                <a:lnTo>
                  <a:pt x="1745" y="4098"/>
                </a:lnTo>
                <a:lnTo>
                  <a:pt x="1746" y="4102"/>
                </a:lnTo>
                <a:lnTo>
                  <a:pt x="1746" y="4105"/>
                </a:lnTo>
                <a:lnTo>
                  <a:pt x="1746" y="4105"/>
                </a:lnTo>
                <a:lnTo>
                  <a:pt x="1754" y="4186"/>
                </a:lnTo>
                <a:lnTo>
                  <a:pt x="1754" y="4186"/>
                </a:lnTo>
                <a:lnTo>
                  <a:pt x="1763" y="4267"/>
                </a:lnTo>
                <a:lnTo>
                  <a:pt x="1763" y="4267"/>
                </a:lnTo>
                <a:lnTo>
                  <a:pt x="1763" y="4271"/>
                </a:lnTo>
                <a:lnTo>
                  <a:pt x="1765" y="4274"/>
                </a:lnTo>
                <a:lnTo>
                  <a:pt x="1769" y="4280"/>
                </a:lnTo>
                <a:lnTo>
                  <a:pt x="1775" y="4285"/>
                </a:lnTo>
                <a:lnTo>
                  <a:pt x="1779" y="4287"/>
                </a:lnTo>
                <a:lnTo>
                  <a:pt x="1782" y="4287"/>
                </a:lnTo>
                <a:lnTo>
                  <a:pt x="1822" y="4294"/>
                </a:lnTo>
                <a:lnTo>
                  <a:pt x="1865" y="4301"/>
                </a:lnTo>
                <a:lnTo>
                  <a:pt x="1865" y="4301"/>
                </a:lnTo>
                <a:lnTo>
                  <a:pt x="1868" y="4301"/>
                </a:lnTo>
                <a:lnTo>
                  <a:pt x="1873" y="4301"/>
                </a:lnTo>
                <a:lnTo>
                  <a:pt x="1880" y="4297"/>
                </a:lnTo>
                <a:lnTo>
                  <a:pt x="1886" y="4292"/>
                </a:lnTo>
                <a:lnTo>
                  <a:pt x="1889" y="4290"/>
                </a:lnTo>
                <a:lnTo>
                  <a:pt x="1891" y="4286"/>
                </a:lnTo>
                <a:lnTo>
                  <a:pt x="1891" y="4286"/>
                </a:lnTo>
                <a:lnTo>
                  <a:pt x="1924" y="4212"/>
                </a:lnTo>
                <a:lnTo>
                  <a:pt x="1924" y="4212"/>
                </a:lnTo>
                <a:lnTo>
                  <a:pt x="1956" y="4138"/>
                </a:lnTo>
                <a:lnTo>
                  <a:pt x="1956" y="4138"/>
                </a:lnTo>
                <a:lnTo>
                  <a:pt x="1957" y="4134"/>
                </a:lnTo>
                <a:lnTo>
                  <a:pt x="1959" y="4131"/>
                </a:lnTo>
                <a:lnTo>
                  <a:pt x="1965" y="4126"/>
                </a:lnTo>
                <a:lnTo>
                  <a:pt x="1972" y="4123"/>
                </a:lnTo>
                <a:lnTo>
                  <a:pt x="1975" y="4123"/>
                </a:lnTo>
                <a:lnTo>
                  <a:pt x="1978" y="4123"/>
                </a:lnTo>
                <a:lnTo>
                  <a:pt x="1978" y="4123"/>
                </a:lnTo>
                <a:lnTo>
                  <a:pt x="1992" y="4124"/>
                </a:lnTo>
                <a:lnTo>
                  <a:pt x="1992" y="4124"/>
                </a:lnTo>
                <a:lnTo>
                  <a:pt x="2024" y="4126"/>
                </a:lnTo>
                <a:lnTo>
                  <a:pt x="2024" y="4126"/>
                </a:lnTo>
                <a:lnTo>
                  <a:pt x="2069" y="4128"/>
                </a:lnTo>
                <a:lnTo>
                  <a:pt x="2069" y="4128"/>
                </a:lnTo>
                <a:lnTo>
                  <a:pt x="2073" y="4129"/>
                </a:lnTo>
                <a:lnTo>
                  <a:pt x="2076" y="4130"/>
                </a:lnTo>
                <a:lnTo>
                  <a:pt x="2083" y="4134"/>
                </a:lnTo>
                <a:lnTo>
                  <a:pt x="2088" y="4141"/>
                </a:lnTo>
                <a:lnTo>
                  <a:pt x="2090" y="4144"/>
                </a:lnTo>
                <a:lnTo>
                  <a:pt x="2091" y="4147"/>
                </a:lnTo>
                <a:lnTo>
                  <a:pt x="2091" y="4147"/>
                </a:lnTo>
                <a:lnTo>
                  <a:pt x="2111" y="4225"/>
                </a:lnTo>
                <a:lnTo>
                  <a:pt x="2111" y="4225"/>
                </a:lnTo>
                <a:lnTo>
                  <a:pt x="2135" y="4303"/>
                </a:lnTo>
                <a:lnTo>
                  <a:pt x="2135" y="4303"/>
                </a:lnTo>
                <a:lnTo>
                  <a:pt x="2136" y="4307"/>
                </a:lnTo>
                <a:lnTo>
                  <a:pt x="2138" y="4310"/>
                </a:lnTo>
                <a:lnTo>
                  <a:pt x="2143" y="4315"/>
                </a:lnTo>
                <a:lnTo>
                  <a:pt x="2150" y="4319"/>
                </a:lnTo>
                <a:lnTo>
                  <a:pt x="2154" y="4320"/>
                </a:lnTo>
                <a:lnTo>
                  <a:pt x="2157" y="4320"/>
                </a:lnTo>
                <a:lnTo>
                  <a:pt x="2157" y="4320"/>
                </a:lnTo>
                <a:lnTo>
                  <a:pt x="2199" y="4320"/>
                </a:lnTo>
                <a:lnTo>
                  <a:pt x="2199" y="4320"/>
                </a:lnTo>
                <a:lnTo>
                  <a:pt x="2241" y="4319"/>
                </a:lnTo>
                <a:lnTo>
                  <a:pt x="2241" y="4319"/>
                </a:lnTo>
                <a:lnTo>
                  <a:pt x="2245" y="4318"/>
                </a:lnTo>
                <a:lnTo>
                  <a:pt x="2249" y="4317"/>
                </a:lnTo>
                <a:lnTo>
                  <a:pt x="2256" y="4313"/>
                </a:lnTo>
                <a:lnTo>
                  <a:pt x="2261" y="4308"/>
                </a:lnTo>
                <a:lnTo>
                  <a:pt x="2263" y="4304"/>
                </a:lnTo>
                <a:lnTo>
                  <a:pt x="2264" y="4301"/>
                </a:lnTo>
                <a:lnTo>
                  <a:pt x="2264" y="4301"/>
                </a:lnTo>
                <a:lnTo>
                  <a:pt x="2284" y="4222"/>
                </a:lnTo>
                <a:lnTo>
                  <a:pt x="2284" y="4222"/>
                </a:lnTo>
                <a:lnTo>
                  <a:pt x="2302" y="4144"/>
                </a:lnTo>
                <a:lnTo>
                  <a:pt x="2302" y="4144"/>
                </a:lnTo>
                <a:lnTo>
                  <a:pt x="2303" y="4140"/>
                </a:lnTo>
                <a:lnTo>
                  <a:pt x="2305" y="4137"/>
                </a:lnTo>
                <a:lnTo>
                  <a:pt x="2309" y="4130"/>
                </a:lnTo>
                <a:lnTo>
                  <a:pt x="2315" y="4126"/>
                </a:lnTo>
                <a:lnTo>
                  <a:pt x="2318" y="4125"/>
                </a:lnTo>
                <a:lnTo>
                  <a:pt x="2322" y="4124"/>
                </a:lnTo>
                <a:lnTo>
                  <a:pt x="2322" y="4124"/>
                </a:lnTo>
                <a:lnTo>
                  <a:pt x="2368" y="4120"/>
                </a:lnTo>
                <a:lnTo>
                  <a:pt x="2368" y="4120"/>
                </a:lnTo>
                <a:lnTo>
                  <a:pt x="2399" y="4117"/>
                </a:lnTo>
                <a:lnTo>
                  <a:pt x="2413" y="4115"/>
                </a:lnTo>
                <a:lnTo>
                  <a:pt x="2413" y="4115"/>
                </a:lnTo>
                <a:lnTo>
                  <a:pt x="2417" y="4115"/>
                </a:lnTo>
                <a:lnTo>
                  <a:pt x="2420" y="4115"/>
                </a:lnTo>
                <a:lnTo>
                  <a:pt x="2427" y="4118"/>
                </a:lnTo>
                <a:lnTo>
                  <a:pt x="2433" y="4122"/>
                </a:lnTo>
                <a:lnTo>
                  <a:pt x="2435" y="4125"/>
                </a:lnTo>
                <a:lnTo>
                  <a:pt x="2437" y="4128"/>
                </a:lnTo>
                <a:lnTo>
                  <a:pt x="2437" y="4128"/>
                </a:lnTo>
                <a:lnTo>
                  <a:pt x="2471" y="4202"/>
                </a:lnTo>
                <a:lnTo>
                  <a:pt x="2471" y="4202"/>
                </a:lnTo>
                <a:lnTo>
                  <a:pt x="2507" y="4275"/>
                </a:lnTo>
                <a:lnTo>
                  <a:pt x="2507" y="4275"/>
                </a:lnTo>
                <a:lnTo>
                  <a:pt x="2509" y="4279"/>
                </a:lnTo>
                <a:lnTo>
                  <a:pt x="2511" y="4281"/>
                </a:lnTo>
                <a:lnTo>
                  <a:pt x="2518" y="4286"/>
                </a:lnTo>
                <a:lnTo>
                  <a:pt x="2525" y="4288"/>
                </a:lnTo>
                <a:lnTo>
                  <a:pt x="2529" y="4289"/>
                </a:lnTo>
                <a:lnTo>
                  <a:pt x="2533" y="4288"/>
                </a:lnTo>
                <a:lnTo>
                  <a:pt x="2572" y="4281"/>
                </a:lnTo>
                <a:lnTo>
                  <a:pt x="2615" y="4273"/>
                </a:lnTo>
                <a:lnTo>
                  <a:pt x="2615" y="4273"/>
                </a:lnTo>
                <a:lnTo>
                  <a:pt x="2619" y="4272"/>
                </a:lnTo>
                <a:lnTo>
                  <a:pt x="2622" y="4270"/>
                </a:lnTo>
                <a:lnTo>
                  <a:pt x="2628" y="4265"/>
                </a:lnTo>
                <a:lnTo>
                  <a:pt x="2632" y="4259"/>
                </a:lnTo>
                <a:lnTo>
                  <a:pt x="2634" y="4254"/>
                </a:lnTo>
                <a:lnTo>
                  <a:pt x="2634" y="4251"/>
                </a:lnTo>
                <a:lnTo>
                  <a:pt x="2634" y="4251"/>
                </a:lnTo>
                <a:lnTo>
                  <a:pt x="2640" y="4169"/>
                </a:lnTo>
                <a:lnTo>
                  <a:pt x="2640" y="4169"/>
                </a:lnTo>
                <a:lnTo>
                  <a:pt x="2644" y="4088"/>
                </a:lnTo>
                <a:lnTo>
                  <a:pt x="2644" y="4088"/>
                </a:lnTo>
                <a:lnTo>
                  <a:pt x="2644" y="4084"/>
                </a:lnTo>
                <a:lnTo>
                  <a:pt x="2645" y="4081"/>
                </a:lnTo>
                <a:lnTo>
                  <a:pt x="2649" y="4075"/>
                </a:lnTo>
                <a:lnTo>
                  <a:pt x="2655" y="4070"/>
                </a:lnTo>
                <a:lnTo>
                  <a:pt x="2658" y="4068"/>
                </a:lnTo>
                <a:lnTo>
                  <a:pt x="2661" y="4067"/>
                </a:lnTo>
                <a:lnTo>
                  <a:pt x="2661" y="4067"/>
                </a:lnTo>
                <a:lnTo>
                  <a:pt x="2675" y="4063"/>
                </a:lnTo>
                <a:lnTo>
                  <a:pt x="2689" y="4060"/>
                </a:lnTo>
                <a:lnTo>
                  <a:pt x="2705" y="4055"/>
                </a:lnTo>
                <a:lnTo>
                  <a:pt x="2705" y="4055"/>
                </a:lnTo>
                <a:lnTo>
                  <a:pt x="2749" y="4041"/>
                </a:lnTo>
                <a:lnTo>
                  <a:pt x="2749" y="4041"/>
                </a:lnTo>
                <a:lnTo>
                  <a:pt x="2752" y="4040"/>
                </a:lnTo>
                <a:lnTo>
                  <a:pt x="2756" y="4040"/>
                </a:lnTo>
                <a:lnTo>
                  <a:pt x="2763" y="4042"/>
                </a:lnTo>
                <a:lnTo>
                  <a:pt x="2769" y="4046"/>
                </a:lnTo>
                <a:lnTo>
                  <a:pt x="2772" y="4048"/>
                </a:lnTo>
                <a:lnTo>
                  <a:pt x="2774" y="4051"/>
                </a:lnTo>
                <a:lnTo>
                  <a:pt x="2774" y="4051"/>
                </a:lnTo>
                <a:lnTo>
                  <a:pt x="2789" y="4072"/>
                </a:lnTo>
                <a:lnTo>
                  <a:pt x="2821" y="4118"/>
                </a:lnTo>
                <a:lnTo>
                  <a:pt x="2821" y="4118"/>
                </a:lnTo>
                <a:lnTo>
                  <a:pt x="2869" y="4183"/>
                </a:lnTo>
                <a:lnTo>
                  <a:pt x="2869" y="4183"/>
                </a:lnTo>
                <a:lnTo>
                  <a:pt x="2872" y="4186"/>
                </a:lnTo>
                <a:lnTo>
                  <a:pt x="2875" y="4188"/>
                </a:lnTo>
                <a:lnTo>
                  <a:pt x="2882" y="4191"/>
                </a:lnTo>
                <a:lnTo>
                  <a:pt x="2889" y="4193"/>
                </a:lnTo>
                <a:lnTo>
                  <a:pt x="2893" y="4192"/>
                </a:lnTo>
                <a:lnTo>
                  <a:pt x="2897" y="4191"/>
                </a:lnTo>
                <a:lnTo>
                  <a:pt x="2897" y="4191"/>
                </a:lnTo>
                <a:lnTo>
                  <a:pt x="2936" y="4178"/>
                </a:lnTo>
                <a:lnTo>
                  <a:pt x="2936" y="4178"/>
                </a:lnTo>
                <a:lnTo>
                  <a:pt x="2974" y="4161"/>
                </a:lnTo>
                <a:lnTo>
                  <a:pt x="2974" y="4161"/>
                </a:lnTo>
                <a:lnTo>
                  <a:pt x="2978" y="4159"/>
                </a:lnTo>
                <a:lnTo>
                  <a:pt x="2981" y="4157"/>
                </a:lnTo>
                <a:lnTo>
                  <a:pt x="2987" y="4151"/>
                </a:lnTo>
                <a:lnTo>
                  <a:pt x="2990" y="4144"/>
                </a:lnTo>
                <a:lnTo>
                  <a:pt x="2990" y="4140"/>
                </a:lnTo>
                <a:lnTo>
                  <a:pt x="2990" y="4137"/>
                </a:lnTo>
                <a:lnTo>
                  <a:pt x="2990" y="4137"/>
                </a:lnTo>
                <a:lnTo>
                  <a:pt x="2981" y="4056"/>
                </a:lnTo>
                <a:lnTo>
                  <a:pt x="2981" y="4056"/>
                </a:lnTo>
                <a:lnTo>
                  <a:pt x="2975" y="4000"/>
                </a:lnTo>
                <a:lnTo>
                  <a:pt x="2971" y="3976"/>
                </a:lnTo>
                <a:lnTo>
                  <a:pt x="2971" y="3976"/>
                </a:lnTo>
                <a:lnTo>
                  <a:pt x="2971" y="3972"/>
                </a:lnTo>
                <a:lnTo>
                  <a:pt x="2972" y="3968"/>
                </a:lnTo>
                <a:lnTo>
                  <a:pt x="2974" y="3961"/>
                </a:lnTo>
                <a:lnTo>
                  <a:pt x="2978" y="3955"/>
                </a:lnTo>
                <a:lnTo>
                  <a:pt x="2981" y="3952"/>
                </a:lnTo>
                <a:lnTo>
                  <a:pt x="2985" y="3951"/>
                </a:lnTo>
                <a:lnTo>
                  <a:pt x="2985" y="3951"/>
                </a:lnTo>
                <a:lnTo>
                  <a:pt x="3026" y="3932"/>
                </a:lnTo>
                <a:lnTo>
                  <a:pt x="3026" y="3932"/>
                </a:lnTo>
                <a:lnTo>
                  <a:pt x="3053" y="3917"/>
                </a:lnTo>
                <a:lnTo>
                  <a:pt x="3067" y="3911"/>
                </a:lnTo>
                <a:lnTo>
                  <a:pt x="3067" y="3911"/>
                </a:lnTo>
                <a:lnTo>
                  <a:pt x="3070" y="3909"/>
                </a:lnTo>
                <a:lnTo>
                  <a:pt x="3073" y="3909"/>
                </a:lnTo>
                <a:lnTo>
                  <a:pt x="3080" y="3909"/>
                </a:lnTo>
                <a:lnTo>
                  <a:pt x="3087" y="3911"/>
                </a:lnTo>
                <a:lnTo>
                  <a:pt x="3090" y="3913"/>
                </a:lnTo>
                <a:lnTo>
                  <a:pt x="3093" y="3915"/>
                </a:lnTo>
                <a:lnTo>
                  <a:pt x="3093" y="3915"/>
                </a:lnTo>
                <a:lnTo>
                  <a:pt x="3151" y="3973"/>
                </a:lnTo>
                <a:lnTo>
                  <a:pt x="3151" y="3973"/>
                </a:lnTo>
                <a:lnTo>
                  <a:pt x="3210" y="4029"/>
                </a:lnTo>
                <a:lnTo>
                  <a:pt x="3210" y="4029"/>
                </a:lnTo>
                <a:lnTo>
                  <a:pt x="3212" y="4032"/>
                </a:lnTo>
                <a:lnTo>
                  <a:pt x="3216" y="4033"/>
                </a:lnTo>
                <a:lnTo>
                  <a:pt x="3223" y="4035"/>
                </a:lnTo>
                <a:lnTo>
                  <a:pt x="3232" y="4035"/>
                </a:lnTo>
                <a:lnTo>
                  <a:pt x="3235" y="4034"/>
                </a:lnTo>
                <a:lnTo>
                  <a:pt x="3239" y="4032"/>
                </a:lnTo>
                <a:lnTo>
                  <a:pt x="3273" y="4013"/>
                </a:lnTo>
                <a:lnTo>
                  <a:pt x="3309" y="3990"/>
                </a:lnTo>
                <a:lnTo>
                  <a:pt x="3309" y="3990"/>
                </a:lnTo>
                <a:lnTo>
                  <a:pt x="3313" y="3987"/>
                </a:lnTo>
                <a:lnTo>
                  <a:pt x="3316" y="3985"/>
                </a:lnTo>
                <a:lnTo>
                  <a:pt x="3320" y="3978"/>
                </a:lnTo>
                <a:lnTo>
                  <a:pt x="3321" y="3969"/>
                </a:lnTo>
                <a:lnTo>
                  <a:pt x="3321" y="3965"/>
                </a:lnTo>
                <a:lnTo>
                  <a:pt x="3321" y="3962"/>
                </a:lnTo>
                <a:lnTo>
                  <a:pt x="3321" y="3962"/>
                </a:lnTo>
                <a:lnTo>
                  <a:pt x="3298" y="3883"/>
                </a:lnTo>
                <a:lnTo>
                  <a:pt x="3298" y="3883"/>
                </a:lnTo>
                <a:lnTo>
                  <a:pt x="3274" y="3807"/>
                </a:lnTo>
                <a:lnTo>
                  <a:pt x="3274" y="3807"/>
                </a:lnTo>
                <a:lnTo>
                  <a:pt x="3274" y="3803"/>
                </a:lnTo>
                <a:lnTo>
                  <a:pt x="3274" y="3799"/>
                </a:lnTo>
                <a:lnTo>
                  <a:pt x="3275" y="3792"/>
                </a:lnTo>
                <a:lnTo>
                  <a:pt x="3278" y="3785"/>
                </a:lnTo>
                <a:lnTo>
                  <a:pt x="3280" y="3783"/>
                </a:lnTo>
                <a:lnTo>
                  <a:pt x="3283" y="3780"/>
                </a:lnTo>
                <a:lnTo>
                  <a:pt x="3283" y="3780"/>
                </a:lnTo>
                <a:lnTo>
                  <a:pt x="3294" y="3773"/>
                </a:lnTo>
                <a:lnTo>
                  <a:pt x="3294" y="3773"/>
                </a:lnTo>
                <a:lnTo>
                  <a:pt x="3320" y="3753"/>
                </a:lnTo>
                <a:lnTo>
                  <a:pt x="3320" y="3753"/>
                </a:lnTo>
                <a:lnTo>
                  <a:pt x="3357" y="3727"/>
                </a:lnTo>
                <a:lnTo>
                  <a:pt x="3357" y="3727"/>
                </a:lnTo>
                <a:lnTo>
                  <a:pt x="3363" y="3724"/>
                </a:lnTo>
                <a:lnTo>
                  <a:pt x="3370" y="3722"/>
                </a:lnTo>
                <a:lnTo>
                  <a:pt x="3377" y="3724"/>
                </a:lnTo>
                <a:lnTo>
                  <a:pt x="3381" y="3725"/>
                </a:lnTo>
                <a:lnTo>
                  <a:pt x="3384" y="3727"/>
                </a:lnTo>
                <a:lnTo>
                  <a:pt x="3384" y="3727"/>
                </a:lnTo>
                <a:lnTo>
                  <a:pt x="3450" y="3773"/>
                </a:lnTo>
                <a:lnTo>
                  <a:pt x="3450" y="3773"/>
                </a:lnTo>
                <a:lnTo>
                  <a:pt x="3517" y="3818"/>
                </a:lnTo>
                <a:lnTo>
                  <a:pt x="3517" y="3818"/>
                </a:lnTo>
                <a:lnTo>
                  <a:pt x="3521" y="3820"/>
                </a:lnTo>
                <a:lnTo>
                  <a:pt x="3525" y="3821"/>
                </a:lnTo>
                <a:lnTo>
                  <a:pt x="3533" y="3822"/>
                </a:lnTo>
                <a:lnTo>
                  <a:pt x="3540" y="3820"/>
                </a:lnTo>
                <a:lnTo>
                  <a:pt x="3544" y="3819"/>
                </a:lnTo>
                <a:lnTo>
                  <a:pt x="3547" y="3817"/>
                </a:lnTo>
                <a:lnTo>
                  <a:pt x="3547" y="3817"/>
                </a:lnTo>
                <a:lnTo>
                  <a:pt x="3557" y="3809"/>
                </a:lnTo>
                <a:lnTo>
                  <a:pt x="3579" y="3789"/>
                </a:lnTo>
                <a:lnTo>
                  <a:pt x="3579" y="3789"/>
                </a:lnTo>
                <a:lnTo>
                  <a:pt x="3610" y="3761"/>
                </a:lnTo>
                <a:lnTo>
                  <a:pt x="3610" y="3761"/>
                </a:lnTo>
                <a:lnTo>
                  <a:pt x="3612" y="3758"/>
                </a:lnTo>
                <a:lnTo>
                  <a:pt x="3614" y="3755"/>
                </a:lnTo>
                <a:lnTo>
                  <a:pt x="3617" y="3748"/>
                </a:lnTo>
                <a:lnTo>
                  <a:pt x="3618" y="3740"/>
                </a:lnTo>
                <a:lnTo>
                  <a:pt x="3617" y="3737"/>
                </a:lnTo>
                <a:lnTo>
                  <a:pt x="3616" y="3733"/>
                </a:lnTo>
                <a:lnTo>
                  <a:pt x="3616" y="3733"/>
                </a:lnTo>
                <a:lnTo>
                  <a:pt x="3605" y="3710"/>
                </a:lnTo>
                <a:lnTo>
                  <a:pt x="3580" y="3660"/>
                </a:lnTo>
                <a:lnTo>
                  <a:pt x="3580" y="3660"/>
                </a:lnTo>
                <a:lnTo>
                  <a:pt x="3543" y="3588"/>
                </a:lnTo>
                <a:lnTo>
                  <a:pt x="3543" y="3588"/>
                </a:lnTo>
                <a:lnTo>
                  <a:pt x="3541" y="3584"/>
                </a:lnTo>
                <a:lnTo>
                  <a:pt x="3541" y="3581"/>
                </a:lnTo>
                <a:lnTo>
                  <a:pt x="3540" y="3573"/>
                </a:lnTo>
                <a:lnTo>
                  <a:pt x="3542" y="3566"/>
                </a:lnTo>
                <a:lnTo>
                  <a:pt x="3544" y="3563"/>
                </a:lnTo>
                <a:lnTo>
                  <a:pt x="3546" y="3561"/>
                </a:lnTo>
                <a:lnTo>
                  <a:pt x="3546" y="3561"/>
                </a:lnTo>
                <a:lnTo>
                  <a:pt x="3579" y="3528"/>
                </a:lnTo>
                <a:lnTo>
                  <a:pt x="3579" y="3528"/>
                </a:lnTo>
                <a:lnTo>
                  <a:pt x="3610" y="3495"/>
                </a:lnTo>
                <a:lnTo>
                  <a:pt x="3610" y="3495"/>
                </a:lnTo>
                <a:lnTo>
                  <a:pt x="3613" y="3492"/>
                </a:lnTo>
                <a:lnTo>
                  <a:pt x="3616" y="3491"/>
                </a:lnTo>
                <a:lnTo>
                  <a:pt x="3623" y="3488"/>
                </a:lnTo>
                <a:lnTo>
                  <a:pt x="3630" y="3488"/>
                </a:lnTo>
                <a:lnTo>
                  <a:pt x="3633" y="3489"/>
                </a:lnTo>
                <a:lnTo>
                  <a:pt x="3637" y="3490"/>
                </a:lnTo>
                <a:lnTo>
                  <a:pt x="3637" y="3490"/>
                </a:lnTo>
                <a:lnTo>
                  <a:pt x="3711" y="3525"/>
                </a:lnTo>
                <a:lnTo>
                  <a:pt x="3711" y="3525"/>
                </a:lnTo>
                <a:lnTo>
                  <a:pt x="3785" y="3557"/>
                </a:lnTo>
                <a:lnTo>
                  <a:pt x="3785" y="3557"/>
                </a:lnTo>
                <a:lnTo>
                  <a:pt x="3788" y="3558"/>
                </a:lnTo>
                <a:lnTo>
                  <a:pt x="3792" y="3558"/>
                </a:lnTo>
                <a:lnTo>
                  <a:pt x="3800" y="3558"/>
                </a:lnTo>
                <a:lnTo>
                  <a:pt x="3808" y="3555"/>
                </a:lnTo>
                <a:lnTo>
                  <a:pt x="3811" y="3553"/>
                </a:lnTo>
                <a:lnTo>
                  <a:pt x="3814" y="3550"/>
                </a:lnTo>
                <a:lnTo>
                  <a:pt x="3838" y="3520"/>
                </a:lnTo>
                <a:lnTo>
                  <a:pt x="3838" y="3520"/>
                </a:lnTo>
                <a:lnTo>
                  <a:pt x="3853" y="3503"/>
                </a:lnTo>
                <a:lnTo>
                  <a:pt x="3853" y="3503"/>
                </a:lnTo>
                <a:lnTo>
                  <a:pt x="3866" y="3486"/>
                </a:lnTo>
                <a:lnTo>
                  <a:pt x="3866" y="3486"/>
                </a:lnTo>
                <a:lnTo>
                  <a:pt x="3868" y="3483"/>
                </a:lnTo>
                <a:lnTo>
                  <a:pt x="3869" y="3479"/>
                </a:lnTo>
                <a:lnTo>
                  <a:pt x="3870" y="3471"/>
                </a:lnTo>
                <a:lnTo>
                  <a:pt x="3870" y="3463"/>
                </a:lnTo>
                <a:lnTo>
                  <a:pt x="3868" y="3459"/>
                </a:lnTo>
                <a:lnTo>
                  <a:pt x="3866" y="3456"/>
                </a:lnTo>
                <a:lnTo>
                  <a:pt x="3866" y="3456"/>
                </a:lnTo>
                <a:lnTo>
                  <a:pt x="3819" y="3390"/>
                </a:lnTo>
                <a:lnTo>
                  <a:pt x="3819" y="3390"/>
                </a:lnTo>
                <a:lnTo>
                  <a:pt x="3771" y="3326"/>
                </a:lnTo>
                <a:lnTo>
                  <a:pt x="3771" y="3326"/>
                </a:lnTo>
                <a:lnTo>
                  <a:pt x="3767" y="3320"/>
                </a:lnTo>
                <a:lnTo>
                  <a:pt x="3766" y="3313"/>
                </a:lnTo>
                <a:lnTo>
                  <a:pt x="3767" y="3305"/>
                </a:lnTo>
                <a:lnTo>
                  <a:pt x="3768" y="3301"/>
                </a:lnTo>
                <a:lnTo>
                  <a:pt x="3769" y="3298"/>
                </a:lnTo>
                <a:lnTo>
                  <a:pt x="3769" y="3298"/>
                </a:lnTo>
                <a:lnTo>
                  <a:pt x="3794" y="3260"/>
                </a:lnTo>
                <a:lnTo>
                  <a:pt x="3794" y="3260"/>
                </a:lnTo>
                <a:lnTo>
                  <a:pt x="3813" y="3235"/>
                </a:lnTo>
                <a:lnTo>
                  <a:pt x="3813" y="3235"/>
                </a:lnTo>
                <a:lnTo>
                  <a:pt x="3820" y="3222"/>
                </a:lnTo>
                <a:lnTo>
                  <a:pt x="3820" y="3222"/>
                </a:lnTo>
                <a:lnTo>
                  <a:pt x="3822" y="3220"/>
                </a:lnTo>
                <a:lnTo>
                  <a:pt x="3825" y="3217"/>
                </a:lnTo>
                <a:lnTo>
                  <a:pt x="3831" y="3214"/>
                </a:lnTo>
                <a:lnTo>
                  <a:pt x="3838" y="3212"/>
                </a:lnTo>
                <a:lnTo>
                  <a:pt x="3842" y="3213"/>
                </a:lnTo>
                <a:lnTo>
                  <a:pt x="3845" y="3213"/>
                </a:lnTo>
                <a:lnTo>
                  <a:pt x="3845" y="3213"/>
                </a:lnTo>
                <a:lnTo>
                  <a:pt x="3924" y="3235"/>
                </a:lnTo>
                <a:lnTo>
                  <a:pt x="3924" y="3235"/>
                </a:lnTo>
                <a:lnTo>
                  <a:pt x="4003" y="3254"/>
                </a:lnTo>
                <a:lnTo>
                  <a:pt x="4003" y="3254"/>
                </a:lnTo>
                <a:lnTo>
                  <a:pt x="4007" y="3254"/>
                </a:lnTo>
                <a:lnTo>
                  <a:pt x="4010" y="3254"/>
                </a:lnTo>
                <a:lnTo>
                  <a:pt x="4019" y="3252"/>
                </a:lnTo>
                <a:lnTo>
                  <a:pt x="4025" y="3248"/>
                </a:lnTo>
                <a:lnTo>
                  <a:pt x="4028" y="3246"/>
                </a:lnTo>
                <a:lnTo>
                  <a:pt x="4030" y="3243"/>
                </a:lnTo>
                <a:lnTo>
                  <a:pt x="4070" y="3169"/>
                </a:lnTo>
                <a:lnTo>
                  <a:pt x="4070" y="3169"/>
                </a:lnTo>
                <a:lnTo>
                  <a:pt x="4072" y="3166"/>
                </a:lnTo>
                <a:lnTo>
                  <a:pt x="4073" y="3162"/>
                </a:lnTo>
                <a:lnTo>
                  <a:pt x="4073" y="3155"/>
                </a:lnTo>
                <a:lnTo>
                  <a:pt x="4071" y="3146"/>
                </a:lnTo>
                <a:lnTo>
                  <a:pt x="4069" y="3143"/>
                </a:lnTo>
                <a:lnTo>
                  <a:pt x="4066" y="3140"/>
                </a:lnTo>
                <a:lnTo>
                  <a:pt x="4066" y="3140"/>
                </a:lnTo>
                <a:lnTo>
                  <a:pt x="4007" y="3084"/>
                </a:lnTo>
                <a:lnTo>
                  <a:pt x="4007" y="3084"/>
                </a:lnTo>
                <a:lnTo>
                  <a:pt x="3948" y="3029"/>
                </a:lnTo>
                <a:lnTo>
                  <a:pt x="3948" y="3029"/>
                </a:lnTo>
                <a:lnTo>
                  <a:pt x="3946" y="3026"/>
                </a:lnTo>
                <a:lnTo>
                  <a:pt x="3944" y="3022"/>
                </a:lnTo>
                <a:lnTo>
                  <a:pt x="3941" y="3016"/>
                </a:lnTo>
                <a:lnTo>
                  <a:pt x="3941" y="3008"/>
                </a:lnTo>
                <a:lnTo>
                  <a:pt x="3941" y="3005"/>
                </a:lnTo>
                <a:lnTo>
                  <a:pt x="3942" y="3002"/>
                </a:lnTo>
                <a:lnTo>
                  <a:pt x="3942" y="3002"/>
                </a:lnTo>
                <a:lnTo>
                  <a:pt x="3949" y="2989"/>
                </a:lnTo>
                <a:lnTo>
                  <a:pt x="3961" y="2960"/>
                </a:lnTo>
                <a:lnTo>
                  <a:pt x="3961" y="2960"/>
                </a:lnTo>
                <a:lnTo>
                  <a:pt x="3980" y="2918"/>
                </a:lnTo>
                <a:lnTo>
                  <a:pt x="3980" y="2918"/>
                </a:lnTo>
                <a:lnTo>
                  <a:pt x="3981" y="2915"/>
                </a:lnTo>
                <a:lnTo>
                  <a:pt x="3984" y="2913"/>
                </a:lnTo>
                <a:lnTo>
                  <a:pt x="3989" y="2908"/>
                </a:lnTo>
                <a:lnTo>
                  <a:pt x="3996" y="2906"/>
                </a:lnTo>
                <a:lnTo>
                  <a:pt x="4000" y="2905"/>
                </a:lnTo>
                <a:lnTo>
                  <a:pt x="4004" y="2905"/>
                </a:lnTo>
                <a:lnTo>
                  <a:pt x="4004" y="2905"/>
                </a:lnTo>
                <a:lnTo>
                  <a:pt x="4084" y="2912"/>
                </a:lnTo>
                <a:lnTo>
                  <a:pt x="4084" y="2912"/>
                </a:lnTo>
                <a:lnTo>
                  <a:pt x="4165" y="2917"/>
                </a:lnTo>
                <a:lnTo>
                  <a:pt x="4165" y="2917"/>
                </a:lnTo>
                <a:lnTo>
                  <a:pt x="4169" y="2917"/>
                </a:lnTo>
                <a:lnTo>
                  <a:pt x="4172" y="2916"/>
                </a:lnTo>
                <a:lnTo>
                  <a:pt x="4180" y="2913"/>
                </a:lnTo>
                <a:lnTo>
                  <a:pt x="4186" y="2908"/>
                </a:lnTo>
                <a:lnTo>
                  <a:pt x="4188" y="2905"/>
                </a:lnTo>
                <a:lnTo>
                  <a:pt x="4190" y="2902"/>
                </a:lnTo>
                <a:lnTo>
                  <a:pt x="4203" y="2864"/>
                </a:lnTo>
                <a:lnTo>
                  <a:pt x="4216" y="2823"/>
                </a:lnTo>
                <a:lnTo>
                  <a:pt x="4216" y="2823"/>
                </a:lnTo>
                <a:lnTo>
                  <a:pt x="4218" y="2819"/>
                </a:lnTo>
                <a:lnTo>
                  <a:pt x="4218" y="2814"/>
                </a:lnTo>
                <a:lnTo>
                  <a:pt x="4216" y="2807"/>
                </a:lnTo>
                <a:lnTo>
                  <a:pt x="4212" y="2800"/>
                </a:lnTo>
                <a:lnTo>
                  <a:pt x="4210" y="2797"/>
                </a:lnTo>
                <a:lnTo>
                  <a:pt x="4207" y="2795"/>
                </a:lnTo>
                <a:lnTo>
                  <a:pt x="4207" y="2795"/>
                </a:lnTo>
                <a:lnTo>
                  <a:pt x="4141" y="2749"/>
                </a:lnTo>
                <a:lnTo>
                  <a:pt x="4141" y="2749"/>
                </a:lnTo>
                <a:lnTo>
                  <a:pt x="4093" y="2719"/>
                </a:lnTo>
                <a:lnTo>
                  <a:pt x="4072" y="2705"/>
                </a:lnTo>
                <a:lnTo>
                  <a:pt x="4072" y="2705"/>
                </a:lnTo>
                <a:lnTo>
                  <a:pt x="4069" y="2703"/>
                </a:lnTo>
                <a:lnTo>
                  <a:pt x="4067" y="2701"/>
                </a:lnTo>
                <a:lnTo>
                  <a:pt x="4063" y="2693"/>
                </a:lnTo>
                <a:lnTo>
                  <a:pt x="4061" y="2686"/>
                </a:lnTo>
                <a:lnTo>
                  <a:pt x="4061" y="2683"/>
                </a:lnTo>
                <a:lnTo>
                  <a:pt x="4061" y="2679"/>
                </a:lnTo>
                <a:lnTo>
                  <a:pt x="4061" y="2679"/>
                </a:lnTo>
                <a:lnTo>
                  <a:pt x="4073" y="2635"/>
                </a:lnTo>
                <a:lnTo>
                  <a:pt x="4073" y="2635"/>
                </a:lnTo>
                <a:lnTo>
                  <a:pt x="4077" y="2620"/>
                </a:lnTo>
                <a:lnTo>
                  <a:pt x="4080" y="2605"/>
                </a:lnTo>
                <a:lnTo>
                  <a:pt x="4080" y="2605"/>
                </a:lnTo>
                <a:lnTo>
                  <a:pt x="4083" y="2591"/>
                </a:lnTo>
                <a:lnTo>
                  <a:pt x="4083" y="2591"/>
                </a:lnTo>
                <a:lnTo>
                  <a:pt x="4084" y="2588"/>
                </a:lnTo>
                <a:lnTo>
                  <a:pt x="4086" y="2585"/>
                </a:lnTo>
                <a:lnTo>
                  <a:pt x="4090" y="2579"/>
                </a:lnTo>
                <a:lnTo>
                  <a:pt x="4098" y="2576"/>
                </a:lnTo>
                <a:lnTo>
                  <a:pt x="4101" y="2574"/>
                </a:lnTo>
                <a:lnTo>
                  <a:pt x="4105" y="2574"/>
                </a:lnTo>
                <a:lnTo>
                  <a:pt x="4105" y="2574"/>
                </a:lnTo>
                <a:lnTo>
                  <a:pt x="4186" y="2566"/>
                </a:lnTo>
                <a:lnTo>
                  <a:pt x="4186" y="2566"/>
                </a:lnTo>
                <a:lnTo>
                  <a:pt x="4267" y="2557"/>
                </a:lnTo>
                <a:lnTo>
                  <a:pt x="4267" y="2557"/>
                </a:lnTo>
                <a:lnTo>
                  <a:pt x="4270" y="2557"/>
                </a:lnTo>
                <a:lnTo>
                  <a:pt x="4274" y="2555"/>
                </a:lnTo>
                <a:lnTo>
                  <a:pt x="4280" y="2551"/>
                </a:lnTo>
                <a:lnTo>
                  <a:pt x="4285" y="2545"/>
                </a:lnTo>
                <a:lnTo>
                  <a:pt x="4286" y="2541"/>
                </a:lnTo>
                <a:lnTo>
                  <a:pt x="4287" y="2538"/>
                </a:lnTo>
                <a:lnTo>
                  <a:pt x="4301" y="2455"/>
                </a:lnTo>
                <a:lnTo>
                  <a:pt x="4301" y="2455"/>
                </a:lnTo>
                <a:lnTo>
                  <a:pt x="4301" y="2452"/>
                </a:lnTo>
                <a:lnTo>
                  <a:pt x="4301" y="2447"/>
                </a:lnTo>
                <a:lnTo>
                  <a:pt x="4297" y="2440"/>
                </a:lnTo>
                <a:lnTo>
                  <a:pt x="4292" y="2434"/>
                </a:lnTo>
                <a:lnTo>
                  <a:pt x="4289" y="2431"/>
                </a:lnTo>
                <a:lnTo>
                  <a:pt x="4286" y="2429"/>
                </a:lnTo>
                <a:lnTo>
                  <a:pt x="4286" y="2429"/>
                </a:lnTo>
                <a:lnTo>
                  <a:pt x="4211" y="2396"/>
                </a:lnTo>
                <a:lnTo>
                  <a:pt x="4211" y="2396"/>
                </a:lnTo>
                <a:lnTo>
                  <a:pt x="4138" y="2364"/>
                </a:lnTo>
                <a:lnTo>
                  <a:pt x="4138" y="2364"/>
                </a:lnTo>
                <a:lnTo>
                  <a:pt x="4133" y="2363"/>
                </a:lnTo>
                <a:lnTo>
                  <a:pt x="4130" y="2361"/>
                </a:lnTo>
                <a:lnTo>
                  <a:pt x="4126" y="2355"/>
                </a:lnTo>
                <a:lnTo>
                  <a:pt x="4123" y="2348"/>
                </a:lnTo>
                <a:lnTo>
                  <a:pt x="4122" y="2345"/>
                </a:lnTo>
                <a:lnTo>
                  <a:pt x="4122" y="2342"/>
                </a:lnTo>
                <a:lnTo>
                  <a:pt x="4122" y="2342"/>
                </a:lnTo>
                <a:lnTo>
                  <a:pt x="4124" y="2328"/>
                </a:lnTo>
                <a:lnTo>
                  <a:pt x="4124" y="2328"/>
                </a:lnTo>
                <a:lnTo>
                  <a:pt x="4125" y="2296"/>
                </a:lnTo>
                <a:lnTo>
                  <a:pt x="4125" y="2296"/>
                </a:lnTo>
                <a:lnTo>
                  <a:pt x="4128" y="2251"/>
                </a:lnTo>
                <a:lnTo>
                  <a:pt x="4128" y="2251"/>
                </a:lnTo>
                <a:lnTo>
                  <a:pt x="4129" y="2247"/>
                </a:lnTo>
                <a:lnTo>
                  <a:pt x="4130" y="2244"/>
                </a:lnTo>
                <a:lnTo>
                  <a:pt x="4134" y="2237"/>
                </a:lnTo>
                <a:lnTo>
                  <a:pt x="4140" y="2232"/>
                </a:lnTo>
                <a:lnTo>
                  <a:pt x="4144" y="2230"/>
                </a:lnTo>
                <a:lnTo>
                  <a:pt x="4147" y="2229"/>
                </a:lnTo>
                <a:lnTo>
                  <a:pt x="4147" y="2229"/>
                </a:lnTo>
                <a:lnTo>
                  <a:pt x="4225" y="2209"/>
                </a:lnTo>
                <a:lnTo>
                  <a:pt x="4225" y="2209"/>
                </a:lnTo>
                <a:lnTo>
                  <a:pt x="4303" y="2186"/>
                </a:lnTo>
                <a:lnTo>
                  <a:pt x="4303" y="2186"/>
                </a:lnTo>
                <a:lnTo>
                  <a:pt x="4306" y="2184"/>
                </a:lnTo>
                <a:lnTo>
                  <a:pt x="4309" y="2182"/>
                </a:lnTo>
                <a:lnTo>
                  <a:pt x="4315" y="2177"/>
                </a:lnTo>
                <a:lnTo>
                  <a:pt x="4318" y="2170"/>
                </a:lnTo>
                <a:lnTo>
                  <a:pt x="4320" y="2166"/>
                </a:lnTo>
                <a:lnTo>
                  <a:pt x="4320" y="2163"/>
                </a:lnTo>
                <a:lnTo>
                  <a:pt x="4320" y="2123"/>
                </a:lnTo>
                <a:lnTo>
                  <a:pt x="4318" y="2079"/>
                </a:lnTo>
                <a:close/>
              </a:path>
            </a:pathLst>
          </a:custGeom>
          <a:solidFill>
            <a:srgbClr val="FFFFFF"/>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140" name="Oval 139">
            <a:extLst>
              <a:ext uri="{FF2B5EF4-FFF2-40B4-BE49-F238E27FC236}">
                <a16:creationId xmlns:a16="http://schemas.microsoft.com/office/drawing/2014/main" id="{9BF5084B-3A69-5B2A-3206-A45F7E2CFA83}"/>
              </a:ext>
            </a:extLst>
          </p:cNvPr>
          <p:cNvSpPr/>
          <p:nvPr/>
        </p:nvSpPr>
        <p:spPr>
          <a:xfrm>
            <a:off x="1217506" y="1579007"/>
            <a:ext cx="1319922" cy="1315682"/>
          </a:xfrm>
          <a:prstGeom prst="ellipse">
            <a:avLst/>
          </a:prstGeom>
          <a:solidFill>
            <a:srgbClr val="E57200">
              <a:lumMod val="20000"/>
              <a:lumOff val="80000"/>
            </a:srgbClr>
          </a:solidFill>
          <a:ln w="12700" cap="flat" cmpd="sng" algn="ctr">
            <a:solidFill>
              <a:srgbClr val="E5720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vert="horz" wrap="square" lIns="53068" tIns="26534" rIns="53068" bIns="26534" numCol="1" anchor="t" anchorCtr="0" compatLnSpc="1">
            <a:prstTxWarp prst="textNoShape">
              <a:avLst/>
            </a:prstTxWarp>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sym typeface="FranklinGothic URW Comp Book"/>
            </a:endParaRPr>
          </a:p>
        </p:txBody>
      </p:sp>
      <p:sp>
        <p:nvSpPr>
          <p:cNvPr id="141" name="Rectangle 140">
            <a:extLst>
              <a:ext uri="{FF2B5EF4-FFF2-40B4-BE49-F238E27FC236}">
                <a16:creationId xmlns:a16="http://schemas.microsoft.com/office/drawing/2014/main" id="{EEE8A75A-E740-F0FD-24EC-4B821FC5E2F1}"/>
              </a:ext>
            </a:extLst>
          </p:cNvPr>
          <p:cNvSpPr>
            <a:spLocks noChangeArrowheads="1"/>
          </p:cNvSpPr>
          <p:nvPr/>
        </p:nvSpPr>
        <p:spPr bwMode="auto">
          <a:xfrm>
            <a:off x="1225220" y="1651958"/>
            <a:ext cx="1304495" cy="247428"/>
          </a:xfrm>
          <a:prstGeom prst="rect">
            <a:avLst/>
          </a:prstGeom>
          <a:noFill/>
          <a:ln w="9525">
            <a:noFill/>
            <a:miter lim="800000"/>
            <a:headEnd/>
            <a:tailEnd/>
          </a:ln>
        </p:spPr>
        <p:txBody>
          <a:bodyPr lIns="26534" tIns="10613" rIns="15920" bIns="10613" anchor="b" anchorCtr="0">
            <a:noAutofit/>
          </a:bodyPr>
          <a:lstStyle/>
          <a:p>
            <a:pPr marL="0" marR="0" lvl="0" indent="0" algn="ctr" defTabSz="530544" eaLnBrk="1" fontAlgn="auto" latinLnBrk="0" hangingPunct="1">
              <a:lnSpc>
                <a:spcPct val="85000"/>
              </a:lnSpc>
              <a:spcBef>
                <a:spcPts val="116"/>
              </a:spcBef>
              <a:spcAft>
                <a:spcPts val="0"/>
              </a:spcAft>
              <a:buClrTx/>
              <a:buSzTx/>
              <a:buFontTx/>
              <a:buNone/>
              <a:tabLst/>
              <a:defRPr/>
            </a:pPr>
            <a:endParaRPr kumimoji="0" lang="en-US" sz="900" b="0" i="0" u="none" strike="noStrike" kern="1200" cap="none" spc="0" normalizeH="0" baseline="0" noProof="0" dirty="0">
              <a:ln>
                <a:noFill/>
              </a:ln>
              <a:solidFill>
                <a:srgbClr val="2E2E38"/>
              </a:solidFill>
              <a:effectLst/>
              <a:uLnTx/>
              <a:uFillTx/>
              <a:sym typeface="FranklinGothic URW Comp Book"/>
            </a:endParaRPr>
          </a:p>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E2E38"/>
                </a:solidFill>
                <a:effectLst/>
                <a:uLnTx/>
                <a:uFillTx/>
                <a:sym typeface="FranklinGothic URW Comp Book"/>
              </a:rPr>
              <a:t>Linear </a:t>
            </a:r>
          </a:p>
          <a:p>
            <a:pPr marL="0" marR="0" lvl="0" indent="0" algn="ctr" defTabSz="530544" eaLnBrk="1" fontAlgn="auto" latinLnBrk="0" hangingPunct="1">
              <a:lnSpc>
                <a:spcPct val="85000"/>
              </a:lnSpc>
              <a:spcBef>
                <a:spcPts val="116"/>
              </a:spcBef>
              <a:spcAft>
                <a:spcPts val="0"/>
              </a:spcAft>
              <a:buClrTx/>
              <a:buSzTx/>
              <a:buFontTx/>
              <a:buNone/>
              <a:tabLst/>
              <a:defRPr/>
            </a:pPr>
            <a:r>
              <a:rPr kumimoji="0" lang="en-US" sz="900" b="1" i="0" u="none" strike="noStrike" kern="1200" cap="none" spc="0" normalizeH="0" baseline="0" noProof="0" dirty="0">
                <a:ln>
                  <a:noFill/>
                </a:ln>
                <a:solidFill>
                  <a:srgbClr val="2E2E38"/>
                </a:solidFill>
                <a:effectLst/>
                <a:uLnTx/>
                <a:uFillTx/>
                <a:sym typeface="FranklinGothic URW Comp Book"/>
              </a:rPr>
              <a:t>Regression</a:t>
            </a:r>
          </a:p>
        </p:txBody>
      </p:sp>
      <p:sp>
        <p:nvSpPr>
          <p:cNvPr id="142" name="Rectangle 70">
            <a:extLst>
              <a:ext uri="{FF2B5EF4-FFF2-40B4-BE49-F238E27FC236}">
                <a16:creationId xmlns:a16="http://schemas.microsoft.com/office/drawing/2014/main" id="{A48A2CC5-8AB1-19D6-9BFA-6ED0003656D5}"/>
              </a:ext>
            </a:extLst>
          </p:cNvPr>
          <p:cNvSpPr>
            <a:spLocks noChangeArrowheads="1"/>
          </p:cNvSpPr>
          <p:nvPr/>
        </p:nvSpPr>
        <p:spPr bwMode="auto">
          <a:xfrm>
            <a:off x="1224276" y="2376832"/>
            <a:ext cx="1338617" cy="494909"/>
          </a:xfrm>
          <a:prstGeom prst="rect">
            <a:avLst/>
          </a:prstGeom>
          <a:noFill/>
          <a:ln w="9525">
            <a:noFill/>
            <a:miter lim="800000"/>
            <a:headEnd/>
            <a:tailEnd/>
          </a:ln>
        </p:spPr>
        <p:txBody>
          <a:bodyPr lIns="0" tIns="0" rIns="0" bIns="0" anchor="t">
            <a:noAutofit/>
          </a:bodyPr>
          <a:lstStyle/>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Simple, interpretable model</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that assists in identifying</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linear relationships</a:t>
            </a:r>
          </a:p>
          <a:p>
            <a:pPr marL="0" marR="0" lvl="0" indent="0" algn="ctr" defTabSz="530544"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2E2E38"/>
                </a:solidFill>
                <a:effectLst/>
                <a:uLnTx/>
                <a:uFillTx/>
                <a:sym typeface="FranklinGothic URW Comp Book"/>
              </a:rPr>
              <a:t>present</a:t>
            </a:r>
          </a:p>
        </p:txBody>
      </p:sp>
      <p:pic>
        <p:nvPicPr>
          <p:cNvPr id="143" name="Graphic 142" descr="Upward trend outline">
            <a:extLst>
              <a:ext uri="{FF2B5EF4-FFF2-40B4-BE49-F238E27FC236}">
                <a16:creationId xmlns:a16="http://schemas.microsoft.com/office/drawing/2014/main" id="{E5A039BE-026F-4991-2013-373E36803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6284" y="1841148"/>
            <a:ext cx="593217" cy="593217"/>
          </a:xfrm>
          <a:prstGeom prst="rect">
            <a:avLst/>
          </a:prstGeom>
        </p:spPr>
      </p:pic>
      <p:pic>
        <p:nvPicPr>
          <p:cNvPr id="144" name="Graphic 143" descr="Presentation with org chart outline">
            <a:extLst>
              <a:ext uri="{FF2B5EF4-FFF2-40B4-BE49-F238E27FC236}">
                <a16:creationId xmlns:a16="http://schemas.microsoft.com/office/drawing/2014/main" id="{A13D1B42-2BED-F1CB-0AA1-CD6151ED25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64448" y="2984907"/>
            <a:ext cx="593217" cy="593217"/>
          </a:xfrm>
          <a:prstGeom prst="rect">
            <a:avLst/>
          </a:prstGeom>
        </p:spPr>
      </p:pic>
      <p:pic>
        <p:nvPicPr>
          <p:cNvPr id="145" name="Graphic 144" descr="Internet Of Things outline">
            <a:extLst>
              <a:ext uri="{FF2B5EF4-FFF2-40B4-BE49-F238E27FC236}">
                <a16:creationId xmlns:a16="http://schemas.microsoft.com/office/drawing/2014/main" id="{33FBC3D1-B0E7-07DD-6F37-05ADF26A08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18346" y="1910543"/>
            <a:ext cx="476503" cy="476503"/>
          </a:xfrm>
          <a:prstGeom prst="rect">
            <a:avLst/>
          </a:prstGeom>
        </p:spPr>
      </p:pic>
      <p:pic>
        <p:nvPicPr>
          <p:cNvPr id="146" name="Graphic 145" descr="Network outline">
            <a:extLst>
              <a:ext uri="{FF2B5EF4-FFF2-40B4-BE49-F238E27FC236}">
                <a16:creationId xmlns:a16="http://schemas.microsoft.com/office/drawing/2014/main" id="{DFFFF30B-47B5-AD31-DBF8-52808CF328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61903" y="3074085"/>
            <a:ext cx="495602" cy="495602"/>
          </a:xfrm>
          <a:prstGeom prst="rect">
            <a:avLst/>
          </a:prstGeom>
        </p:spPr>
      </p:pic>
      <p:pic>
        <p:nvPicPr>
          <p:cNvPr id="147" name="Graphic 146" descr="Puzzle pieces with solid fill">
            <a:extLst>
              <a:ext uri="{FF2B5EF4-FFF2-40B4-BE49-F238E27FC236}">
                <a16:creationId xmlns:a16="http://schemas.microsoft.com/office/drawing/2014/main" id="{34AC6544-7375-5F2C-87F2-B9A6F97C54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84329" y="3122985"/>
            <a:ext cx="403542" cy="403542"/>
          </a:xfrm>
          <a:prstGeom prst="rect">
            <a:avLst/>
          </a:prstGeom>
        </p:spPr>
      </p:pic>
    </p:spTree>
    <p:extLst>
      <p:ext uri="{BB962C8B-B14F-4D97-AF65-F5344CB8AC3E}">
        <p14:creationId xmlns:p14="http://schemas.microsoft.com/office/powerpoint/2010/main" val="130255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75" name="Text Placeholder 1">
            <a:extLst>
              <a:ext uri="{FF2B5EF4-FFF2-40B4-BE49-F238E27FC236}">
                <a16:creationId xmlns:a16="http://schemas.microsoft.com/office/drawing/2014/main" id="{A4C48437-B93D-E651-6920-02533D01E0BE}"/>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Prediction scores greatly enhanced as more advanced models were trained, providing a top R^2 score of 96% from the Light GB model</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graphicFrame>
        <p:nvGraphicFramePr>
          <p:cNvPr id="76" name="Table 4">
            <a:extLst>
              <a:ext uri="{FF2B5EF4-FFF2-40B4-BE49-F238E27FC236}">
                <a16:creationId xmlns:a16="http://schemas.microsoft.com/office/drawing/2014/main" id="{D23AFF6F-D3FB-0FBC-68CF-EF57B1C1FBAA}"/>
              </a:ext>
            </a:extLst>
          </p:cNvPr>
          <p:cNvGraphicFramePr>
            <a:graphicFrameLocks noGrp="1"/>
          </p:cNvGraphicFramePr>
          <p:nvPr>
            <p:extLst>
              <p:ext uri="{D42A27DB-BD31-4B8C-83A1-F6EECF244321}">
                <p14:modId xmlns:p14="http://schemas.microsoft.com/office/powerpoint/2010/main" val="1583653058"/>
              </p:ext>
            </p:extLst>
          </p:nvPr>
        </p:nvGraphicFramePr>
        <p:xfrm>
          <a:off x="456086" y="856560"/>
          <a:ext cx="8230716" cy="2498780"/>
        </p:xfrm>
        <a:graphic>
          <a:graphicData uri="http://schemas.openxmlformats.org/drawingml/2006/table">
            <a:tbl>
              <a:tblPr firstRow="1" bandRow="1"/>
              <a:tblGrid>
                <a:gridCol w="1371786">
                  <a:extLst>
                    <a:ext uri="{9D8B030D-6E8A-4147-A177-3AD203B41FA5}">
                      <a16:colId xmlns:a16="http://schemas.microsoft.com/office/drawing/2014/main" val="3510656966"/>
                    </a:ext>
                  </a:extLst>
                </a:gridCol>
                <a:gridCol w="1371786">
                  <a:extLst>
                    <a:ext uri="{9D8B030D-6E8A-4147-A177-3AD203B41FA5}">
                      <a16:colId xmlns:a16="http://schemas.microsoft.com/office/drawing/2014/main" val="2535047866"/>
                    </a:ext>
                  </a:extLst>
                </a:gridCol>
                <a:gridCol w="1371786">
                  <a:extLst>
                    <a:ext uri="{9D8B030D-6E8A-4147-A177-3AD203B41FA5}">
                      <a16:colId xmlns:a16="http://schemas.microsoft.com/office/drawing/2014/main" val="3642539946"/>
                    </a:ext>
                  </a:extLst>
                </a:gridCol>
                <a:gridCol w="1371786">
                  <a:extLst>
                    <a:ext uri="{9D8B030D-6E8A-4147-A177-3AD203B41FA5}">
                      <a16:colId xmlns:a16="http://schemas.microsoft.com/office/drawing/2014/main" val="2902657972"/>
                    </a:ext>
                  </a:extLst>
                </a:gridCol>
                <a:gridCol w="1371786">
                  <a:extLst>
                    <a:ext uri="{9D8B030D-6E8A-4147-A177-3AD203B41FA5}">
                      <a16:colId xmlns:a16="http://schemas.microsoft.com/office/drawing/2014/main" val="2197802270"/>
                    </a:ext>
                  </a:extLst>
                </a:gridCol>
                <a:gridCol w="1371786">
                  <a:extLst>
                    <a:ext uri="{9D8B030D-6E8A-4147-A177-3AD203B41FA5}">
                      <a16:colId xmlns:a16="http://schemas.microsoft.com/office/drawing/2014/main" val="2462254953"/>
                    </a:ext>
                  </a:extLst>
                </a:gridCol>
              </a:tblGrid>
              <a:tr h="51896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b="1" dirty="0">
                        <a:solidFill>
                          <a:schemeClr val="accent2"/>
                        </a:solidFill>
                      </a:endParaRP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200" b="1" dirty="0">
                          <a:solidFill>
                            <a:schemeClr val="accent2"/>
                          </a:solidFill>
                        </a:rPr>
                        <a:t>Linear Regression</a:t>
                      </a:r>
                    </a:p>
                  </a:txBody>
                  <a:tcPr marL="34290" marR="34290" marT="17145" marB="17145" anchor="b">
                    <a:lnL>
                      <a:noFill/>
                    </a:lnL>
                    <a:lnR>
                      <a:noFill/>
                    </a:lnR>
                    <a:lnT>
                      <a:noFill/>
                    </a:lnT>
                    <a:lnB w="28575" cap="flat" cmpd="sng" algn="ctr">
                      <a:solidFill>
                        <a:srgbClr val="E572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200" b="1" dirty="0">
                          <a:solidFill>
                            <a:schemeClr val="accent2"/>
                          </a:solidFill>
                        </a:rPr>
                        <a:t>Decision Tree</a:t>
                      </a:r>
                    </a:p>
                  </a:txBody>
                  <a:tcPr marL="34290" marR="34290" marT="17145" marB="17145" anchor="b">
                    <a:lnL>
                      <a:noFill/>
                    </a:lnL>
                    <a:lnR>
                      <a:noFill/>
                    </a:lnR>
                    <a:lnT>
                      <a:noFill/>
                    </a:lnT>
                    <a:lnB w="28575" cap="flat" cmpd="sng" algn="ctr">
                      <a:solidFill>
                        <a:srgbClr val="E572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200" b="1" dirty="0">
                          <a:solidFill>
                            <a:schemeClr val="accent2"/>
                          </a:solidFill>
                        </a:rPr>
                        <a:t>Random Forest</a:t>
                      </a:r>
                    </a:p>
                  </a:txBody>
                  <a:tcPr marL="34290" marR="34290" marT="17145" marB="17145" anchor="b">
                    <a:lnL>
                      <a:noFill/>
                    </a:lnL>
                    <a:lnR>
                      <a:noFill/>
                    </a:lnR>
                    <a:lnT>
                      <a:noFill/>
                    </a:lnT>
                    <a:lnB w="28575" cap="flat" cmpd="sng" algn="ctr">
                      <a:solidFill>
                        <a:srgbClr val="E572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200" b="1" dirty="0">
                          <a:solidFill>
                            <a:schemeClr val="accent2"/>
                          </a:solidFill>
                        </a:rPr>
                        <a:t>XGB</a:t>
                      </a:r>
                    </a:p>
                  </a:txBody>
                  <a:tcPr marL="34290" marR="34290" marT="17145" marB="17145" anchor="b">
                    <a:lnL>
                      <a:noFill/>
                    </a:lnL>
                    <a:lnR>
                      <a:noFill/>
                    </a:lnR>
                    <a:lnT>
                      <a:noFill/>
                    </a:lnT>
                    <a:lnB w="28575" cap="flat" cmpd="sng" algn="ctr">
                      <a:solidFill>
                        <a:srgbClr val="E572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200" b="1" dirty="0">
                          <a:solidFill>
                            <a:schemeClr val="accent2"/>
                          </a:solidFill>
                        </a:rPr>
                        <a:t>Light GB</a:t>
                      </a:r>
                    </a:p>
                  </a:txBody>
                  <a:tcPr marL="34290" marR="34290" marT="17145" marB="17145" anchor="b">
                    <a:lnL>
                      <a:noFill/>
                    </a:lnL>
                    <a:lnR>
                      <a:noFill/>
                    </a:lnR>
                    <a:lnT>
                      <a:noFill/>
                    </a:lnT>
                    <a:lnB w="28575" cap="flat" cmpd="sng" algn="ctr">
                      <a:solidFill>
                        <a:srgbClr val="E572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14904"/>
                  </a:ext>
                </a:extLst>
              </a:tr>
              <a:tr h="6334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1100" b="1" dirty="0">
                          <a:solidFill>
                            <a:schemeClr val="accent2"/>
                          </a:solidFill>
                        </a:rPr>
                        <a:t>Training Accuracy</a:t>
                      </a:r>
                    </a:p>
                  </a:txBody>
                  <a:tcPr marL="34290" marR="34290" marT="17145" marB="17145" anchor="ctr">
                    <a:lnL>
                      <a:noFill/>
                    </a:lnL>
                    <a:lnR>
                      <a:noFill/>
                    </a:lnR>
                    <a:lnT>
                      <a:noFill/>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28575" cap="flat" cmpd="sng" algn="ctr">
                      <a:solidFill>
                        <a:srgbClr val="E57200"/>
                      </a:solidFill>
                      <a:prstDash val="solid"/>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28575" cap="flat" cmpd="sng" algn="ctr">
                      <a:solidFill>
                        <a:srgbClr val="E57200"/>
                      </a:solidFill>
                      <a:prstDash val="solid"/>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28575" cap="flat" cmpd="sng" algn="ctr">
                      <a:solidFill>
                        <a:srgbClr val="E57200"/>
                      </a:solidFill>
                      <a:prstDash val="solid"/>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28575" cap="flat" cmpd="sng" algn="ctr">
                      <a:solidFill>
                        <a:srgbClr val="E57200"/>
                      </a:solidFill>
                      <a:prstDash val="solid"/>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28575" cap="flat" cmpd="sng" algn="ctr">
                      <a:solidFill>
                        <a:srgbClr val="E57200"/>
                      </a:solidFill>
                      <a:prstDash val="solid"/>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8961311"/>
                  </a:ext>
                </a:extLst>
              </a:tr>
              <a:tr h="3876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1100" b="1" dirty="0">
                          <a:solidFill>
                            <a:schemeClr val="accent2"/>
                          </a:solidFill>
                        </a:rPr>
                        <a:t>Public Score</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11.65645</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0.26695</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0.22736</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0.3014</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0.13938</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492708"/>
                  </a:ext>
                </a:extLst>
              </a:tr>
              <a:tr h="43980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1100" b="1" dirty="0">
                          <a:solidFill>
                            <a:schemeClr val="accent2"/>
                          </a:solidFill>
                        </a:rPr>
                        <a:t>Private Score</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11.93165</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0.27615</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0.22954</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0.30909</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100" dirty="0">
                          <a:solidFill>
                            <a:schemeClr val="accent2"/>
                          </a:solidFill>
                        </a:rPr>
                        <a:t>0.16726</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w="9525" cap="flat" cmpd="sng" algn="ctr">
                      <a:solidFill>
                        <a:srgbClr val="E57200"/>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227707"/>
                  </a:ext>
                </a:extLst>
              </a:tr>
              <a:tr h="51896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1100" b="1" dirty="0">
                          <a:solidFill>
                            <a:schemeClr val="accent2"/>
                          </a:solidFill>
                        </a:rPr>
                        <a:t>Feature Importance</a:t>
                      </a: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a:solidFill>
                          <a:schemeClr val="accent2"/>
                        </a:solidFill>
                      </a:endParaRP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1100" dirty="0">
                        <a:solidFill>
                          <a:schemeClr val="accent2"/>
                        </a:solidFill>
                      </a:endParaRPr>
                    </a:p>
                  </a:txBody>
                  <a:tcPr marL="34290" marR="34290" marT="17145" marB="17145" anchor="ctr">
                    <a:lnL>
                      <a:noFill/>
                    </a:lnL>
                    <a:lnR>
                      <a:noFill/>
                    </a:lnR>
                    <a:lnT w="9525" cap="flat" cmpd="sng" algn="ctr">
                      <a:solidFill>
                        <a:srgbClr val="E57200"/>
                      </a:solidFill>
                      <a:prstDash val="sysDash"/>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36230382"/>
                  </a:ext>
                </a:extLst>
              </a:tr>
            </a:tbl>
          </a:graphicData>
        </a:graphic>
      </p:graphicFrame>
      <p:graphicFrame>
        <p:nvGraphicFramePr>
          <p:cNvPr id="77" name="Table 7">
            <a:extLst>
              <a:ext uri="{FF2B5EF4-FFF2-40B4-BE49-F238E27FC236}">
                <a16:creationId xmlns:a16="http://schemas.microsoft.com/office/drawing/2014/main" id="{73D3DDB7-3EFC-69E9-D272-A19E6F2C9C29}"/>
              </a:ext>
            </a:extLst>
          </p:cNvPr>
          <p:cNvGraphicFramePr>
            <a:graphicFrameLocks noGrp="1"/>
          </p:cNvGraphicFramePr>
          <p:nvPr>
            <p:extLst>
              <p:ext uri="{D42A27DB-BD31-4B8C-83A1-F6EECF244321}">
                <p14:modId xmlns:p14="http://schemas.microsoft.com/office/powerpoint/2010/main" val="3898570056"/>
              </p:ext>
            </p:extLst>
          </p:nvPr>
        </p:nvGraphicFramePr>
        <p:xfrm>
          <a:off x="1800225" y="1388526"/>
          <a:ext cx="1359804" cy="617220"/>
        </p:xfrm>
        <a:graphic>
          <a:graphicData uri="http://schemas.openxmlformats.org/drawingml/2006/table">
            <a:tbl>
              <a:tblPr firstRow="1" bandRow="1"/>
              <a:tblGrid>
                <a:gridCol w="679902">
                  <a:extLst>
                    <a:ext uri="{9D8B030D-6E8A-4147-A177-3AD203B41FA5}">
                      <a16:colId xmlns:a16="http://schemas.microsoft.com/office/drawing/2014/main" val="495379171"/>
                    </a:ext>
                  </a:extLst>
                </a:gridCol>
                <a:gridCol w="679902">
                  <a:extLst>
                    <a:ext uri="{9D8B030D-6E8A-4147-A177-3AD203B41FA5}">
                      <a16:colId xmlns:a16="http://schemas.microsoft.com/office/drawing/2014/main" val="1546818143"/>
                    </a:ext>
                  </a:extLst>
                </a:gridCol>
              </a:tblGrid>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2,543</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MAE</a:t>
                      </a:r>
                    </a:p>
                    <a:p>
                      <a:pPr algn="ctr"/>
                      <a:r>
                        <a:rPr lang="en-US" sz="900" dirty="0">
                          <a:solidFill>
                            <a:schemeClr val="accent2"/>
                          </a:solidFill>
                          <a:latin typeface="Arial" panose="020B0604020202020204" pitchFamily="34" charset="0"/>
                          <a:cs typeface="Arial" panose="020B0604020202020204" pitchFamily="34" charset="0"/>
                        </a:rPr>
                        <a:t>1,771</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RMSLE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1.75</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R^2</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0.56</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bl>
          </a:graphicData>
        </a:graphic>
      </p:graphicFrame>
      <p:pic>
        <p:nvPicPr>
          <p:cNvPr id="78" name="Picture 77">
            <a:extLst>
              <a:ext uri="{FF2B5EF4-FFF2-40B4-BE49-F238E27FC236}">
                <a16:creationId xmlns:a16="http://schemas.microsoft.com/office/drawing/2014/main" id="{7E3C118B-DAB7-6519-3A67-33A8B86CCC3E}"/>
              </a:ext>
            </a:extLst>
          </p:cNvPr>
          <p:cNvPicPr>
            <a:picLocks noChangeAspect="1"/>
          </p:cNvPicPr>
          <p:nvPr/>
        </p:nvPicPr>
        <p:blipFill rotWithShape="1">
          <a:blip r:embed="rId8"/>
          <a:srcRect l="13366" t="46712" r="23329"/>
          <a:stretch/>
        </p:blipFill>
        <p:spPr>
          <a:xfrm>
            <a:off x="1765902" y="2914650"/>
            <a:ext cx="1447851" cy="1729409"/>
          </a:xfrm>
          <a:prstGeom prst="rect">
            <a:avLst/>
          </a:prstGeom>
        </p:spPr>
      </p:pic>
      <p:graphicFrame>
        <p:nvGraphicFramePr>
          <p:cNvPr id="79" name="Table 7">
            <a:extLst>
              <a:ext uri="{FF2B5EF4-FFF2-40B4-BE49-F238E27FC236}">
                <a16:creationId xmlns:a16="http://schemas.microsoft.com/office/drawing/2014/main" id="{CAA7A42B-21B5-497F-F3C8-E266C678D3B9}"/>
              </a:ext>
            </a:extLst>
          </p:cNvPr>
          <p:cNvGraphicFramePr>
            <a:graphicFrameLocks noGrp="1"/>
          </p:cNvGraphicFramePr>
          <p:nvPr>
            <p:extLst>
              <p:ext uri="{D42A27DB-BD31-4B8C-83A1-F6EECF244321}">
                <p14:modId xmlns:p14="http://schemas.microsoft.com/office/powerpoint/2010/main" val="3942553375"/>
              </p:ext>
            </p:extLst>
          </p:nvPr>
        </p:nvGraphicFramePr>
        <p:xfrm>
          <a:off x="3213752" y="1388526"/>
          <a:ext cx="1314762" cy="617220"/>
        </p:xfrm>
        <a:graphic>
          <a:graphicData uri="http://schemas.openxmlformats.org/drawingml/2006/table">
            <a:tbl>
              <a:tblPr firstRow="1" bandRow="1"/>
              <a:tblGrid>
                <a:gridCol w="657381">
                  <a:extLst>
                    <a:ext uri="{9D8B030D-6E8A-4147-A177-3AD203B41FA5}">
                      <a16:colId xmlns:a16="http://schemas.microsoft.com/office/drawing/2014/main" val="495379171"/>
                    </a:ext>
                  </a:extLst>
                </a:gridCol>
                <a:gridCol w="657381">
                  <a:extLst>
                    <a:ext uri="{9D8B030D-6E8A-4147-A177-3AD203B41FA5}">
                      <a16:colId xmlns:a16="http://schemas.microsoft.com/office/drawing/2014/main" val="1546818143"/>
                    </a:ext>
                  </a:extLst>
                </a:gridCol>
              </a:tblGrid>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1,644</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MAE</a:t>
                      </a:r>
                    </a:p>
                    <a:p>
                      <a:pPr algn="ctr"/>
                      <a:r>
                        <a:rPr lang="en-US" sz="900" dirty="0">
                          <a:solidFill>
                            <a:schemeClr val="accent2"/>
                          </a:solidFill>
                          <a:latin typeface="Arial" panose="020B0604020202020204" pitchFamily="34" charset="0"/>
                          <a:cs typeface="Arial" panose="020B0604020202020204" pitchFamily="34" charset="0"/>
                        </a:rPr>
                        <a:t>1,013</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RMSLE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0.23</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R^2</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0.81</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bl>
          </a:graphicData>
        </a:graphic>
      </p:graphicFrame>
      <p:graphicFrame>
        <p:nvGraphicFramePr>
          <p:cNvPr id="80" name="Table 7">
            <a:extLst>
              <a:ext uri="{FF2B5EF4-FFF2-40B4-BE49-F238E27FC236}">
                <a16:creationId xmlns:a16="http://schemas.microsoft.com/office/drawing/2014/main" id="{E3DCDA52-8097-1C5A-FEE3-612BD64BB1F0}"/>
              </a:ext>
            </a:extLst>
          </p:cNvPr>
          <p:cNvGraphicFramePr>
            <a:graphicFrameLocks noGrp="1"/>
          </p:cNvGraphicFramePr>
          <p:nvPr>
            <p:extLst>
              <p:ext uri="{D42A27DB-BD31-4B8C-83A1-F6EECF244321}">
                <p14:modId xmlns:p14="http://schemas.microsoft.com/office/powerpoint/2010/main" val="3776090373"/>
              </p:ext>
            </p:extLst>
          </p:nvPr>
        </p:nvGraphicFramePr>
        <p:xfrm>
          <a:off x="4611443" y="1383338"/>
          <a:ext cx="1359804" cy="617220"/>
        </p:xfrm>
        <a:graphic>
          <a:graphicData uri="http://schemas.openxmlformats.org/drawingml/2006/table">
            <a:tbl>
              <a:tblPr firstRow="1" bandRow="1"/>
              <a:tblGrid>
                <a:gridCol w="679902">
                  <a:extLst>
                    <a:ext uri="{9D8B030D-6E8A-4147-A177-3AD203B41FA5}">
                      <a16:colId xmlns:a16="http://schemas.microsoft.com/office/drawing/2014/main" val="495379171"/>
                    </a:ext>
                  </a:extLst>
                </a:gridCol>
                <a:gridCol w="679902">
                  <a:extLst>
                    <a:ext uri="{9D8B030D-6E8A-4147-A177-3AD203B41FA5}">
                      <a16:colId xmlns:a16="http://schemas.microsoft.com/office/drawing/2014/main" val="1546818143"/>
                    </a:ext>
                  </a:extLst>
                </a:gridCol>
              </a:tblGrid>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1,024</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MAE</a:t>
                      </a:r>
                    </a:p>
                    <a:p>
                      <a:pPr algn="ctr"/>
                      <a:r>
                        <a:rPr lang="en-US" sz="900" dirty="0">
                          <a:solidFill>
                            <a:schemeClr val="accent2"/>
                          </a:solidFill>
                          <a:latin typeface="Arial" panose="020B0604020202020204" pitchFamily="34" charset="0"/>
                          <a:cs typeface="Arial" panose="020B0604020202020204" pitchFamily="34" charset="0"/>
                        </a:rPr>
                        <a:t>629</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RMSLE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0.16</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R^2</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0.92</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bl>
          </a:graphicData>
        </a:graphic>
      </p:graphicFrame>
      <p:graphicFrame>
        <p:nvGraphicFramePr>
          <p:cNvPr id="81" name="Table 7">
            <a:extLst>
              <a:ext uri="{FF2B5EF4-FFF2-40B4-BE49-F238E27FC236}">
                <a16:creationId xmlns:a16="http://schemas.microsoft.com/office/drawing/2014/main" id="{A162B5AF-8455-E07A-3535-C6A37268688E}"/>
              </a:ext>
            </a:extLst>
          </p:cNvPr>
          <p:cNvGraphicFramePr>
            <a:graphicFrameLocks noGrp="1"/>
          </p:cNvGraphicFramePr>
          <p:nvPr>
            <p:extLst>
              <p:ext uri="{D42A27DB-BD31-4B8C-83A1-F6EECF244321}">
                <p14:modId xmlns:p14="http://schemas.microsoft.com/office/powerpoint/2010/main" val="1625444615"/>
              </p:ext>
            </p:extLst>
          </p:nvPr>
        </p:nvGraphicFramePr>
        <p:xfrm>
          <a:off x="6024969" y="1383338"/>
          <a:ext cx="1359804" cy="617220"/>
        </p:xfrm>
        <a:graphic>
          <a:graphicData uri="http://schemas.openxmlformats.org/drawingml/2006/table">
            <a:tbl>
              <a:tblPr firstRow="1" bandRow="1"/>
              <a:tblGrid>
                <a:gridCol w="679902">
                  <a:extLst>
                    <a:ext uri="{9D8B030D-6E8A-4147-A177-3AD203B41FA5}">
                      <a16:colId xmlns:a16="http://schemas.microsoft.com/office/drawing/2014/main" val="495379171"/>
                    </a:ext>
                  </a:extLst>
                </a:gridCol>
                <a:gridCol w="679902">
                  <a:extLst>
                    <a:ext uri="{9D8B030D-6E8A-4147-A177-3AD203B41FA5}">
                      <a16:colId xmlns:a16="http://schemas.microsoft.com/office/drawing/2014/main" val="1546818143"/>
                    </a:ext>
                  </a:extLst>
                </a:gridCol>
              </a:tblGrid>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1,704</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MAE</a:t>
                      </a:r>
                    </a:p>
                    <a:p>
                      <a:pPr algn="ctr"/>
                      <a:r>
                        <a:rPr lang="en-US" sz="900" dirty="0">
                          <a:solidFill>
                            <a:schemeClr val="accent2"/>
                          </a:solidFill>
                          <a:latin typeface="Arial" panose="020B0604020202020204" pitchFamily="34" charset="0"/>
                          <a:cs typeface="Arial" panose="020B0604020202020204" pitchFamily="34" charset="0"/>
                        </a:rPr>
                        <a:t>1,180</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RMSLE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1.52</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R^2</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0.80</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bl>
          </a:graphicData>
        </a:graphic>
      </p:graphicFrame>
      <p:graphicFrame>
        <p:nvGraphicFramePr>
          <p:cNvPr id="82" name="Table 7">
            <a:extLst>
              <a:ext uri="{FF2B5EF4-FFF2-40B4-BE49-F238E27FC236}">
                <a16:creationId xmlns:a16="http://schemas.microsoft.com/office/drawing/2014/main" id="{8299A561-5560-90EE-2714-003DF1EBCCCB}"/>
              </a:ext>
            </a:extLst>
          </p:cNvPr>
          <p:cNvGraphicFramePr>
            <a:graphicFrameLocks noGrp="1"/>
          </p:cNvGraphicFramePr>
          <p:nvPr>
            <p:extLst>
              <p:ext uri="{D42A27DB-BD31-4B8C-83A1-F6EECF244321}">
                <p14:modId xmlns:p14="http://schemas.microsoft.com/office/powerpoint/2010/main" val="2438060514"/>
              </p:ext>
            </p:extLst>
          </p:nvPr>
        </p:nvGraphicFramePr>
        <p:xfrm>
          <a:off x="7422660" y="1388526"/>
          <a:ext cx="1264140" cy="617220"/>
        </p:xfrm>
        <a:graphic>
          <a:graphicData uri="http://schemas.openxmlformats.org/drawingml/2006/table">
            <a:tbl>
              <a:tblPr firstRow="1" bandRow="1"/>
              <a:tblGrid>
                <a:gridCol w="632070">
                  <a:extLst>
                    <a:ext uri="{9D8B030D-6E8A-4147-A177-3AD203B41FA5}">
                      <a16:colId xmlns:a16="http://schemas.microsoft.com/office/drawing/2014/main" val="495379171"/>
                    </a:ext>
                  </a:extLst>
                </a:gridCol>
                <a:gridCol w="632070">
                  <a:extLst>
                    <a:ext uri="{9D8B030D-6E8A-4147-A177-3AD203B41FA5}">
                      <a16:colId xmlns:a16="http://schemas.microsoft.com/office/drawing/2014/main" val="1546818143"/>
                    </a:ext>
                  </a:extLst>
                </a:gridCol>
              </a:tblGrid>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743</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MAE</a:t>
                      </a:r>
                    </a:p>
                    <a:p>
                      <a:pPr algn="ctr"/>
                      <a:r>
                        <a:rPr lang="en-US" sz="900" dirty="0">
                          <a:solidFill>
                            <a:schemeClr val="accent2"/>
                          </a:solidFill>
                          <a:latin typeface="Arial" panose="020B0604020202020204" pitchFamily="34" charset="0"/>
                          <a:cs typeface="Arial" panose="020B0604020202020204" pitchFamily="34" charset="0"/>
                        </a:rPr>
                        <a:t>503</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30861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RMSLE</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1.45</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900" b="1" u="sng" dirty="0">
                          <a:solidFill>
                            <a:schemeClr val="accent2"/>
                          </a:solidFill>
                          <a:latin typeface="Arial" panose="020B0604020202020204" pitchFamily="34" charset="0"/>
                          <a:cs typeface="Arial" panose="020B0604020202020204" pitchFamily="34" charset="0"/>
                        </a:rPr>
                        <a:t>R^2</a:t>
                      </a:r>
                      <a:r>
                        <a:rPr lang="en-US" sz="900" dirty="0">
                          <a:solidFill>
                            <a:schemeClr val="accent2"/>
                          </a:solidFill>
                          <a:latin typeface="Arial" panose="020B0604020202020204" pitchFamily="34" charset="0"/>
                          <a:cs typeface="Arial" panose="020B0604020202020204" pitchFamily="34" charset="0"/>
                        </a:rPr>
                        <a:t> </a:t>
                      </a:r>
                    </a:p>
                    <a:p>
                      <a:pPr algn="ctr"/>
                      <a:r>
                        <a:rPr lang="en-US" sz="900" dirty="0">
                          <a:solidFill>
                            <a:schemeClr val="accent2"/>
                          </a:solidFill>
                          <a:latin typeface="Arial" panose="020B0604020202020204" pitchFamily="34" charset="0"/>
                          <a:cs typeface="Arial" panose="020B0604020202020204" pitchFamily="34" charset="0"/>
                        </a:rPr>
                        <a:t>0.96</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bl>
          </a:graphicData>
        </a:graphic>
      </p:graphicFrame>
      <p:sp>
        <p:nvSpPr>
          <p:cNvPr id="83" name="Freeform 83">
            <a:extLst>
              <a:ext uri="{FF2B5EF4-FFF2-40B4-BE49-F238E27FC236}">
                <a16:creationId xmlns:a16="http://schemas.microsoft.com/office/drawing/2014/main" id="{5FB94FC4-3720-6D58-D595-2F13E1831C8D}"/>
              </a:ext>
            </a:extLst>
          </p:cNvPr>
          <p:cNvSpPr>
            <a:spLocks noChangeAspect="1" noEditPoints="1"/>
          </p:cNvSpPr>
          <p:nvPr/>
        </p:nvSpPr>
        <p:spPr bwMode="auto">
          <a:xfrm>
            <a:off x="5024704" y="823704"/>
            <a:ext cx="571166" cy="300036"/>
          </a:xfrm>
          <a:custGeom>
            <a:avLst/>
            <a:gdLst>
              <a:gd name="T0" fmla="*/ 2147483647 w 6736"/>
              <a:gd name="T1" fmla="*/ 2147483647 h 3999"/>
              <a:gd name="T2" fmla="*/ 2147483647 w 6736"/>
              <a:gd name="T3" fmla="*/ 2147483647 h 3999"/>
              <a:gd name="T4" fmla="*/ 2147483647 w 6736"/>
              <a:gd name="T5" fmla="*/ 2147483647 h 3999"/>
              <a:gd name="T6" fmla="*/ 2147483647 w 6736"/>
              <a:gd name="T7" fmla="*/ 0 h 3999"/>
              <a:gd name="T8" fmla="*/ 2147483647 w 6736"/>
              <a:gd name="T9" fmla="*/ 2147483647 h 3999"/>
              <a:gd name="T10" fmla="*/ 2147483647 w 6736"/>
              <a:gd name="T11" fmla="*/ 2147483647 h 3999"/>
              <a:gd name="T12" fmla="*/ 2147483647 w 6736"/>
              <a:gd name="T13" fmla="*/ 2147483647 h 3999"/>
              <a:gd name="T14" fmla="*/ 2147483647 w 6736"/>
              <a:gd name="T15" fmla="*/ 2147483647 h 3999"/>
              <a:gd name="T16" fmla="*/ 2147483647 w 6736"/>
              <a:gd name="T17" fmla="*/ 2147483647 h 3999"/>
              <a:gd name="T18" fmla="*/ 2147483647 w 6736"/>
              <a:gd name="T19" fmla="*/ 2147483647 h 3999"/>
              <a:gd name="T20" fmla="*/ 2147483647 w 6736"/>
              <a:gd name="T21" fmla="*/ 2147483647 h 3999"/>
              <a:gd name="T22" fmla="*/ 2147483647 w 6736"/>
              <a:gd name="T23" fmla="*/ 2147483647 h 3999"/>
              <a:gd name="T24" fmla="*/ 2147483647 w 6736"/>
              <a:gd name="T25" fmla="*/ 2147483647 h 3999"/>
              <a:gd name="T26" fmla="*/ 2147483647 w 6736"/>
              <a:gd name="T27" fmla="*/ 2147483647 h 3999"/>
              <a:gd name="T28" fmla="*/ 2147483647 w 6736"/>
              <a:gd name="T29" fmla="*/ 2147483647 h 3999"/>
              <a:gd name="T30" fmla="*/ 2147483647 w 6736"/>
              <a:gd name="T31" fmla="*/ 2147483647 h 3999"/>
              <a:gd name="T32" fmla="*/ 2147483647 w 6736"/>
              <a:gd name="T33" fmla="*/ 2147483647 h 3999"/>
              <a:gd name="T34" fmla="*/ 2147483647 w 6736"/>
              <a:gd name="T35" fmla="*/ 2147483647 h 3999"/>
              <a:gd name="T36" fmla="*/ 2147483647 w 6736"/>
              <a:gd name="T37" fmla="*/ 2147483647 h 3999"/>
              <a:gd name="T38" fmla="*/ 2147483647 w 6736"/>
              <a:gd name="T39" fmla="*/ 2147483647 h 3999"/>
              <a:gd name="T40" fmla="*/ 2147483647 w 6736"/>
              <a:gd name="T41" fmla="*/ 2147483647 h 3999"/>
              <a:gd name="T42" fmla="*/ 2147483647 w 6736"/>
              <a:gd name="T43" fmla="*/ 2147483647 h 3999"/>
              <a:gd name="T44" fmla="*/ 2147483647 w 6736"/>
              <a:gd name="T45" fmla="*/ 2147483647 h 3999"/>
              <a:gd name="T46" fmla="*/ 2147483647 w 6736"/>
              <a:gd name="T47" fmla="*/ 2147483647 h 3999"/>
              <a:gd name="T48" fmla="*/ 2147483647 w 6736"/>
              <a:gd name="T49" fmla="*/ 2147483647 h 3999"/>
              <a:gd name="T50" fmla="*/ 2147483647 w 6736"/>
              <a:gd name="T51" fmla="*/ 2147483647 h 3999"/>
              <a:gd name="T52" fmla="*/ 2147483647 w 6736"/>
              <a:gd name="T53" fmla="*/ 2147483647 h 3999"/>
              <a:gd name="T54" fmla="*/ 2147483647 w 6736"/>
              <a:gd name="T55" fmla="*/ 2147483647 h 3999"/>
              <a:gd name="T56" fmla="*/ 2147483647 w 6736"/>
              <a:gd name="T57" fmla="*/ 2147483647 h 3999"/>
              <a:gd name="T58" fmla="*/ 2147483647 w 6736"/>
              <a:gd name="T59" fmla="*/ 2147483647 h 3999"/>
              <a:gd name="T60" fmla="*/ 2147483647 w 6736"/>
              <a:gd name="T61" fmla="*/ 2147483647 h 3999"/>
              <a:gd name="T62" fmla="*/ 2147483647 w 6736"/>
              <a:gd name="T63" fmla="*/ 2147483647 h 3999"/>
              <a:gd name="T64" fmla="*/ 2147483647 w 6736"/>
              <a:gd name="T65" fmla="*/ 2147483647 h 3999"/>
              <a:gd name="T66" fmla="*/ 2147483647 w 6736"/>
              <a:gd name="T67" fmla="*/ 2147483647 h 3999"/>
              <a:gd name="T68" fmla="*/ 2147483647 w 6736"/>
              <a:gd name="T69" fmla="*/ 2147483647 h 3999"/>
              <a:gd name="T70" fmla="*/ 2147483647 w 6736"/>
              <a:gd name="T71" fmla="*/ 2147483647 h 3999"/>
              <a:gd name="T72" fmla="*/ 2147483647 w 6736"/>
              <a:gd name="T73" fmla="*/ 2147483647 h 3999"/>
              <a:gd name="T74" fmla="*/ 2147483647 w 6736"/>
              <a:gd name="T75" fmla="*/ 2147483647 h 3999"/>
              <a:gd name="T76" fmla="*/ 2147483647 w 6736"/>
              <a:gd name="T77" fmla="*/ 2147483647 h 3999"/>
              <a:gd name="T78" fmla="*/ 2147483647 w 6736"/>
              <a:gd name="T79" fmla="*/ 2147483647 h 3999"/>
              <a:gd name="T80" fmla="*/ 2147483647 w 6736"/>
              <a:gd name="T81" fmla="*/ 2147483647 h 3999"/>
              <a:gd name="T82" fmla="*/ 2147483647 w 6736"/>
              <a:gd name="T83" fmla="*/ 2147483647 h 3999"/>
              <a:gd name="T84" fmla="*/ 2147483647 w 6736"/>
              <a:gd name="T85" fmla="*/ 2147483647 h 3999"/>
              <a:gd name="T86" fmla="*/ 2147483647 w 6736"/>
              <a:gd name="T87" fmla="*/ 2147483647 h 3999"/>
              <a:gd name="T88" fmla="*/ 2147483647 w 6736"/>
              <a:gd name="T89" fmla="*/ 2147483647 h 3999"/>
              <a:gd name="T90" fmla="*/ 2147483647 w 6736"/>
              <a:gd name="T91" fmla="*/ 2147483647 h 3999"/>
              <a:gd name="T92" fmla="*/ 2147483647 w 6736"/>
              <a:gd name="T93" fmla="*/ 2147483647 h 3999"/>
              <a:gd name="T94" fmla="*/ 0 w 6736"/>
              <a:gd name="T95" fmla="*/ 2147483647 h 3999"/>
              <a:gd name="T96" fmla="*/ 2147483647 w 6736"/>
              <a:gd name="T97" fmla="*/ 2147483647 h 3999"/>
              <a:gd name="T98" fmla="*/ 2147483647 w 6736"/>
              <a:gd name="T99" fmla="*/ 2147483647 h 3999"/>
              <a:gd name="T100" fmla="*/ 2147483647 w 6736"/>
              <a:gd name="T101" fmla="*/ 2147483647 h 3999"/>
              <a:gd name="T102" fmla="*/ 2147483647 w 6736"/>
              <a:gd name="T103" fmla="*/ 2147483647 h 3999"/>
              <a:gd name="T104" fmla="*/ 2147483647 w 6736"/>
              <a:gd name="T105" fmla="*/ 2147483647 h 3999"/>
              <a:gd name="T106" fmla="*/ 2147483647 w 6736"/>
              <a:gd name="T107" fmla="*/ 0 h 39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736"/>
              <a:gd name="T163" fmla="*/ 0 h 3999"/>
              <a:gd name="T164" fmla="*/ 6736 w 6736"/>
              <a:gd name="T165" fmla="*/ 3999 h 39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736" h="3999">
                <a:moveTo>
                  <a:pt x="5298" y="3708"/>
                </a:moveTo>
                <a:lnTo>
                  <a:pt x="6445" y="3708"/>
                </a:lnTo>
                <a:lnTo>
                  <a:pt x="6445" y="2774"/>
                </a:lnTo>
                <a:lnTo>
                  <a:pt x="5298" y="2774"/>
                </a:lnTo>
                <a:lnTo>
                  <a:pt x="5298" y="3708"/>
                </a:lnTo>
                <a:close/>
                <a:moveTo>
                  <a:pt x="2794" y="3708"/>
                </a:moveTo>
                <a:lnTo>
                  <a:pt x="3942" y="3708"/>
                </a:lnTo>
                <a:lnTo>
                  <a:pt x="3942" y="2774"/>
                </a:lnTo>
                <a:lnTo>
                  <a:pt x="2794" y="2774"/>
                </a:lnTo>
                <a:lnTo>
                  <a:pt x="2794" y="3708"/>
                </a:lnTo>
                <a:close/>
                <a:moveTo>
                  <a:pt x="291" y="3708"/>
                </a:moveTo>
                <a:lnTo>
                  <a:pt x="1438" y="3708"/>
                </a:lnTo>
                <a:lnTo>
                  <a:pt x="1438" y="2774"/>
                </a:lnTo>
                <a:lnTo>
                  <a:pt x="291" y="2774"/>
                </a:lnTo>
                <a:lnTo>
                  <a:pt x="291" y="3708"/>
                </a:lnTo>
                <a:close/>
                <a:moveTo>
                  <a:pt x="2794" y="1225"/>
                </a:moveTo>
                <a:lnTo>
                  <a:pt x="3942" y="1225"/>
                </a:lnTo>
                <a:lnTo>
                  <a:pt x="3942" y="291"/>
                </a:lnTo>
                <a:lnTo>
                  <a:pt x="2794" y="291"/>
                </a:lnTo>
                <a:lnTo>
                  <a:pt x="2794" y="1225"/>
                </a:lnTo>
                <a:close/>
                <a:moveTo>
                  <a:pt x="2715" y="0"/>
                </a:moveTo>
                <a:lnTo>
                  <a:pt x="4021" y="0"/>
                </a:lnTo>
                <a:lnTo>
                  <a:pt x="4042" y="0"/>
                </a:lnTo>
                <a:lnTo>
                  <a:pt x="4062" y="4"/>
                </a:lnTo>
                <a:lnTo>
                  <a:pt x="4084" y="9"/>
                </a:lnTo>
                <a:lnTo>
                  <a:pt x="4102" y="16"/>
                </a:lnTo>
                <a:lnTo>
                  <a:pt x="4122" y="25"/>
                </a:lnTo>
                <a:lnTo>
                  <a:pt x="4139" y="36"/>
                </a:lnTo>
                <a:lnTo>
                  <a:pt x="4155" y="49"/>
                </a:lnTo>
                <a:lnTo>
                  <a:pt x="4171" y="62"/>
                </a:lnTo>
                <a:lnTo>
                  <a:pt x="4184" y="76"/>
                </a:lnTo>
                <a:lnTo>
                  <a:pt x="4197" y="93"/>
                </a:lnTo>
                <a:lnTo>
                  <a:pt x="4208" y="111"/>
                </a:lnTo>
                <a:lnTo>
                  <a:pt x="4217" y="129"/>
                </a:lnTo>
                <a:lnTo>
                  <a:pt x="4224" y="149"/>
                </a:lnTo>
                <a:lnTo>
                  <a:pt x="4228" y="169"/>
                </a:lnTo>
                <a:lnTo>
                  <a:pt x="4231" y="191"/>
                </a:lnTo>
                <a:lnTo>
                  <a:pt x="4233" y="213"/>
                </a:lnTo>
                <a:lnTo>
                  <a:pt x="4233" y="685"/>
                </a:lnTo>
                <a:lnTo>
                  <a:pt x="5945" y="685"/>
                </a:lnTo>
                <a:lnTo>
                  <a:pt x="5945" y="2483"/>
                </a:lnTo>
                <a:lnTo>
                  <a:pt x="6523" y="2483"/>
                </a:lnTo>
                <a:lnTo>
                  <a:pt x="6545" y="2485"/>
                </a:lnTo>
                <a:lnTo>
                  <a:pt x="6567" y="2487"/>
                </a:lnTo>
                <a:lnTo>
                  <a:pt x="6587" y="2492"/>
                </a:lnTo>
                <a:lnTo>
                  <a:pt x="6607" y="2499"/>
                </a:lnTo>
                <a:lnTo>
                  <a:pt x="6625" y="2508"/>
                </a:lnTo>
                <a:lnTo>
                  <a:pt x="6643" y="2519"/>
                </a:lnTo>
                <a:lnTo>
                  <a:pt x="6660" y="2532"/>
                </a:lnTo>
                <a:lnTo>
                  <a:pt x="6674" y="2545"/>
                </a:lnTo>
                <a:lnTo>
                  <a:pt x="6689" y="2561"/>
                </a:lnTo>
                <a:lnTo>
                  <a:pt x="6700" y="2578"/>
                </a:lnTo>
                <a:lnTo>
                  <a:pt x="6711" y="2594"/>
                </a:lnTo>
                <a:lnTo>
                  <a:pt x="6720" y="2614"/>
                </a:lnTo>
                <a:lnTo>
                  <a:pt x="6727" y="2632"/>
                </a:lnTo>
                <a:lnTo>
                  <a:pt x="6732" y="2652"/>
                </a:lnTo>
                <a:lnTo>
                  <a:pt x="6736" y="2674"/>
                </a:lnTo>
                <a:lnTo>
                  <a:pt x="6736" y="2696"/>
                </a:lnTo>
                <a:lnTo>
                  <a:pt x="6736" y="3786"/>
                </a:lnTo>
                <a:lnTo>
                  <a:pt x="6736" y="3808"/>
                </a:lnTo>
                <a:lnTo>
                  <a:pt x="6732" y="3830"/>
                </a:lnTo>
                <a:lnTo>
                  <a:pt x="6727" y="3850"/>
                </a:lnTo>
                <a:lnTo>
                  <a:pt x="6720" y="3868"/>
                </a:lnTo>
                <a:lnTo>
                  <a:pt x="6711" y="3888"/>
                </a:lnTo>
                <a:lnTo>
                  <a:pt x="6700" y="3904"/>
                </a:lnTo>
                <a:lnTo>
                  <a:pt x="6689" y="3921"/>
                </a:lnTo>
                <a:lnTo>
                  <a:pt x="6674" y="3937"/>
                </a:lnTo>
                <a:lnTo>
                  <a:pt x="6660" y="3950"/>
                </a:lnTo>
                <a:lnTo>
                  <a:pt x="6643" y="3963"/>
                </a:lnTo>
                <a:lnTo>
                  <a:pt x="6625" y="3974"/>
                </a:lnTo>
                <a:lnTo>
                  <a:pt x="6607" y="3983"/>
                </a:lnTo>
                <a:lnTo>
                  <a:pt x="6587" y="3990"/>
                </a:lnTo>
                <a:lnTo>
                  <a:pt x="6567" y="3995"/>
                </a:lnTo>
                <a:lnTo>
                  <a:pt x="6545" y="3997"/>
                </a:lnTo>
                <a:lnTo>
                  <a:pt x="6523" y="3999"/>
                </a:lnTo>
                <a:lnTo>
                  <a:pt x="5220" y="3999"/>
                </a:lnTo>
                <a:lnTo>
                  <a:pt x="5198" y="3997"/>
                </a:lnTo>
                <a:lnTo>
                  <a:pt x="5177" y="3995"/>
                </a:lnTo>
                <a:lnTo>
                  <a:pt x="5157" y="3990"/>
                </a:lnTo>
                <a:lnTo>
                  <a:pt x="5137" y="3983"/>
                </a:lnTo>
                <a:lnTo>
                  <a:pt x="5118" y="3974"/>
                </a:lnTo>
                <a:lnTo>
                  <a:pt x="5102" y="3963"/>
                </a:lnTo>
                <a:lnTo>
                  <a:pt x="5086" y="3950"/>
                </a:lnTo>
                <a:lnTo>
                  <a:pt x="5069" y="3937"/>
                </a:lnTo>
                <a:lnTo>
                  <a:pt x="5057" y="3921"/>
                </a:lnTo>
                <a:lnTo>
                  <a:pt x="5044" y="3904"/>
                </a:lnTo>
                <a:lnTo>
                  <a:pt x="5033" y="3888"/>
                </a:lnTo>
                <a:lnTo>
                  <a:pt x="5024" y="3868"/>
                </a:lnTo>
                <a:lnTo>
                  <a:pt x="5017" y="3850"/>
                </a:lnTo>
                <a:lnTo>
                  <a:pt x="5011" y="3830"/>
                </a:lnTo>
                <a:lnTo>
                  <a:pt x="5009" y="3808"/>
                </a:lnTo>
                <a:lnTo>
                  <a:pt x="5007" y="3786"/>
                </a:lnTo>
                <a:lnTo>
                  <a:pt x="5007" y="2696"/>
                </a:lnTo>
                <a:lnTo>
                  <a:pt x="5009" y="2674"/>
                </a:lnTo>
                <a:lnTo>
                  <a:pt x="5011" y="2652"/>
                </a:lnTo>
                <a:lnTo>
                  <a:pt x="5017" y="2632"/>
                </a:lnTo>
                <a:lnTo>
                  <a:pt x="5024" y="2614"/>
                </a:lnTo>
                <a:lnTo>
                  <a:pt x="5033" y="2594"/>
                </a:lnTo>
                <a:lnTo>
                  <a:pt x="5044" y="2578"/>
                </a:lnTo>
                <a:lnTo>
                  <a:pt x="5057" y="2561"/>
                </a:lnTo>
                <a:lnTo>
                  <a:pt x="5069" y="2545"/>
                </a:lnTo>
                <a:lnTo>
                  <a:pt x="5086" y="2532"/>
                </a:lnTo>
                <a:lnTo>
                  <a:pt x="5102" y="2519"/>
                </a:lnTo>
                <a:lnTo>
                  <a:pt x="5118" y="2508"/>
                </a:lnTo>
                <a:lnTo>
                  <a:pt x="5137" y="2499"/>
                </a:lnTo>
                <a:lnTo>
                  <a:pt x="5157" y="2492"/>
                </a:lnTo>
                <a:lnTo>
                  <a:pt x="5177" y="2487"/>
                </a:lnTo>
                <a:lnTo>
                  <a:pt x="5198" y="2485"/>
                </a:lnTo>
                <a:lnTo>
                  <a:pt x="5220" y="2483"/>
                </a:lnTo>
                <a:lnTo>
                  <a:pt x="5800" y="2483"/>
                </a:lnTo>
                <a:lnTo>
                  <a:pt x="5800" y="831"/>
                </a:lnTo>
                <a:lnTo>
                  <a:pt x="4233" y="831"/>
                </a:lnTo>
                <a:lnTo>
                  <a:pt x="4233" y="1303"/>
                </a:lnTo>
                <a:lnTo>
                  <a:pt x="4231" y="1325"/>
                </a:lnTo>
                <a:lnTo>
                  <a:pt x="4228" y="1345"/>
                </a:lnTo>
                <a:lnTo>
                  <a:pt x="4224" y="1367"/>
                </a:lnTo>
                <a:lnTo>
                  <a:pt x="4217" y="1385"/>
                </a:lnTo>
                <a:lnTo>
                  <a:pt x="4208" y="1405"/>
                </a:lnTo>
                <a:lnTo>
                  <a:pt x="4197" y="1421"/>
                </a:lnTo>
                <a:lnTo>
                  <a:pt x="4184" y="1438"/>
                </a:lnTo>
                <a:lnTo>
                  <a:pt x="4171" y="1452"/>
                </a:lnTo>
                <a:lnTo>
                  <a:pt x="4155" y="1467"/>
                </a:lnTo>
                <a:lnTo>
                  <a:pt x="4139" y="1480"/>
                </a:lnTo>
                <a:lnTo>
                  <a:pt x="4122" y="1491"/>
                </a:lnTo>
                <a:lnTo>
                  <a:pt x="4102" y="1500"/>
                </a:lnTo>
                <a:lnTo>
                  <a:pt x="4084" y="1507"/>
                </a:lnTo>
                <a:lnTo>
                  <a:pt x="4062" y="1511"/>
                </a:lnTo>
                <a:lnTo>
                  <a:pt x="4042" y="1514"/>
                </a:lnTo>
                <a:lnTo>
                  <a:pt x="4021" y="1516"/>
                </a:lnTo>
                <a:lnTo>
                  <a:pt x="3441" y="1516"/>
                </a:lnTo>
                <a:lnTo>
                  <a:pt x="3441" y="2483"/>
                </a:lnTo>
                <a:lnTo>
                  <a:pt x="4021" y="2483"/>
                </a:lnTo>
                <a:lnTo>
                  <a:pt x="4042" y="2485"/>
                </a:lnTo>
                <a:lnTo>
                  <a:pt x="4062" y="2487"/>
                </a:lnTo>
                <a:lnTo>
                  <a:pt x="4084" y="2492"/>
                </a:lnTo>
                <a:lnTo>
                  <a:pt x="4102" y="2499"/>
                </a:lnTo>
                <a:lnTo>
                  <a:pt x="4122" y="2508"/>
                </a:lnTo>
                <a:lnTo>
                  <a:pt x="4139" y="2519"/>
                </a:lnTo>
                <a:lnTo>
                  <a:pt x="4155" y="2532"/>
                </a:lnTo>
                <a:lnTo>
                  <a:pt x="4171" y="2545"/>
                </a:lnTo>
                <a:lnTo>
                  <a:pt x="4184" y="2561"/>
                </a:lnTo>
                <a:lnTo>
                  <a:pt x="4197" y="2578"/>
                </a:lnTo>
                <a:lnTo>
                  <a:pt x="4208" y="2594"/>
                </a:lnTo>
                <a:lnTo>
                  <a:pt x="4217" y="2614"/>
                </a:lnTo>
                <a:lnTo>
                  <a:pt x="4224" y="2632"/>
                </a:lnTo>
                <a:lnTo>
                  <a:pt x="4228" y="2652"/>
                </a:lnTo>
                <a:lnTo>
                  <a:pt x="4231" y="2674"/>
                </a:lnTo>
                <a:lnTo>
                  <a:pt x="4233" y="2696"/>
                </a:lnTo>
                <a:lnTo>
                  <a:pt x="4233" y="3786"/>
                </a:lnTo>
                <a:lnTo>
                  <a:pt x="4231" y="3808"/>
                </a:lnTo>
                <a:lnTo>
                  <a:pt x="4228" y="3830"/>
                </a:lnTo>
                <a:lnTo>
                  <a:pt x="4224" y="3850"/>
                </a:lnTo>
                <a:lnTo>
                  <a:pt x="4217" y="3868"/>
                </a:lnTo>
                <a:lnTo>
                  <a:pt x="4208" y="3888"/>
                </a:lnTo>
                <a:lnTo>
                  <a:pt x="4197" y="3904"/>
                </a:lnTo>
                <a:lnTo>
                  <a:pt x="4184" y="3921"/>
                </a:lnTo>
                <a:lnTo>
                  <a:pt x="4171" y="3937"/>
                </a:lnTo>
                <a:lnTo>
                  <a:pt x="4155" y="3950"/>
                </a:lnTo>
                <a:lnTo>
                  <a:pt x="4139" y="3963"/>
                </a:lnTo>
                <a:lnTo>
                  <a:pt x="4122" y="3974"/>
                </a:lnTo>
                <a:lnTo>
                  <a:pt x="4102" y="3983"/>
                </a:lnTo>
                <a:lnTo>
                  <a:pt x="4084" y="3990"/>
                </a:lnTo>
                <a:lnTo>
                  <a:pt x="4062" y="3995"/>
                </a:lnTo>
                <a:lnTo>
                  <a:pt x="4042" y="3997"/>
                </a:lnTo>
                <a:lnTo>
                  <a:pt x="4021" y="3999"/>
                </a:lnTo>
                <a:lnTo>
                  <a:pt x="2715" y="3999"/>
                </a:lnTo>
                <a:lnTo>
                  <a:pt x="2694" y="3997"/>
                </a:lnTo>
                <a:lnTo>
                  <a:pt x="2674" y="3995"/>
                </a:lnTo>
                <a:lnTo>
                  <a:pt x="2654" y="3990"/>
                </a:lnTo>
                <a:lnTo>
                  <a:pt x="2634" y="3983"/>
                </a:lnTo>
                <a:lnTo>
                  <a:pt x="2616" y="3974"/>
                </a:lnTo>
                <a:lnTo>
                  <a:pt x="2597" y="3963"/>
                </a:lnTo>
                <a:lnTo>
                  <a:pt x="2581" y="3950"/>
                </a:lnTo>
                <a:lnTo>
                  <a:pt x="2566" y="3937"/>
                </a:lnTo>
                <a:lnTo>
                  <a:pt x="2552" y="3921"/>
                </a:lnTo>
                <a:lnTo>
                  <a:pt x="2539" y="3904"/>
                </a:lnTo>
                <a:lnTo>
                  <a:pt x="2530" y="3888"/>
                </a:lnTo>
                <a:lnTo>
                  <a:pt x="2521" y="3868"/>
                </a:lnTo>
                <a:lnTo>
                  <a:pt x="2514" y="3850"/>
                </a:lnTo>
                <a:lnTo>
                  <a:pt x="2508" y="3830"/>
                </a:lnTo>
                <a:lnTo>
                  <a:pt x="2505" y="3808"/>
                </a:lnTo>
                <a:lnTo>
                  <a:pt x="2503" y="3786"/>
                </a:lnTo>
                <a:lnTo>
                  <a:pt x="2503" y="2696"/>
                </a:lnTo>
                <a:lnTo>
                  <a:pt x="2505" y="2674"/>
                </a:lnTo>
                <a:lnTo>
                  <a:pt x="2508" y="2652"/>
                </a:lnTo>
                <a:lnTo>
                  <a:pt x="2514" y="2632"/>
                </a:lnTo>
                <a:lnTo>
                  <a:pt x="2521" y="2614"/>
                </a:lnTo>
                <a:lnTo>
                  <a:pt x="2530" y="2594"/>
                </a:lnTo>
                <a:lnTo>
                  <a:pt x="2539" y="2578"/>
                </a:lnTo>
                <a:lnTo>
                  <a:pt x="2552" y="2561"/>
                </a:lnTo>
                <a:lnTo>
                  <a:pt x="2566" y="2545"/>
                </a:lnTo>
                <a:lnTo>
                  <a:pt x="2581" y="2532"/>
                </a:lnTo>
                <a:lnTo>
                  <a:pt x="2597" y="2519"/>
                </a:lnTo>
                <a:lnTo>
                  <a:pt x="2616" y="2508"/>
                </a:lnTo>
                <a:lnTo>
                  <a:pt x="2634" y="2499"/>
                </a:lnTo>
                <a:lnTo>
                  <a:pt x="2654" y="2492"/>
                </a:lnTo>
                <a:lnTo>
                  <a:pt x="2674" y="2487"/>
                </a:lnTo>
                <a:lnTo>
                  <a:pt x="2694" y="2485"/>
                </a:lnTo>
                <a:lnTo>
                  <a:pt x="2715" y="2483"/>
                </a:lnTo>
                <a:lnTo>
                  <a:pt x="3295" y="2483"/>
                </a:lnTo>
                <a:lnTo>
                  <a:pt x="3295" y="1516"/>
                </a:lnTo>
                <a:lnTo>
                  <a:pt x="2715" y="1516"/>
                </a:lnTo>
                <a:lnTo>
                  <a:pt x="2694" y="1514"/>
                </a:lnTo>
                <a:lnTo>
                  <a:pt x="2674" y="1511"/>
                </a:lnTo>
                <a:lnTo>
                  <a:pt x="2654" y="1507"/>
                </a:lnTo>
                <a:lnTo>
                  <a:pt x="2634" y="1500"/>
                </a:lnTo>
                <a:lnTo>
                  <a:pt x="2616" y="1491"/>
                </a:lnTo>
                <a:lnTo>
                  <a:pt x="2597" y="1480"/>
                </a:lnTo>
                <a:lnTo>
                  <a:pt x="2581" y="1467"/>
                </a:lnTo>
                <a:lnTo>
                  <a:pt x="2566" y="1452"/>
                </a:lnTo>
                <a:lnTo>
                  <a:pt x="2552" y="1438"/>
                </a:lnTo>
                <a:lnTo>
                  <a:pt x="2539" y="1421"/>
                </a:lnTo>
                <a:lnTo>
                  <a:pt x="2530" y="1405"/>
                </a:lnTo>
                <a:lnTo>
                  <a:pt x="2521" y="1385"/>
                </a:lnTo>
                <a:lnTo>
                  <a:pt x="2514" y="1367"/>
                </a:lnTo>
                <a:lnTo>
                  <a:pt x="2508" y="1345"/>
                </a:lnTo>
                <a:lnTo>
                  <a:pt x="2505" y="1325"/>
                </a:lnTo>
                <a:lnTo>
                  <a:pt x="2503" y="1303"/>
                </a:lnTo>
                <a:lnTo>
                  <a:pt x="2503" y="831"/>
                </a:lnTo>
                <a:lnTo>
                  <a:pt x="936" y="831"/>
                </a:lnTo>
                <a:lnTo>
                  <a:pt x="936" y="2483"/>
                </a:lnTo>
                <a:lnTo>
                  <a:pt x="1516" y="2483"/>
                </a:lnTo>
                <a:lnTo>
                  <a:pt x="1538" y="2485"/>
                </a:lnTo>
                <a:lnTo>
                  <a:pt x="1559" y="2487"/>
                </a:lnTo>
                <a:lnTo>
                  <a:pt x="1579" y="2492"/>
                </a:lnTo>
                <a:lnTo>
                  <a:pt x="1599" y="2499"/>
                </a:lnTo>
                <a:lnTo>
                  <a:pt x="1618" y="2508"/>
                </a:lnTo>
                <a:lnTo>
                  <a:pt x="1636" y="2519"/>
                </a:lnTo>
                <a:lnTo>
                  <a:pt x="1652" y="2532"/>
                </a:lnTo>
                <a:lnTo>
                  <a:pt x="1667" y="2545"/>
                </a:lnTo>
                <a:lnTo>
                  <a:pt x="1679" y="2561"/>
                </a:lnTo>
                <a:lnTo>
                  <a:pt x="1692" y="2578"/>
                </a:lnTo>
                <a:lnTo>
                  <a:pt x="1703" y="2594"/>
                </a:lnTo>
                <a:lnTo>
                  <a:pt x="1712" y="2614"/>
                </a:lnTo>
                <a:lnTo>
                  <a:pt x="1719" y="2632"/>
                </a:lnTo>
                <a:lnTo>
                  <a:pt x="1725" y="2652"/>
                </a:lnTo>
                <a:lnTo>
                  <a:pt x="1729" y="2674"/>
                </a:lnTo>
                <a:lnTo>
                  <a:pt x="1729" y="2696"/>
                </a:lnTo>
                <a:lnTo>
                  <a:pt x="1729" y="3786"/>
                </a:lnTo>
                <a:lnTo>
                  <a:pt x="1729" y="3808"/>
                </a:lnTo>
                <a:lnTo>
                  <a:pt x="1725" y="3830"/>
                </a:lnTo>
                <a:lnTo>
                  <a:pt x="1719" y="3850"/>
                </a:lnTo>
                <a:lnTo>
                  <a:pt x="1712" y="3868"/>
                </a:lnTo>
                <a:lnTo>
                  <a:pt x="1703" y="3888"/>
                </a:lnTo>
                <a:lnTo>
                  <a:pt x="1692" y="3904"/>
                </a:lnTo>
                <a:lnTo>
                  <a:pt x="1679" y="3921"/>
                </a:lnTo>
                <a:lnTo>
                  <a:pt x="1667" y="3937"/>
                </a:lnTo>
                <a:lnTo>
                  <a:pt x="1652" y="3950"/>
                </a:lnTo>
                <a:lnTo>
                  <a:pt x="1636" y="3963"/>
                </a:lnTo>
                <a:lnTo>
                  <a:pt x="1618" y="3974"/>
                </a:lnTo>
                <a:lnTo>
                  <a:pt x="1599" y="3983"/>
                </a:lnTo>
                <a:lnTo>
                  <a:pt x="1579" y="3990"/>
                </a:lnTo>
                <a:lnTo>
                  <a:pt x="1559" y="3995"/>
                </a:lnTo>
                <a:lnTo>
                  <a:pt x="1538" y="3997"/>
                </a:lnTo>
                <a:lnTo>
                  <a:pt x="1516" y="3999"/>
                </a:lnTo>
                <a:lnTo>
                  <a:pt x="213" y="3999"/>
                </a:lnTo>
                <a:lnTo>
                  <a:pt x="191" y="3997"/>
                </a:lnTo>
                <a:lnTo>
                  <a:pt x="169" y="3995"/>
                </a:lnTo>
                <a:lnTo>
                  <a:pt x="149" y="3990"/>
                </a:lnTo>
                <a:lnTo>
                  <a:pt x="129" y="3983"/>
                </a:lnTo>
                <a:lnTo>
                  <a:pt x="111" y="3974"/>
                </a:lnTo>
                <a:lnTo>
                  <a:pt x="93" y="3963"/>
                </a:lnTo>
                <a:lnTo>
                  <a:pt x="76" y="3950"/>
                </a:lnTo>
                <a:lnTo>
                  <a:pt x="62" y="3937"/>
                </a:lnTo>
                <a:lnTo>
                  <a:pt x="49" y="3921"/>
                </a:lnTo>
                <a:lnTo>
                  <a:pt x="36" y="3904"/>
                </a:lnTo>
                <a:lnTo>
                  <a:pt x="25" y="3888"/>
                </a:lnTo>
                <a:lnTo>
                  <a:pt x="16" y="3868"/>
                </a:lnTo>
                <a:lnTo>
                  <a:pt x="9" y="3850"/>
                </a:lnTo>
                <a:lnTo>
                  <a:pt x="4" y="3830"/>
                </a:lnTo>
                <a:lnTo>
                  <a:pt x="0" y="3808"/>
                </a:lnTo>
                <a:lnTo>
                  <a:pt x="0" y="3786"/>
                </a:lnTo>
                <a:lnTo>
                  <a:pt x="0" y="2696"/>
                </a:lnTo>
                <a:lnTo>
                  <a:pt x="0" y="2674"/>
                </a:lnTo>
                <a:lnTo>
                  <a:pt x="4" y="2652"/>
                </a:lnTo>
                <a:lnTo>
                  <a:pt x="9" y="2632"/>
                </a:lnTo>
                <a:lnTo>
                  <a:pt x="16" y="2614"/>
                </a:lnTo>
                <a:lnTo>
                  <a:pt x="25" y="2594"/>
                </a:lnTo>
                <a:lnTo>
                  <a:pt x="36" y="2578"/>
                </a:lnTo>
                <a:lnTo>
                  <a:pt x="49" y="2561"/>
                </a:lnTo>
                <a:lnTo>
                  <a:pt x="62" y="2545"/>
                </a:lnTo>
                <a:lnTo>
                  <a:pt x="76" y="2532"/>
                </a:lnTo>
                <a:lnTo>
                  <a:pt x="93" y="2519"/>
                </a:lnTo>
                <a:lnTo>
                  <a:pt x="111" y="2508"/>
                </a:lnTo>
                <a:lnTo>
                  <a:pt x="129" y="2499"/>
                </a:lnTo>
                <a:lnTo>
                  <a:pt x="149" y="2492"/>
                </a:lnTo>
                <a:lnTo>
                  <a:pt x="169" y="2487"/>
                </a:lnTo>
                <a:lnTo>
                  <a:pt x="191" y="2485"/>
                </a:lnTo>
                <a:lnTo>
                  <a:pt x="213" y="2483"/>
                </a:lnTo>
                <a:lnTo>
                  <a:pt x="791" y="2483"/>
                </a:lnTo>
                <a:lnTo>
                  <a:pt x="791" y="685"/>
                </a:lnTo>
                <a:lnTo>
                  <a:pt x="2503" y="685"/>
                </a:lnTo>
                <a:lnTo>
                  <a:pt x="2503" y="213"/>
                </a:lnTo>
                <a:lnTo>
                  <a:pt x="2505" y="191"/>
                </a:lnTo>
                <a:lnTo>
                  <a:pt x="2508" y="169"/>
                </a:lnTo>
                <a:lnTo>
                  <a:pt x="2514" y="149"/>
                </a:lnTo>
                <a:lnTo>
                  <a:pt x="2521" y="129"/>
                </a:lnTo>
                <a:lnTo>
                  <a:pt x="2530" y="111"/>
                </a:lnTo>
                <a:lnTo>
                  <a:pt x="2539" y="93"/>
                </a:lnTo>
                <a:lnTo>
                  <a:pt x="2552" y="76"/>
                </a:lnTo>
                <a:lnTo>
                  <a:pt x="2566" y="62"/>
                </a:lnTo>
                <a:lnTo>
                  <a:pt x="2581" y="49"/>
                </a:lnTo>
                <a:lnTo>
                  <a:pt x="2597" y="36"/>
                </a:lnTo>
                <a:lnTo>
                  <a:pt x="2616" y="25"/>
                </a:lnTo>
                <a:lnTo>
                  <a:pt x="2634" y="16"/>
                </a:lnTo>
                <a:lnTo>
                  <a:pt x="2654" y="9"/>
                </a:lnTo>
                <a:lnTo>
                  <a:pt x="2674" y="4"/>
                </a:lnTo>
                <a:lnTo>
                  <a:pt x="2694" y="0"/>
                </a:lnTo>
                <a:lnTo>
                  <a:pt x="2715" y="0"/>
                </a:lnTo>
                <a:close/>
              </a:path>
            </a:pathLst>
          </a:custGeom>
          <a:solidFill>
            <a:srgbClr val="232D4B"/>
          </a:solidFill>
          <a:ln w="9525">
            <a:noFill/>
            <a:round/>
            <a:headEnd/>
            <a:tailEnd/>
          </a:ln>
        </p:spPr>
        <p:txBody>
          <a:bodyPr>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sym typeface="FranklinGothic URW Comp Book"/>
            </a:endParaRPr>
          </a:p>
        </p:txBody>
      </p:sp>
      <p:pic>
        <p:nvPicPr>
          <p:cNvPr id="84" name="Graphic 83" descr="Upward trend outline">
            <a:extLst>
              <a:ext uri="{FF2B5EF4-FFF2-40B4-BE49-F238E27FC236}">
                <a16:creationId xmlns:a16="http://schemas.microsoft.com/office/drawing/2014/main" id="{BCAEE164-006E-8AA2-A437-CE8FABDB1F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91122" y="667090"/>
            <a:ext cx="593217" cy="593217"/>
          </a:xfrm>
          <a:prstGeom prst="rect">
            <a:avLst/>
          </a:prstGeom>
        </p:spPr>
      </p:pic>
      <p:pic>
        <p:nvPicPr>
          <p:cNvPr id="85" name="Graphic 84" descr="Presentation with org chart outline">
            <a:extLst>
              <a:ext uri="{FF2B5EF4-FFF2-40B4-BE49-F238E27FC236}">
                <a16:creationId xmlns:a16="http://schemas.microsoft.com/office/drawing/2014/main" id="{2333423C-93AA-490B-D395-273EBF17E8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81970" y="696502"/>
            <a:ext cx="593217" cy="593217"/>
          </a:xfrm>
          <a:prstGeom prst="rect">
            <a:avLst/>
          </a:prstGeom>
        </p:spPr>
      </p:pic>
      <p:pic>
        <p:nvPicPr>
          <p:cNvPr id="86" name="Graphic 85" descr="Internet Of Things outline">
            <a:extLst>
              <a:ext uri="{FF2B5EF4-FFF2-40B4-BE49-F238E27FC236}">
                <a16:creationId xmlns:a16="http://schemas.microsoft.com/office/drawing/2014/main" id="{B982D405-732A-DD14-6B6B-8E453B5659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96987" y="725447"/>
            <a:ext cx="476503" cy="476503"/>
          </a:xfrm>
          <a:prstGeom prst="rect">
            <a:avLst/>
          </a:prstGeom>
        </p:spPr>
      </p:pic>
      <p:pic>
        <p:nvPicPr>
          <p:cNvPr id="87" name="Graphic 86" descr="Network outline">
            <a:extLst>
              <a:ext uri="{FF2B5EF4-FFF2-40B4-BE49-F238E27FC236}">
                <a16:creationId xmlns:a16="http://schemas.microsoft.com/office/drawing/2014/main" id="{623A2C94-8BD0-38BE-EBC5-7A07766FB3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01320" y="745310"/>
            <a:ext cx="495602" cy="495602"/>
          </a:xfrm>
          <a:prstGeom prst="rect">
            <a:avLst/>
          </a:prstGeom>
        </p:spPr>
      </p:pic>
      <p:cxnSp>
        <p:nvCxnSpPr>
          <p:cNvPr id="88" name="Straight Connector 87">
            <a:extLst>
              <a:ext uri="{FF2B5EF4-FFF2-40B4-BE49-F238E27FC236}">
                <a16:creationId xmlns:a16="http://schemas.microsoft.com/office/drawing/2014/main" id="{C8812422-9449-DCE1-B4AC-12DA53AB0307}"/>
              </a:ext>
            </a:extLst>
          </p:cNvPr>
          <p:cNvCxnSpPr>
            <a:cxnSpLocks/>
          </p:cNvCxnSpPr>
          <p:nvPr/>
        </p:nvCxnSpPr>
        <p:spPr>
          <a:xfrm>
            <a:off x="3197916" y="823705"/>
            <a:ext cx="22363" cy="3794263"/>
          </a:xfrm>
          <a:prstGeom prst="line">
            <a:avLst/>
          </a:prstGeom>
          <a:noFill/>
          <a:ln w="25400" cap="flat">
            <a:solidFill>
              <a:srgbClr val="E57200"/>
            </a:solidFill>
            <a:prstDash val="sysDash"/>
            <a:miter lim="400000"/>
          </a:ln>
          <a:effectLst/>
          <a:sp3d/>
        </p:spPr>
      </p:cxnSp>
      <p:cxnSp>
        <p:nvCxnSpPr>
          <p:cNvPr id="89" name="Straight Connector 88">
            <a:extLst>
              <a:ext uri="{FF2B5EF4-FFF2-40B4-BE49-F238E27FC236}">
                <a16:creationId xmlns:a16="http://schemas.microsoft.com/office/drawing/2014/main" id="{561D067E-D94B-2E7C-88AF-2BF24064C5A4}"/>
              </a:ext>
            </a:extLst>
          </p:cNvPr>
          <p:cNvCxnSpPr>
            <a:cxnSpLocks/>
          </p:cNvCxnSpPr>
          <p:nvPr/>
        </p:nvCxnSpPr>
        <p:spPr>
          <a:xfrm>
            <a:off x="4588765" y="823705"/>
            <a:ext cx="22363" cy="3794263"/>
          </a:xfrm>
          <a:prstGeom prst="line">
            <a:avLst/>
          </a:prstGeom>
          <a:noFill/>
          <a:ln w="25400" cap="flat">
            <a:solidFill>
              <a:srgbClr val="E57200"/>
            </a:solidFill>
            <a:prstDash val="sysDash"/>
            <a:miter lim="400000"/>
          </a:ln>
          <a:effectLst/>
          <a:sp3d/>
        </p:spPr>
      </p:cxnSp>
      <p:cxnSp>
        <p:nvCxnSpPr>
          <p:cNvPr id="90" name="Straight Connector 89">
            <a:extLst>
              <a:ext uri="{FF2B5EF4-FFF2-40B4-BE49-F238E27FC236}">
                <a16:creationId xmlns:a16="http://schemas.microsoft.com/office/drawing/2014/main" id="{F84A6D07-31BD-1175-7EA8-7E1E3DD8FECA}"/>
              </a:ext>
            </a:extLst>
          </p:cNvPr>
          <p:cNvCxnSpPr>
            <a:cxnSpLocks/>
          </p:cNvCxnSpPr>
          <p:nvPr/>
        </p:nvCxnSpPr>
        <p:spPr>
          <a:xfrm>
            <a:off x="6009133" y="823705"/>
            <a:ext cx="22363" cy="3794263"/>
          </a:xfrm>
          <a:prstGeom prst="line">
            <a:avLst/>
          </a:prstGeom>
          <a:noFill/>
          <a:ln w="25400" cap="flat">
            <a:solidFill>
              <a:srgbClr val="E57200"/>
            </a:solidFill>
            <a:prstDash val="sysDash"/>
            <a:miter lim="400000"/>
          </a:ln>
          <a:effectLst/>
          <a:sp3d/>
        </p:spPr>
      </p:cxnSp>
      <p:cxnSp>
        <p:nvCxnSpPr>
          <p:cNvPr id="91" name="Straight Connector 90">
            <a:extLst>
              <a:ext uri="{FF2B5EF4-FFF2-40B4-BE49-F238E27FC236}">
                <a16:creationId xmlns:a16="http://schemas.microsoft.com/office/drawing/2014/main" id="{ED6D009A-0217-70E6-BD81-4D60E36C5AB0}"/>
              </a:ext>
            </a:extLst>
          </p:cNvPr>
          <p:cNvCxnSpPr>
            <a:cxnSpLocks/>
          </p:cNvCxnSpPr>
          <p:nvPr/>
        </p:nvCxnSpPr>
        <p:spPr>
          <a:xfrm>
            <a:off x="7429186" y="823705"/>
            <a:ext cx="22363" cy="3794263"/>
          </a:xfrm>
          <a:prstGeom prst="line">
            <a:avLst/>
          </a:prstGeom>
          <a:noFill/>
          <a:ln w="25400" cap="flat">
            <a:solidFill>
              <a:srgbClr val="E57200"/>
            </a:solidFill>
            <a:prstDash val="sysDash"/>
            <a:miter lim="400000"/>
          </a:ln>
          <a:effectLst/>
          <a:sp3d/>
        </p:spPr>
      </p:cxnSp>
      <p:cxnSp>
        <p:nvCxnSpPr>
          <p:cNvPr id="92" name="Straight Connector 91">
            <a:extLst>
              <a:ext uri="{FF2B5EF4-FFF2-40B4-BE49-F238E27FC236}">
                <a16:creationId xmlns:a16="http://schemas.microsoft.com/office/drawing/2014/main" id="{9BDBCA4D-8A43-9916-634F-BD9250C36F09}"/>
              </a:ext>
            </a:extLst>
          </p:cNvPr>
          <p:cNvCxnSpPr>
            <a:cxnSpLocks/>
          </p:cNvCxnSpPr>
          <p:nvPr/>
        </p:nvCxnSpPr>
        <p:spPr>
          <a:xfrm>
            <a:off x="1721341" y="797139"/>
            <a:ext cx="22363" cy="3794263"/>
          </a:xfrm>
          <a:prstGeom prst="line">
            <a:avLst/>
          </a:prstGeom>
          <a:noFill/>
          <a:ln w="25400" cap="flat">
            <a:solidFill>
              <a:srgbClr val="E57200"/>
            </a:solidFill>
            <a:prstDash val="sysDash"/>
            <a:miter lim="400000"/>
          </a:ln>
          <a:effectLst/>
          <a:sp3d/>
        </p:spPr>
      </p:cxnSp>
      <p:pic>
        <p:nvPicPr>
          <p:cNvPr id="93" name="Picture 92">
            <a:extLst>
              <a:ext uri="{FF2B5EF4-FFF2-40B4-BE49-F238E27FC236}">
                <a16:creationId xmlns:a16="http://schemas.microsoft.com/office/drawing/2014/main" id="{A9C17E2E-E0D2-2553-02B6-33B25ACDEFD0}"/>
              </a:ext>
            </a:extLst>
          </p:cNvPr>
          <p:cNvPicPr>
            <a:picLocks noChangeAspect="1"/>
          </p:cNvPicPr>
          <p:nvPr/>
        </p:nvPicPr>
        <p:blipFill rotWithShape="1">
          <a:blip r:embed="rId17"/>
          <a:srcRect l="2373" t="21173" r="48607"/>
          <a:stretch/>
        </p:blipFill>
        <p:spPr>
          <a:xfrm>
            <a:off x="3493905" y="2851931"/>
            <a:ext cx="845793" cy="1817370"/>
          </a:xfrm>
          <a:prstGeom prst="rect">
            <a:avLst/>
          </a:prstGeom>
        </p:spPr>
      </p:pic>
      <p:pic>
        <p:nvPicPr>
          <p:cNvPr id="94" name="Picture 93">
            <a:extLst>
              <a:ext uri="{FF2B5EF4-FFF2-40B4-BE49-F238E27FC236}">
                <a16:creationId xmlns:a16="http://schemas.microsoft.com/office/drawing/2014/main" id="{3B2CC491-E5BC-0568-0F7F-F86BB9059A1C}"/>
              </a:ext>
            </a:extLst>
          </p:cNvPr>
          <p:cNvPicPr>
            <a:picLocks noChangeAspect="1"/>
          </p:cNvPicPr>
          <p:nvPr/>
        </p:nvPicPr>
        <p:blipFill rotWithShape="1">
          <a:blip r:embed="rId18"/>
          <a:srcRect l="9870" t="20506" r="29836" b="2739"/>
          <a:stretch/>
        </p:blipFill>
        <p:spPr>
          <a:xfrm>
            <a:off x="7681349" y="2851931"/>
            <a:ext cx="880310" cy="1817370"/>
          </a:xfrm>
          <a:prstGeom prst="rect">
            <a:avLst/>
          </a:prstGeom>
        </p:spPr>
      </p:pic>
      <p:sp>
        <p:nvSpPr>
          <p:cNvPr id="95" name="Rectangle 94">
            <a:extLst>
              <a:ext uri="{FF2B5EF4-FFF2-40B4-BE49-F238E27FC236}">
                <a16:creationId xmlns:a16="http://schemas.microsoft.com/office/drawing/2014/main" id="{A341D807-3121-9B2D-B17A-4F19F1A36042}"/>
              </a:ext>
            </a:extLst>
          </p:cNvPr>
          <p:cNvSpPr/>
          <p:nvPr/>
        </p:nvSpPr>
        <p:spPr>
          <a:xfrm>
            <a:off x="7432914" y="740356"/>
            <a:ext cx="1291772" cy="2084842"/>
          </a:xfrm>
          <a:prstGeom prst="rect">
            <a:avLst/>
          </a:prstGeom>
          <a:noFill/>
          <a:ln w="57150" cap="flat">
            <a:solidFill>
              <a:srgbClr val="00B05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96" name="Picture 95">
            <a:extLst>
              <a:ext uri="{FF2B5EF4-FFF2-40B4-BE49-F238E27FC236}">
                <a16:creationId xmlns:a16="http://schemas.microsoft.com/office/drawing/2014/main" id="{5AE6655F-5525-95B3-BE07-955AC6E959E1}"/>
              </a:ext>
            </a:extLst>
          </p:cNvPr>
          <p:cNvPicPr>
            <a:picLocks noChangeAspect="1"/>
          </p:cNvPicPr>
          <p:nvPr/>
        </p:nvPicPr>
        <p:blipFill rotWithShape="1">
          <a:blip r:embed="rId19"/>
          <a:srcRect l="8840" t="18655" r="32231" b="3622"/>
          <a:stretch/>
        </p:blipFill>
        <p:spPr>
          <a:xfrm>
            <a:off x="4897142" y="2851931"/>
            <a:ext cx="871382" cy="1817370"/>
          </a:xfrm>
          <a:prstGeom prst="rect">
            <a:avLst/>
          </a:prstGeom>
        </p:spPr>
      </p:pic>
      <p:pic>
        <p:nvPicPr>
          <p:cNvPr id="97" name="Picture 96">
            <a:extLst>
              <a:ext uri="{FF2B5EF4-FFF2-40B4-BE49-F238E27FC236}">
                <a16:creationId xmlns:a16="http://schemas.microsoft.com/office/drawing/2014/main" id="{08E4478A-6F95-F5A5-D205-420D047FA87F}"/>
              </a:ext>
            </a:extLst>
          </p:cNvPr>
          <p:cNvPicPr>
            <a:picLocks noChangeAspect="1"/>
          </p:cNvPicPr>
          <p:nvPr/>
        </p:nvPicPr>
        <p:blipFill rotWithShape="1">
          <a:blip r:embed="rId20"/>
          <a:srcRect l="8978" t="21608" r="40551" b="1478"/>
          <a:stretch/>
        </p:blipFill>
        <p:spPr>
          <a:xfrm>
            <a:off x="6287296" y="2851931"/>
            <a:ext cx="841678" cy="1817370"/>
          </a:xfrm>
          <a:prstGeom prst="rect">
            <a:avLst/>
          </a:prstGeom>
        </p:spPr>
      </p:pic>
    </p:spTree>
    <p:extLst>
      <p:ext uri="{BB962C8B-B14F-4D97-AF65-F5344CB8AC3E}">
        <p14:creationId xmlns:p14="http://schemas.microsoft.com/office/powerpoint/2010/main" val="1550475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01" imgH="501" progId="TCLayout.ActiveDocument.1">
                  <p:embed/>
                </p:oleObj>
              </mc:Choice>
              <mc:Fallback>
                <p:oleObj name="think-cell Slide" r:id="rId11"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13">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Team analysis</a:t>
            </a:r>
          </a:p>
        </p:txBody>
      </p:sp>
      <p:sp>
        <p:nvSpPr>
          <p:cNvPr id="3" name="Text Placeholder 1">
            <a:extLst>
              <a:ext uri="{FF2B5EF4-FFF2-40B4-BE49-F238E27FC236}">
                <a16:creationId xmlns:a16="http://schemas.microsoft.com/office/drawing/2014/main" id="{1DC285E7-8F93-1C35-2F85-417C89E2B5BB}"/>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Neue"/>
              </a:rPr>
              <a:t>Performing a linear regression to appropriately weight each model type, a final ensemble model was produced that, although not optimal, balances bias and weaknesses from inputs</a:t>
            </a:r>
            <a:endPar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endParaRPr>
          </a:p>
        </p:txBody>
      </p:sp>
      <p:grpSp>
        <p:nvGrpSpPr>
          <p:cNvPr id="5" name="Group 4">
            <a:extLst>
              <a:ext uri="{FF2B5EF4-FFF2-40B4-BE49-F238E27FC236}">
                <a16:creationId xmlns:a16="http://schemas.microsoft.com/office/drawing/2014/main" id="{D9210AA8-1893-60B4-EC56-9800AE1643B9}"/>
              </a:ext>
            </a:extLst>
          </p:cNvPr>
          <p:cNvGrpSpPr/>
          <p:nvPr/>
        </p:nvGrpSpPr>
        <p:grpSpPr>
          <a:xfrm>
            <a:off x="566743" y="2144810"/>
            <a:ext cx="1919002" cy="659466"/>
            <a:chOff x="1409715" y="6295487"/>
            <a:chExt cx="5117338" cy="1758576"/>
          </a:xfrm>
        </p:grpSpPr>
        <p:sp>
          <p:nvSpPr>
            <p:cNvPr id="6" name="Text Box 25">
              <a:extLst>
                <a:ext uri="{FF2B5EF4-FFF2-40B4-BE49-F238E27FC236}">
                  <a16:creationId xmlns:a16="http://schemas.microsoft.com/office/drawing/2014/main" id="{CC9E3E30-C480-3A0F-117D-4BC1400F6EE8}"/>
                </a:ext>
              </a:extLst>
            </p:cNvPr>
            <p:cNvSpPr txBox="1">
              <a:spLocks noChangeArrowheads="1"/>
            </p:cNvSpPr>
            <p:nvPr>
              <p:custDataLst>
                <p:tags r:id="rId7"/>
              </p:custDataLst>
            </p:nvPr>
          </p:nvSpPr>
          <p:spPr bwMode="gray">
            <a:xfrm>
              <a:off x="1409715" y="6295487"/>
              <a:ext cx="5117338" cy="175857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Random </a:t>
              </a:r>
            </a:p>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Forest</a:t>
              </a:r>
            </a:p>
          </p:txBody>
        </p:sp>
        <p:sp>
          <p:nvSpPr>
            <p:cNvPr id="7" name="Freeform 83">
              <a:extLst>
                <a:ext uri="{FF2B5EF4-FFF2-40B4-BE49-F238E27FC236}">
                  <a16:creationId xmlns:a16="http://schemas.microsoft.com/office/drawing/2014/main" id="{7195245E-7ACA-96B6-7203-148ED29A22A7}"/>
                </a:ext>
              </a:extLst>
            </p:cNvPr>
            <p:cNvSpPr>
              <a:spLocks noChangeAspect="1" noEditPoints="1"/>
            </p:cNvSpPr>
            <p:nvPr/>
          </p:nvSpPr>
          <p:spPr bwMode="auto">
            <a:xfrm>
              <a:off x="4417850" y="6745767"/>
              <a:ext cx="1523108" cy="800096"/>
            </a:xfrm>
            <a:custGeom>
              <a:avLst/>
              <a:gdLst>
                <a:gd name="T0" fmla="*/ 2147483647 w 6736"/>
                <a:gd name="T1" fmla="*/ 2147483647 h 3999"/>
                <a:gd name="T2" fmla="*/ 2147483647 w 6736"/>
                <a:gd name="T3" fmla="*/ 2147483647 h 3999"/>
                <a:gd name="T4" fmla="*/ 2147483647 w 6736"/>
                <a:gd name="T5" fmla="*/ 2147483647 h 3999"/>
                <a:gd name="T6" fmla="*/ 2147483647 w 6736"/>
                <a:gd name="T7" fmla="*/ 0 h 3999"/>
                <a:gd name="T8" fmla="*/ 2147483647 w 6736"/>
                <a:gd name="T9" fmla="*/ 2147483647 h 3999"/>
                <a:gd name="T10" fmla="*/ 2147483647 w 6736"/>
                <a:gd name="T11" fmla="*/ 2147483647 h 3999"/>
                <a:gd name="T12" fmla="*/ 2147483647 w 6736"/>
                <a:gd name="T13" fmla="*/ 2147483647 h 3999"/>
                <a:gd name="T14" fmla="*/ 2147483647 w 6736"/>
                <a:gd name="T15" fmla="*/ 2147483647 h 3999"/>
                <a:gd name="T16" fmla="*/ 2147483647 w 6736"/>
                <a:gd name="T17" fmla="*/ 2147483647 h 3999"/>
                <a:gd name="T18" fmla="*/ 2147483647 w 6736"/>
                <a:gd name="T19" fmla="*/ 2147483647 h 3999"/>
                <a:gd name="T20" fmla="*/ 2147483647 w 6736"/>
                <a:gd name="T21" fmla="*/ 2147483647 h 3999"/>
                <a:gd name="T22" fmla="*/ 2147483647 w 6736"/>
                <a:gd name="T23" fmla="*/ 2147483647 h 3999"/>
                <a:gd name="T24" fmla="*/ 2147483647 w 6736"/>
                <a:gd name="T25" fmla="*/ 2147483647 h 3999"/>
                <a:gd name="T26" fmla="*/ 2147483647 w 6736"/>
                <a:gd name="T27" fmla="*/ 2147483647 h 3999"/>
                <a:gd name="T28" fmla="*/ 2147483647 w 6736"/>
                <a:gd name="T29" fmla="*/ 2147483647 h 3999"/>
                <a:gd name="T30" fmla="*/ 2147483647 w 6736"/>
                <a:gd name="T31" fmla="*/ 2147483647 h 3999"/>
                <a:gd name="T32" fmla="*/ 2147483647 w 6736"/>
                <a:gd name="T33" fmla="*/ 2147483647 h 3999"/>
                <a:gd name="T34" fmla="*/ 2147483647 w 6736"/>
                <a:gd name="T35" fmla="*/ 2147483647 h 3999"/>
                <a:gd name="T36" fmla="*/ 2147483647 w 6736"/>
                <a:gd name="T37" fmla="*/ 2147483647 h 3999"/>
                <a:gd name="T38" fmla="*/ 2147483647 w 6736"/>
                <a:gd name="T39" fmla="*/ 2147483647 h 3999"/>
                <a:gd name="T40" fmla="*/ 2147483647 w 6736"/>
                <a:gd name="T41" fmla="*/ 2147483647 h 3999"/>
                <a:gd name="T42" fmla="*/ 2147483647 w 6736"/>
                <a:gd name="T43" fmla="*/ 2147483647 h 3999"/>
                <a:gd name="T44" fmla="*/ 2147483647 w 6736"/>
                <a:gd name="T45" fmla="*/ 2147483647 h 3999"/>
                <a:gd name="T46" fmla="*/ 2147483647 w 6736"/>
                <a:gd name="T47" fmla="*/ 2147483647 h 3999"/>
                <a:gd name="T48" fmla="*/ 2147483647 w 6736"/>
                <a:gd name="T49" fmla="*/ 2147483647 h 3999"/>
                <a:gd name="T50" fmla="*/ 2147483647 w 6736"/>
                <a:gd name="T51" fmla="*/ 2147483647 h 3999"/>
                <a:gd name="T52" fmla="*/ 2147483647 w 6736"/>
                <a:gd name="T53" fmla="*/ 2147483647 h 3999"/>
                <a:gd name="T54" fmla="*/ 2147483647 w 6736"/>
                <a:gd name="T55" fmla="*/ 2147483647 h 3999"/>
                <a:gd name="T56" fmla="*/ 2147483647 w 6736"/>
                <a:gd name="T57" fmla="*/ 2147483647 h 3999"/>
                <a:gd name="T58" fmla="*/ 2147483647 w 6736"/>
                <a:gd name="T59" fmla="*/ 2147483647 h 3999"/>
                <a:gd name="T60" fmla="*/ 2147483647 w 6736"/>
                <a:gd name="T61" fmla="*/ 2147483647 h 3999"/>
                <a:gd name="T62" fmla="*/ 2147483647 w 6736"/>
                <a:gd name="T63" fmla="*/ 2147483647 h 3999"/>
                <a:gd name="T64" fmla="*/ 2147483647 w 6736"/>
                <a:gd name="T65" fmla="*/ 2147483647 h 3999"/>
                <a:gd name="T66" fmla="*/ 2147483647 w 6736"/>
                <a:gd name="T67" fmla="*/ 2147483647 h 3999"/>
                <a:gd name="T68" fmla="*/ 2147483647 w 6736"/>
                <a:gd name="T69" fmla="*/ 2147483647 h 3999"/>
                <a:gd name="T70" fmla="*/ 2147483647 w 6736"/>
                <a:gd name="T71" fmla="*/ 2147483647 h 3999"/>
                <a:gd name="T72" fmla="*/ 2147483647 w 6736"/>
                <a:gd name="T73" fmla="*/ 2147483647 h 3999"/>
                <a:gd name="T74" fmla="*/ 2147483647 w 6736"/>
                <a:gd name="T75" fmla="*/ 2147483647 h 3999"/>
                <a:gd name="T76" fmla="*/ 2147483647 w 6736"/>
                <a:gd name="T77" fmla="*/ 2147483647 h 3999"/>
                <a:gd name="T78" fmla="*/ 2147483647 w 6736"/>
                <a:gd name="T79" fmla="*/ 2147483647 h 3999"/>
                <a:gd name="T80" fmla="*/ 2147483647 w 6736"/>
                <a:gd name="T81" fmla="*/ 2147483647 h 3999"/>
                <a:gd name="T82" fmla="*/ 2147483647 w 6736"/>
                <a:gd name="T83" fmla="*/ 2147483647 h 3999"/>
                <a:gd name="T84" fmla="*/ 2147483647 w 6736"/>
                <a:gd name="T85" fmla="*/ 2147483647 h 3999"/>
                <a:gd name="T86" fmla="*/ 2147483647 w 6736"/>
                <a:gd name="T87" fmla="*/ 2147483647 h 3999"/>
                <a:gd name="T88" fmla="*/ 2147483647 w 6736"/>
                <a:gd name="T89" fmla="*/ 2147483647 h 3999"/>
                <a:gd name="T90" fmla="*/ 2147483647 w 6736"/>
                <a:gd name="T91" fmla="*/ 2147483647 h 3999"/>
                <a:gd name="T92" fmla="*/ 2147483647 w 6736"/>
                <a:gd name="T93" fmla="*/ 2147483647 h 3999"/>
                <a:gd name="T94" fmla="*/ 0 w 6736"/>
                <a:gd name="T95" fmla="*/ 2147483647 h 3999"/>
                <a:gd name="T96" fmla="*/ 2147483647 w 6736"/>
                <a:gd name="T97" fmla="*/ 2147483647 h 3999"/>
                <a:gd name="T98" fmla="*/ 2147483647 w 6736"/>
                <a:gd name="T99" fmla="*/ 2147483647 h 3999"/>
                <a:gd name="T100" fmla="*/ 2147483647 w 6736"/>
                <a:gd name="T101" fmla="*/ 2147483647 h 3999"/>
                <a:gd name="T102" fmla="*/ 2147483647 w 6736"/>
                <a:gd name="T103" fmla="*/ 2147483647 h 3999"/>
                <a:gd name="T104" fmla="*/ 2147483647 w 6736"/>
                <a:gd name="T105" fmla="*/ 2147483647 h 3999"/>
                <a:gd name="T106" fmla="*/ 2147483647 w 6736"/>
                <a:gd name="T107" fmla="*/ 0 h 39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736"/>
                <a:gd name="T163" fmla="*/ 0 h 3999"/>
                <a:gd name="T164" fmla="*/ 6736 w 6736"/>
                <a:gd name="T165" fmla="*/ 3999 h 39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736" h="3999">
                  <a:moveTo>
                    <a:pt x="5298" y="3708"/>
                  </a:moveTo>
                  <a:lnTo>
                    <a:pt x="6445" y="3708"/>
                  </a:lnTo>
                  <a:lnTo>
                    <a:pt x="6445" y="2774"/>
                  </a:lnTo>
                  <a:lnTo>
                    <a:pt x="5298" y="2774"/>
                  </a:lnTo>
                  <a:lnTo>
                    <a:pt x="5298" y="3708"/>
                  </a:lnTo>
                  <a:close/>
                  <a:moveTo>
                    <a:pt x="2794" y="3708"/>
                  </a:moveTo>
                  <a:lnTo>
                    <a:pt x="3942" y="3708"/>
                  </a:lnTo>
                  <a:lnTo>
                    <a:pt x="3942" y="2774"/>
                  </a:lnTo>
                  <a:lnTo>
                    <a:pt x="2794" y="2774"/>
                  </a:lnTo>
                  <a:lnTo>
                    <a:pt x="2794" y="3708"/>
                  </a:lnTo>
                  <a:close/>
                  <a:moveTo>
                    <a:pt x="291" y="3708"/>
                  </a:moveTo>
                  <a:lnTo>
                    <a:pt x="1438" y="3708"/>
                  </a:lnTo>
                  <a:lnTo>
                    <a:pt x="1438" y="2774"/>
                  </a:lnTo>
                  <a:lnTo>
                    <a:pt x="291" y="2774"/>
                  </a:lnTo>
                  <a:lnTo>
                    <a:pt x="291" y="3708"/>
                  </a:lnTo>
                  <a:close/>
                  <a:moveTo>
                    <a:pt x="2794" y="1225"/>
                  </a:moveTo>
                  <a:lnTo>
                    <a:pt x="3942" y="1225"/>
                  </a:lnTo>
                  <a:lnTo>
                    <a:pt x="3942" y="291"/>
                  </a:lnTo>
                  <a:lnTo>
                    <a:pt x="2794" y="291"/>
                  </a:lnTo>
                  <a:lnTo>
                    <a:pt x="2794" y="1225"/>
                  </a:lnTo>
                  <a:close/>
                  <a:moveTo>
                    <a:pt x="2715" y="0"/>
                  </a:moveTo>
                  <a:lnTo>
                    <a:pt x="4021" y="0"/>
                  </a:lnTo>
                  <a:lnTo>
                    <a:pt x="4042" y="0"/>
                  </a:lnTo>
                  <a:lnTo>
                    <a:pt x="4062" y="4"/>
                  </a:lnTo>
                  <a:lnTo>
                    <a:pt x="4084" y="9"/>
                  </a:lnTo>
                  <a:lnTo>
                    <a:pt x="4102" y="16"/>
                  </a:lnTo>
                  <a:lnTo>
                    <a:pt x="4122" y="25"/>
                  </a:lnTo>
                  <a:lnTo>
                    <a:pt x="4139" y="36"/>
                  </a:lnTo>
                  <a:lnTo>
                    <a:pt x="4155" y="49"/>
                  </a:lnTo>
                  <a:lnTo>
                    <a:pt x="4171" y="62"/>
                  </a:lnTo>
                  <a:lnTo>
                    <a:pt x="4184" y="76"/>
                  </a:lnTo>
                  <a:lnTo>
                    <a:pt x="4197" y="93"/>
                  </a:lnTo>
                  <a:lnTo>
                    <a:pt x="4208" y="111"/>
                  </a:lnTo>
                  <a:lnTo>
                    <a:pt x="4217" y="129"/>
                  </a:lnTo>
                  <a:lnTo>
                    <a:pt x="4224" y="149"/>
                  </a:lnTo>
                  <a:lnTo>
                    <a:pt x="4228" y="169"/>
                  </a:lnTo>
                  <a:lnTo>
                    <a:pt x="4231" y="191"/>
                  </a:lnTo>
                  <a:lnTo>
                    <a:pt x="4233" y="213"/>
                  </a:lnTo>
                  <a:lnTo>
                    <a:pt x="4233" y="685"/>
                  </a:lnTo>
                  <a:lnTo>
                    <a:pt x="5945" y="685"/>
                  </a:lnTo>
                  <a:lnTo>
                    <a:pt x="5945" y="2483"/>
                  </a:lnTo>
                  <a:lnTo>
                    <a:pt x="6523" y="2483"/>
                  </a:lnTo>
                  <a:lnTo>
                    <a:pt x="6545" y="2485"/>
                  </a:lnTo>
                  <a:lnTo>
                    <a:pt x="6567" y="2487"/>
                  </a:lnTo>
                  <a:lnTo>
                    <a:pt x="6587" y="2492"/>
                  </a:lnTo>
                  <a:lnTo>
                    <a:pt x="6607" y="2499"/>
                  </a:lnTo>
                  <a:lnTo>
                    <a:pt x="6625" y="2508"/>
                  </a:lnTo>
                  <a:lnTo>
                    <a:pt x="6643" y="2519"/>
                  </a:lnTo>
                  <a:lnTo>
                    <a:pt x="6660" y="2532"/>
                  </a:lnTo>
                  <a:lnTo>
                    <a:pt x="6674" y="2545"/>
                  </a:lnTo>
                  <a:lnTo>
                    <a:pt x="6689" y="2561"/>
                  </a:lnTo>
                  <a:lnTo>
                    <a:pt x="6700" y="2578"/>
                  </a:lnTo>
                  <a:lnTo>
                    <a:pt x="6711" y="2594"/>
                  </a:lnTo>
                  <a:lnTo>
                    <a:pt x="6720" y="2614"/>
                  </a:lnTo>
                  <a:lnTo>
                    <a:pt x="6727" y="2632"/>
                  </a:lnTo>
                  <a:lnTo>
                    <a:pt x="6732" y="2652"/>
                  </a:lnTo>
                  <a:lnTo>
                    <a:pt x="6736" y="2674"/>
                  </a:lnTo>
                  <a:lnTo>
                    <a:pt x="6736" y="2696"/>
                  </a:lnTo>
                  <a:lnTo>
                    <a:pt x="6736" y="3786"/>
                  </a:lnTo>
                  <a:lnTo>
                    <a:pt x="6736" y="3808"/>
                  </a:lnTo>
                  <a:lnTo>
                    <a:pt x="6732" y="3830"/>
                  </a:lnTo>
                  <a:lnTo>
                    <a:pt x="6727" y="3850"/>
                  </a:lnTo>
                  <a:lnTo>
                    <a:pt x="6720" y="3868"/>
                  </a:lnTo>
                  <a:lnTo>
                    <a:pt x="6711" y="3888"/>
                  </a:lnTo>
                  <a:lnTo>
                    <a:pt x="6700" y="3904"/>
                  </a:lnTo>
                  <a:lnTo>
                    <a:pt x="6689" y="3921"/>
                  </a:lnTo>
                  <a:lnTo>
                    <a:pt x="6674" y="3937"/>
                  </a:lnTo>
                  <a:lnTo>
                    <a:pt x="6660" y="3950"/>
                  </a:lnTo>
                  <a:lnTo>
                    <a:pt x="6643" y="3963"/>
                  </a:lnTo>
                  <a:lnTo>
                    <a:pt x="6625" y="3974"/>
                  </a:lnTo>
                  <a:lnTo>
                    <a:pt x="6607" y="3983"/>
                  </a:lnTo>
                  <a:lnTo>
                    <a:pt x="6587" y="3990"/>
                  </a:lnTo>
                  <a:lnTo>
                    <a:pt x="6567" y="3995"/>
                  </a:lnTo>
                  <a:lnTo>
                    <a:pt x="6545" y="3997"/>
                  </a:lnTo>
                  <a:lnTo>
                    <a:pt x="6523" y="3999"/>
                  </a:lnTo>
                  <a:lnTo>
                    <a:pt x="5220" y="3999"/>
                  </a:lnTo>
                  <a:lnTo>
                    <a:pt x="5198" y="3997"/>
                  </a:lnTo>
                  <a:lnTo>
                    <a:pt x="5177" y="3995"/>
                  </a:lnTo>
                  <a:lnTo>
                    <a:pt x="5157" y="3990"/>
                  </a:lnTo>
                  <a:lnTo>
                    <a:pt x="5137" y="3983"/>
                  </a:lnTo>
                  <a:lnTo>
                    <a:pt x="5118" y="3974"/>
                  </a:lnTo>
                  <a:lnTo>
                    <a:pt x="5102" y="3963"/>
                  </a:lnTo>
                  <a:lnTo>
                    <a:pt x="5086" y="3950"/>
                  </a:lnTo>
                  <a:lnTo>
                    <a:pt x="5069" y="3937"/>
                  </a:lnTo>
                  <a:lnTo>
                    <a:pt x="5057" y="3921"/>
                  </a:lnTo>
                  <a:lnTo>
                    <a:pt x="5044" y="3904"/>
                  </a:lnTo>
                  <a:lnTo>
                    <a:pt x="5033" y="3888"/>
                  </a:lnTo>
                  <a:lnTo>
                    <a:pt x="5024" y="3868"/>
                  </a:lnTo>
                  <a:lnTo>
                    <a:pt x="5017" y="3850"/>
                  </a:lnTo>
                  <a:lnTo>
                    <a:pt x="5011" y="3830"/>
                  </a:lnTo>
                  <a:lnTo>
                    <a:pt x="5009" y="3808"/>
                  </a:lnTo>
                  <a:lnTo>
                    <a:pt x="5007" y="3786"/>
                  </a:lnTo>
                  <a:lnTo>
                    <a:pt x="5007" y="2696"/>
                  </a:lnTo>
                  <a:lnTo>
                    <a:pt x="5009" y="2674"/>
                  </a:lnTo>
                  <a:lnTo>
                    <a:pt x="5011" y="2652"/>
                  </a:lnTo>
                  <a:lnTo>
                    <a:pt x="5017" y="2632"/>
                  </a:lnTo>
                  <a:lnTo>
                    <a:pt x="5024" y="2614"/>
                  </a:lnTo>
                  <a:lnTo>
                    <a:pt x="5033" y="2594"/>
                  </a:lnTo>
                  <a:lnTo>
                    <a:pt x="5044" y="2578"/>
                  </a:lnTo>
                  <a:lnTo>
                    <a:pt x="5057" y="2561"/>
                  </a:lnTo>
                  <a:lnTo>
                    <a:pt x="5069" y="2545"/>
                  </a:lnTo>
                  <a:lnTo>
                    <a:pt x="5086" y="2532"/>
                  </a:lnTo>
                  <a:lnTo>
                    <a:pt x="5102" y="2519"/>
                  </a:lnTo>
                  <a:lnTo>
                    <a:pt x="5118" y="2508"/>
                  </a:lnTo>
                  <a:lnTo>
                    <a:pt x="5137" y="2499"/>
                  </a:lnTo>
                  <a:lnTo>
                    <a:pt x="5157" y="2492"/>
                  </a:lnTo>
                  <a:lnTo>
                    <a:pt x="5177" y="2487"/>
                  </a:lnTo>
                  <a:lnTo>
                    <a:pt x="5198" y="2485"/>
                  </a:lnTo>
                  <a:lnTo>
                    <a:pt x="5220" y="2483"/>
                  </a:lnTo>
                  <a:lnTo>
                    <a:pt x="5800" y="2483"/>
                  </a:lnTo>
                  <a:lnTo>
                    <a:pt x="5800" y="831"/>
                  </a:lnTo>
                  <a:lnTo>
                    <a:pt x="4233" y="831"/>
                  </a:lnTo>
                  <a:lnTo>
                    <a:pt x="4233" y="1303"/>
                  </a:lnTo>
                  <a:lnTo>
                    <a:pt x="4231" y="1325"/>
                  </a:lnTo>
                  <a:lnTo>
                    <a:pt x="4228" y="1345"/>
                  </a:lnTo>
                  <a:lnTo>
                    <a:pt x="4224" y="1367"/>
                  </a:lnTo>
                  <a:lnTo>
                    <a:pt x="4217" y="1385"/>
                  </a:lnTo>
                  <a:lnTo>
                    <a:pt x="4208" y="1405"/>
                  </a:lnTo>
                  <a:lnTo>
                    <a:pt x="4197" y="1421"/>
                  </a:lnTo>
                  <a:lnTo>
                    <a:pt x="4184" y="1438"/>
                  </a:lnTo>
                  <a:lnTo>
                    <a:pt x="4171" y="1452"/>
                  </a:lnTo>
                  <a:lnTo>
                    <a:pt x="4155" y="1467"/>
                  </a:lnTo>
                  <a:lnTo>
                    <a:pt x="4139" y="1480"/>
                  </a:lnTo>
                  <a:lnTo>
                    <a:pt x="4122" y="1491"/>
                  </a:lnTo>
                  <a:lnTo>
                    <a:pt x="4102" y="1500"/>
                  </a:lnTo>
                  <a:lnTo>
                    <a:pt x="4084" y="1507"/>
                  </a:lnTo>
                  <a:lnTo>
                    <a:pt x="4062" y="1511"/>
                  </a:lnTo>
                  <a:lnTo>
                    <a:pt x="4042" y="1514"/>
                  </a:lnTo>
                  <a:lnTo>
                    <a:pt x="4021" y="1516"/>
                  </a:lnTo>
                  <a:lnTo>
                    <a:pt x="3441" y="1516"/>
                  </a:lnTo>
                  <a:lnTo>
                    <a:pt x="3441" y="2483"/>
                  </a:lnTo>
                  <a:lnTo>
                    <a:pt x="4021" y="2483"/>
                  </a:lnTo>
                  <a:lnTo>
                    <a:pt x="4042" y="2485"/>
                  </a:lnTo>
                  <a:lnTo>
                    <a:pt x="4062" y="2487"/>
                  </a:lnTo>
                  <a:lnTo>
                    <a:pt x="4084" y="2492"/>
                  </a:lnTo>
                  <a:lnTo>
                    <a:pt x="4102" y="2499"/>
                  </a:lnTo>
                  <a:lnTo>
                    <a:pt x="4122" y="2508"/>
                  </a:lnTo>
                  <a:lnTo>
                    <a:pt x="4139" y="2519"/>
                  </a:lnTo>
                  <a:lnTo>
                    <a:pt x="4155" y="2532"/>
                  </a:lnTo>
                  <a:lnTo>
                    <a:pt x="4171" y="2545"/>
                  </a:lnTo>
                  <a:lnTo>
                    <a:pt x="4184" y="2561"/>
                  </a:lnTo>
                  <a:lnTo>
                    <a:pt x="4197" y="2578"/>
                  </a:lnTo>
                  <a:lnTo>
                    <a:pt x="4208" y="2594"/>
                  </a:lnTo>
                  <a:lnTo>
                    <a:pt x="4217" y="2614"/>
                  </a:lnTo>
                  <a:lnTo>
                    <a:pt x="4224" y="2632"/>
                  </a:lnTo>
                  <a:lnTo>
                    <a:pt x="4228" y="2652"/>
                  </a:lnTo>
                  <a:lnTo>
                    <a:pt x="4231" y="2674"/>
                  </a:lnTo>
                  <a:lnTo>
                    <a:pt x="4233" y="2696"/>
                  </a:lnTo>
                  <a:lnTo>
                    <a:pt x="4233" y="3786"/>
                  </a:lnTo>
                  <a:lnTo>
                    <a:pt x="4231" y="3808"/>
                  </a:lnTo>
                  <a:lnTo>
                    <a:pt x="4228" y="3830"/>
                  </a:lnTo>
                  <a:lnTo>
                    <a:pt x="4224" y="3850"/>
                  </a:lnTo>
                  <a:lnTo>
                    <a:pt x="4217" y="3868"/>
                  </a:lnTo>
                  <a:lnTo>
                    <a:pt x="4208" y="3888"/>
                  </a:lnTo>
                  <a:lnTo>
                    <a:pt x="4197" y="3904"/>
                  </a:lnTo>
                  <a:lnTo>
                    <a:pt x="4184" y="3921"/>
                  </a:lnTo>
                  <a:lnTo>
                    <a:pt x="4171" y="3937"/>
                  </a:lnTo>
                  <a:lnTo>
                    <a:pt x="4155" y="3950"/>
                  </a:lnTo>
                  <a:lnTo>
                    <a:pt x="4139" y="3963"/>
                  </a:lnTo>
                  <a:lnTo>
                    <a:pt x="4122" y="3974"/>
                  </a:lnTo>
                  <a:lnTo>
                    <a:pt x="4102" y="3983"/>
                  </a:lnTo>
                  <a:lnTo>
                    <a:pt x="4084" y="3990"/>
                  </a:lnTo>
                  <a:lnTo>
                    <a:pt x="4062" y="3995"/>
                  </a:lnTo>
                  <a:lnTo>
                    <a:pt x="4042" y="3997"/>
                  </a:lnTo>
                  <a:lnTo>
                    <a:pt x="4021" y="3999"/>
                  </a:lnTo>
                  <a:lnTo>
                    <a:pt x="2715" y="3999"/>
                  </a:lnTo>
                  <a:lnTo>
                    <a:pt x="2694" y="3997"/>
                  </a:lnTo>
                  <a:lnTo>
                    <a:pt x="2674" y="3995"/>
                  </a:lnTo>
                  <a:lnTo>
                    <a:pt x="2654" y="3990"/>
                  </a:lnTo>
                  <a:lnTo>
                    <a:pt x="2634" y="3983"/>
                  </a:lnTo>
                  <a:lnTo>
                    <a:pt x="2616" y="3974"/>
                  </a:lnTo>
                  <a:lnTo>
                    <a:pt x="2597" y="3963"/>
                  </a:lnTo>
                  <a:lnTo>
                    <a:pt x="2581" y="3950"/>
                  </a:lnTo>
                  <a:lnTo>
                    <a:pt x="2566" y="3937"/>
                  </a:lnTo>
                  <a:lnTo>
                    <a:pt x="2552" y="3921"/>
                  </a:lnTo>
                  <a:lnTo>
                    <a:pt x="2539" y="3904"/>
                  </a:lnTo>
                  <a:lnTo>
                    <a:pt x="2530" y="3888"/>
                  </a:lnTo>
                  <a:lnTo>
                    <a:pt x="2521" y="3868"/>
                  </a:lnTo>
                  <a:lnTo>
                    <a:pt x="2514" y="3850"/>
                  </a:lnTo>
                  <a:lnTo>
                    <a:pt x="2508" y="3830"/>
                  </a:lnTo>
                  <a:lnTo>
                    <a:pt x="2505" y="3808"/>
                  </a:lnTo>
                  <a:lnTo>
                    <a:pt x="2503" y="3786"/>
                  </a:lnTo>
                  <a:lnTo>
                    <a:pt x="2503" y="2696"/>
                  </a:lnTo>
                  <a:lnTo>
                    <a:pt x="2505" y="2674"/>
                  </a:lnTo>
                  <a:lnTo>
                    <a:pt x="2508" y="2652"/>
                  </a:lnTo>
                  <a:lnTo>
                    <a:pt x="2514" y="2632"/>
                  </a:lnTo>
                  <a:lnTo>
                    <a:pt x="2521" y="2614"/>
                  </a:lnTo>
                  <a:lnTo>
                    <a:pt x="2530" y="2594"/>
                  </a:lnTo>
                  <a:lnTo>
                    <a:pt x="2539" y="2578"/>
                  </a:lnTo>
                  <a:lnTo>
                    <a:pt x="2552" y="2561"/>
                  </a:lnTo>
                  <a:lnTo>
                    <a:pt x="2566" y="2545"/>
                  </a:lnTo>
                  <a:lnTo>
                    <a:pt x="2581" y="2532"/>
                  </a:lnTo>
                  <a:lnTo>
                    <a:pt x="2597" y="2519"/>
                  </a:lnTo>
                  <a:lnTo>
                    <a:pt x="2616" y="2508"/>
                  </a:lnTo>
                  <a:lnTo>
                    <a:pt x="2634" y="2499"/>
                  </a:lnTo>
                  <a:lnTo>
                    <a:pt x="2654" y="2492"/>
                  </a:lnTo>
                  <a:lnTo>
                    <a:pt x="2674" y="2487"/>
                  </a:lnTo>
                  <a:lnTo>
                    <a:pt x="2694" y="2485"/>
                  </a:lnTo>
                  <a:lnTo>
                    <a:pt x="2715" y="2483"/>
                  </a:lnTo>
                  <a:lnTo>
                    <a:pt x="3295" y="2483"/>
                  </a:lnTo>
                  <a:lnTo>
                    <a:pt x="3295" y="1516"/>
                  </a:lnTo>
                  <a:lnTo>
                    <a:pt x="2715" y="1516"/>
                  </a:lnTo>
                  <a:lnTo>
                    <a:pt x="2694" y="1514"/>
                  </a:lnTo>
                  <a:lnTo>
                    <a:pt x="2674" y="1511"/>
                  </a:lnTo>
                  <a:lnTo>
                    <a:pt x="2654" y="1507"/>
                  </a:lnTo>
                  <a:lnTo>
                    <a:pt x="2634" y="1500"/>
                  </a:lnTo>
                  <a:lnTo>
                    <a:pt x="2616" y="1491"/>
                  </a:lnTo>
                  <a:lnTo>
                    <a:pt x="2597" y="1480"/>
                  </a:lnTo>
                  <a:lnTo>
                    <a:pt x="2581" y="1467"/>
                  </a:lnTo>
                  <a:lnTo>
                    <a:pt x="2566" y="1452"/>
                  </a:lnTo>
                  <a:lnTo>
                    <a:pt x="2552" y="1438"/>
                  </a:lnTo>
                  <a:lnTo>
                    <a:pt x="2539" y="1421"/>
                  </a:lnTo>
                  <a:lnTo>
                    <a:pt x="2530" y="1405"/>
                  </a:lnTo>
                  <a:lnTo>
                    <a:pt x="2521" y="1385"/>
                  </a:lnTo>
                  <a:lnTo>
                    <a:pt x="2514" y="1367"/>
                  </a:lnTo>
                  <a:lnTo>
                    <a:pt x="2508" y="1345"/>
                  </a:lnTo>
                  <a:lnTo>
                    <a:pt x="2505" y="1325"/>
                  </a:lnTo>
                  <a:lnTo>
                    <a:pt x="2503" y="1303"/>
                  </a:lnTo>
                  <a:lnTo>
                    <a:pt x="2503" y="831"/>
                  </a:lnTo>
                  <a:lnTo>
                    <a:pt x="936" y="831"/>
                  </a:lnTo>
                  <a:lnTo>
                    <a:pt x="936" y="2483"/>
                  </a:lnTo>
                  <a:lnTo>
                    <a:pt x="1516" y="2483"/>
                  </a:lnTo>
                  <a:lnTo>
                    <a:pt x="1538" y="2485"/>
                  </a:lnTo>
                  <a:lnTo>
                    <a:pt x="1559" y="2487"/>
                  </a:lnTo>
                  <a:lnTo>
                    <a:pt x="1579" y="2492"/>
                  </a:lnTo>
                  <a:lnTo>
                    <a:pt x="1599" y="2499"/>
                  </a:lnTo>
                  <a:lnTo>
                    <a:pt x="1618" y="2508"/>
                  </a:lnTo>
                  <a:lnTo>
                    <a:pt x="1636" y="2519"/>
                  </a:lnTo>
                  <a:lnTo>
                    <a:pt x="1652" y="2532"/>
                  </a:lnTo>
                  <a:lnTo>
                    <a:pt x="1667" y="2545"/>
                  </a:lnTo>
                  <a:lnTo>
                    <a:pt x="1679" y="2561"/>
                  </a:lnTo>
                  <a:lnTo>
                    <a:pt x="1692" y="2578"/>
                  </a:lnTo>
                  <a:lnTo>
                    <a:pt x="1703" y="2594"/>
                  </a:lnTo>
                  <a:lnTo>
                    <a:pt x="1712" y="2614"/>
                  </a:lnTo>
                  <a:lnTo>
                    <a:pt x="1719" y="2632"/>
                  </a:lnTo>
                  <a:lnTo>
                    <a:pt x="1725" y="2652"/>
                  </a:lnTo>
                  <a:lnTo>
                    <a:pt x="1729" y="2674"/>
                  </a:lnTo>
                  <a:lnTo>
                    <a:pt x="1729" y="2696"/>
                  </a:lnTo>
                  <a:lnTo>
                    <a:pt x="1729" y="3786"/>
                  </a:lnTo>
                  <a:lnTo>
                    <a:pt x="1729" y="3808"/>
                  </a:lnTo>
                  <a:lnTo>
                    <a:pt x="1725" y="3830"/>
                  </a:lnTo>
                  <a:lnTo>
                    <a:pt x="1719" y="3850"/>
                  </a:lnTo>
                  <a:lnTo>
                    <a:pt x="1712" y="3868"/>
                  </a:lnTo>
                  <a:lnTo>
                    <a:pt x="1703" y="3888"/>
                  </a:lnTo>
                  <a:lnTo>
                    <a:pt x="1692" y="3904"/>
                  </a:lnTo>
                  <a:lnTo>
                    <a:pt x="1679" y="3921"/>
                  </a:lnTo>
                  <a:lnTo>
                    <a:pt x="1667" y="3937"/>
                  </a:lnTo>
                  <a:lnTo>
                    <a:pt x="1652" y="3950"/>
                  </a:lnTo>
                  <a:lnTo>
                    <a:pt x="1636" y="3963"/>
                  </a:lnTo>
                  <a:lnTo>
                    <a:pt x="1618" y="3974"/>
                  </a:lnTo>
                  <a:lnTo>
                    <a:pt x="1599" y="3983"/>
                  </a:lnTo>
                  <a:lnTo>
                    <a:pt x="1579" y="3990"/>
                  </a:lnTo>
                  <a:lnTo>
                    <a:pt x="1559" y="3995"/>
                  </a:lnTo>
                  <a:lnTo>
                    <a:pt x="1538" y="3997"/>
                  </a:lnTo>
                  <a:lnTo>
                    <a:pt x="1516" y="3999"/>
                  </a:lnTo>
                  <a:lnTo>
                    <a:pt x="213" y="3999"/>
                  </a:lnTo>
                  <a:lnTo>
                    <a:pt x="191" y="3997"/>
                  </a:lnTo>
                  <a:lnTo>
                    <a:pt x="169" y="3995"/>
                  </a:lnTo>
                  <a:lnTo>
                    <a:pt x="149" y="3990"/>
                  </a:lnTo>
                  <a:lnTo>
                    <a:pt x="129" y="3983"/>
                  </a:lnTo>
                  <a:lnTo>
                    <a:pt x="111" y="3974"/>
                  </a:lnTo>
                  <a:lnTo>
                    <a:pt x="93" y="3963"/>
                  </a:lnTo>
                  <a:lnTo>
                    <a:pt x="76" y="3950"/>
                  </a:lnTo>
                  <a:lnTo>
                    <a:pt x="62" y="3937"/>
                  </a:lnTo>
                  <a:lnTo>
                    <a:pt x="49" y="3921"/>
                  </a:lnTo>
                  <a:lnTo>
                    <a:pt x="36" y="3904"/>
                  </a:lnTo>
                  <a:lnTo>
                    <a:pt x="25" y="3888"/>
                  </a:lnTo>
                  <a:lnTo>
                    <a:pt x="16" y="3868"/>
                  </a:lnTo>
                  <a:lnTo>
                    <a:pt x="9" y="3850"/>
                  </a:lnTo>
                  <a:lnTo>
                    <a:pt x="4" y="3830"/>
                  </a:lnTo>
                  <a:lnTo>
                    <a:pt x="0" y="3808"/>
                  </a:lnTo>
                  <a:lnTo>
                    <a:pt x="0" y="3786"/>
                  </a:lnTo>
                  <a:lnTo>
                    <a:pt x="0" y="2696"/>
                  </a:lnTo>
                  <a:lnTo>
                    <a:pt x="0" y="2674"/>
                  </a:lnTo>
                  <a:lnTo>
                    <a:pt x="4" y="2652"/>
                  </a:lnTo>
                  <a:lnTo>
                    <a:pt x="9" y="2632"/>
                  </a:lnTo>
                  <a:lnTo>
                    <a:pt x="16" y="2614"/>
                  </a:lnTo>
                  <a:lnTo>
                    <a:pt x="25" y="2594"/>
                  </a:lnTo>
                  <a:lnTo>
                    <a:pt x="36" y="2578"/>
                  </a:lnTo>
                  <a:lnTo>
                    <a:pt x="49" y="2561"/>
                  </a:lnTo>
                  <a:lnTo>
                    <a:pt x="62" y="2545"/>
                  </a:lnTo>
                  <a:lnTo>
                    <a:pt x="76" y="2532"/>
                  </a:lnTo>
                  <a:lnTo>
                    <a:pt x="93" y="2519"/>
                  </a:lnTo>
                  <a:lnTo>
                    <a:pt x="111" y="2508"/>
                  </a:lnTo>
                  <a:lnTo>
                    <a:pt x="129" y="2499"/>
                  </a:lnTo>
                  <a:lnTo>
                    <a:pt x="149" y="2492"/>
                  </a:lnTo>
                  <a:lnTo>
                    <a:pt x="169" y="2487"/>
                  </a:lnTo>
                  <a:lnTo>
                    <a:pt x="191" y="2485"/>
                  </a:lnTo>
                  <a:lnTo>
                    <a:pt x="213" y="2483"/>
                  </a:lnTo>
                  <a:lnTo>
                    <a:pt x="791" y="2483"/>
                  </a:lnTo>
                  <a:lnTo>
                    <a:pt x="791" y="685"/>
                  </a:lnTo>
                  <a:lnTo>
                    <a:pt x="2503" y="685"/>
                  </a:lnTo>
                  <a:lnTo>
                    <a:pt x="2503" y="213"/>
                  </a:lnTo>
                  <a:lnTo>
                    <a:pt x="2505" y="191"/>
                  </a:lnTo>
                  <a:lnTo>
                    <a:pt x="2508" y="169"/>
                  </a:lnTo>
                  <a:lnTo>
                    <a:pt x="2514" y="149"/>
                  </a:lnTo>
                  <a:lnTo>
                    <a:pt x="2521" y="129"/>
                  </a:lnTo>
                  <a:lnTo>
                    <a:pt x="2530" y="111"/>
                  </a:lnTo>
                  <a:lnTo>
                    <a:pt x="2539" y="93"/>
                  </a:lnTo>
                  <a:lnTo>
                    <a:pt x="2552" y="76"/>
                  </a:lnTo>
                  <a:lnTo>
                    <a:pt x="2566" y="62"/>
                  </a:lnTo>
                  <a:lnTo>
                    <a:pt x="2581" y="49"/>
                  </a:lnTo>
                  <a:lnTo>
                    <a:pt x="2597" y="36"/>
                  </a:lnTo>
                  <a:lnTo>
                    <a:pt x="2616" y="25"/>
                  </a:lnTo>
                  <a:lnTo>
                    <a:pt x="2634" y="16"/>
                  </a:lnTo>
                  <a:lnTo>
                    <a:pt x="2654" y="9"/>
                  </a:lnTo>
                  <a:lnTo>
                    <a:pt x="2674" y="4"/>
                  </a:lnTo>
                  <a:lnTo>
                    <a:pt x="2694" y="0"/>
                  </a:lnTo>
                  <a:lnTo>
                    <a:pt x="2715" y="0"/>
                  </a:lnTo>
                  <a:close/>
                </a:path>
              </a:pathLst>
            </a:custGeom>
            <a:solidFill>
              <a:srgbClr val="232D4B"/>
            </a:solidFill>
            <a:ln w="9525">
              <a:noFill/>
              <a:round/>
              <a:headEnd/>
              <a:tailEnd/>
            </a:ln>
          </p:spPr>
          <p:txBody>
            <a:bodyPr>
              <a:noAutofit/>
            </a:bodyPr>
            <a:lstStyle/>
            <a:p>
              <a:pPr marL="0" marR="0" lvl="0" indent="0" defTabSz="530544"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57200"/>
                </a:solidFill>
                <a:effectLst/>
                <a:uLnTx/>
                <a:uFillTx/>
                <a:sym typeface="FranklinGothic URW Comp Book"/>
              </a:endParaRPr>
            </a:p>
          </p:txBody>
        </p:sp>
      </p:grpSp>
      <p:grpSp>
        <p:nvGrpSpPr>
          <p:cNvPr id="8" name="Group 7">
            <a:extLst>
              <a:ext uri="{FF2B5EF4-FFF2-40B4-BE49-F238E27FC236}">
                <a16:creationId xmlns:a16="http://schemas.microsoft.com/office/drawing/2014/main" id="{B4C4AA05-73FB-397D-9A9E-52641657B4E7}"/>
              </a:ext>
            </a:extLst>
          </p:cNvPr>
          <p:cNvGrpSpPr/>
          <p:nvPr/>
        </p:nvGrpSpPr>
        <p:grpSpPr>
          <a:xfrm>
            <a:off x="528643" y="985138"/>
            <a:ext cx="1919002" cy="659466"/>
            <a:chOff x="1409715" y="2389897"/>
            <a:chExt cx="5117338" cy="1758576"/>
          </a:xfrm>
        </p:grpSpPr>
        <p:sp>
          <p:nvSpPr>
            <p:cNvPr id="9" name="Text Box 18">
              <a:extLst>
                <a:ext uri="{FF2B5EF4-FFF2-40B4-BE49-F238E27FC236}">
                  <a16:creationId xmlns:a16="http://schemas.microsoft.com/office/drawing/2014/main" id="{D2D351BC-5B05-13C8-1E81-4CEEA5E07997}"/>
                </a:ext>
              </a:extLst>
            </p:cNvPr>
            <p:cNvSpPr txBox="1">
              <a:spLocks noChangeArrowheads="1"/>
            </p:cNvSpPr>
            <p:nvPr>
              <p:custDataLst>
                <p:tags r:id="rId6"/>
              </p:custDataLst>
            </p:nvPr>
          </p:nvSpPr>
          <p:spPr bwMode="gray">
            <a:xfrm>
              <a:off x="1409715" y="2389897"/>
              <a:ext cx="5117338" cy="175857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Linear </a:t>
              </a:r>
            </a:p>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Regression</a:t>
              </a:r>
            </a:p>
          </p:txBody>
        </p:sp>
        <p:pic>
          <p:nvPicPr>
            <p:cNvPr id="10" name="Graphic 9" descr="Upward trend outline">
              <a:extLst>
                <a:ext uri="{FF2B5EF4-FFF2-40B4-BE49-F238E27FC236}">
                  <a16:creationId xmlns:a16="http://schemas.microsoft.com/office/drawing/2014/main" id="{493FE357-A27B-88C6-A4A2-80720D47B9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42488" y="2479915"/>
              <a:ext cx="1581912" cy="1581912"/>
            </a:xfrm>
            <a:prstGeom prst="rect">
              <a:avLst/>
            </a:prstGeom>
          </p:spPr>
        </p:pic>
      </p:grpSp>
      <p:grpSp>
        <p:nvGrpSpPr>
          <p:cNvPr id="12" name="Group 11">
            <a:extLst>
              <a:ext uri="{FF2B5EF4-FFF2-40B4-BE49-F238E27FC236}">
                <a16:creationId xmlns:a16="http://schemas.microsoft.com/office/drawing/2014/main" id="{05C3144C-8E3E-3C10-B983-61A8F5B73C70}"/>
              </a:ext>
            </a:extLst>
          </p:cNvPr>
          <p:cNvGrpSpPr/>
          <p:nvPr/>
        </p:nvGrpSpPr>
        <p:grpSpPr>
          <a:xfrm>
            <a:off x="511379" y="1564974"/>
            <a:ext cx="1919002" cy="659466"/>
            <a:chOff x="1409715" y="4342693"/>
            <a:chExt cx="5117338" cy="1758576"/>
          </a:xfrm>
        </p:grpSpPr>
        <p:sp>
          <p:nvSpPr>
            <p:cNvPr id="13" name="Text Box 29">
              <a:extLst>
                <a:ext uri="{FF2B5EF4-FFF2-40B4-BE49-F238E27FC236}">
                  <a16:creationId xmlns:a16="http://schemas.microsoft.com/office/drawing/2014/main" id="{CE838424-9C68-9DF2-4C0F-C3B9045FE5CE}"/>
                </a:ext>
              </a:extLst>
            </p:cNvPr>
            <p:cNvSpPr txBox="1">
              <a:spLocks noChangeArrowheads="1"/>
            </p:cNvSpPr>
            <p:nvPr>
              <p:custDataLst>
                <p:tags r:id="rId5"/>
              </p:custDataLst>
            </p:nvPr>
          </p:nvSpPr>
          <p:spPr bwMode="gray">
            <a:xfrm>
              <a:off x="1409715" y="4342693"/>
              <a:ext cx="5117338" cy="175857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Decision Tree</a:t>
              </a:r>
            </a:p>
          </p:txBody>
        </p:sp>
        <p:pic>
          <p:nvPicPr>
            <p:cNvPr id="14" name="Graphic 13" descr="Presentation with org chart outline">
              <a:extLst>
                <a:ext uri="{FF2B5EF4-FFF2-40B4-BE49-F238E27FC236}">
                  <a16:creationId xmlns:a16="http://schemas.microsoft.com/office/drawing/2014/main" id="{58EFDA1B-D6A1-FCDE-F00E-E52685BA7D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06684" y="4385611"/>
              <a:ext cx="1581912" cy="1581912"/>
            </a:xfrm>
            <a:prstGeom prst="rect">
              <a:avLst/>
            </a:prstGeom>
          </p:spPr>
        </p:pic>
      </p:grpSp>
      <p:grpSp>
        <p:nvGrpSpPr>
          <p:cNvPr id="15" name="Group 14">
            <a:extLst>
              <a:ext uri="{FF2B5EF4-FFF2-40B4-BE49-F238E27FC236}">
                <a16:creationId xmlns:a16="http://schemas.microsoft.com/office/drawing/2014/main" id="{1A642061-D1F8-1835-3E3E-AACE82DA0055}"/>
              </a:ext>
            </a:extLst>
          </p:cNvPr>
          <p:cNvGrpSpPr/>
          <p:nvPr/>
        </p:nvGrpSpPr>
        <p:grpSpPr>
          <a:xfrm>
            <a:off x="511379" y="3304482"/>
            <a:ext cx="1919002" cy="659466"/>
            <a:chOff x="1409715" y="10201079"/>
            <a:chExt cx="5117338" cy="1758576"/>
          </a:xfrm>
        </p:grpSpPr>
        <p:sp>
          <p:nvSpPr>
            <p:cNvPr id="16" name="Text Box 25">
              <a:extLst>
                <a:ext uri="{FF2B5EF4-FFF2-40B4-BE49-F238E27FC236}">
                  <a16:creationId xmlns:a16="http://schemas.microsoft.com/office/drawing/2014/main" id="{7B84EB67-3B6E-0E4E-17C7-C16A9AC42529}"/>
                </a:ext>
              </a:extLst>
            </p:cNvPr>
            <p:cNvSpPr txBox="1">
              <a:spLocks noChangeArrowheads="1"/>
            </p:cNvSpPr>
            <p:nvPr>
              <p:custDataLst>
                <p:tags r:id="rId4"/>
              </p:custDataLst>
            </p:nvPr>
          </p:nvSpPr>
          <p:spPr bwMode="gray">
            <a:xfrm>
              <a:off x="1409715" y="10201079"/>
              <a:ext cx="5117338" cy="175857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Light GB</a:t>
              </a:r>
            </a:p>
          </p:txBody>
        </p:sp>
        <p:pic>
          <p:nvPicPr>
            <p:cNvPr id="17" name="Graphic 16" descr="Internet Of Things outline">
              <a:extLst>
                <a:ext uri="{FF2B5EF4-FFF2-40B4-BE49-F238E27FC236}">
                  <a16:creationId xmlns:a16="http://schemas.microsoft.com/office/drawing/2014/main" id="{70E3D35C-CFB1-0F3C-6331-69F26E34A3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717880" y="10413426"/>
              <a:ext cx="1270674" cy="1270674"/>
            </a:xfrm>
            <a:prstGeom prst="rect">
              <a:avLst/>
            </a:prstGeom>
          </p:spPr>
        </p:pic>
      </p:grpSp>
      <p:grpSp>
        <p:nvGrpSpPr>
          <p:cNvPr id="18" name="Group 17">
            <a:extLst>
              <a:ext uri="{FF2B5EF4-FFF2-40B4-BE49-F238E27FC236}">
                <a16:creationId xmlns:a16="http://schemas.microsoft.com/office/drawing/2014/main" id="{D3500DC8-01C0-24E3-C560-4BEF029CB60F}"/>
              </a:ext>
            </a:extLst>
          </p:cNvPr>
          <p:cNvGrpSpPr/>
          <p:nvPr/>
        </p:nvGrpSpPr>
        <p:grpSpPr>
          <a:xfrm>
            <a:off x="528643" y="2724646"/>
            <a:ext cx="1919002" cy="659466"/>
            <a:chOff x="1409715" y="8248283"/>
            <a:chExt cx="5117338" cy="1758576"/>
          </a:xfrm>
        </p:grpSpPr>
        <p:sp>
          <p:nvSpPr>
            <p:cNvPr id="19" name="Text Box 29">
              <a:extLst>
                <a:ext uri="{FF2B5EF4-FFF2-40B4-BE49-F238E27FC236}">
                  <a16:creationId xmlns:a16="http://schemas.microsoft.com/office/drawing/2014/main" id="{1A0863B1-479D-9BB4-A122-B388F66E14A4}"/>
                </a:ext>
              </a:extLst>
            </p:cNvPr>
            <p:cNvSpPr txBox="1">
              <a:spLocks noChangeArrowheads="1"/>
            </p:cNvSpPr>
            <p:nvPr>
              <p:custDataLst>
                <p:tags r:id="rId3"/>
              </p:custDataLst>
            </p:nvPr>
          </p:nvSpPr>
          <p:spPr bwMode="gray">
            <a:xfrm>
              <a:off x="1409715" y="8248283"/>
              <a:ext cx="5117338" cy="175857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XG Boost</a:t>
              </a:r>
            </a:p>
          </p:txBody>
        </p:sp>
        <p:pic>
          <p:nvPicPr>
            <p:cNvPr id="20" name="Graphic 19" descr="Network outline">
              <a:extLst>
                <a:ext uri="{FF2B5EF4-FFF2-40B4-BE49-F238E27FC236}">
                  <a16:creationId xmlns:a16="http://schemas.microsoft.com/office/drawing/2014/main" id="{72E8F383-C6FB-116F-E509-3FF03710C97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90799" y="8482574"/>
              <a:ext cx="1321606" cy="1321606"/>
            </a:xfrm>
            <a:prstGeom prst="rect">
              <a:avLst/>
            </a:prstGeom>
          </p:spPr>
        </p:pic>
      </p:grpSp>
      <p:grpSp>
        <p:nvGrpSpPr>
          <p:cNvPr id="21" name="Group 20">
            <a:extLst>
              <a:ext uri="{FF2B5EF4-FFF2-40B4-BE49-F238E27FC236}">
                <a16:creationId xmlns:a16="http://schemas.microsoft.com/office/drawing/2014/main" id="{69EFA0F7-2B66-C383-BDCD-3F3319FAC5C7}"/>
              </a:ext>
            </a:extLst>
          </p:cNvPr>
          <p:cNvGrpSpPr/>
          <p:nvPr/>
        </p:nvGrpSpPr>
        <p:grpSpPr>
          <a:xfrm>
            <a:off x="5530792" y="864340"/>
            <a:ext cx="3101829" cy="3599222"/>
            <a:chOff x="18945034" y="2294460"/>
            <a:chExt cx="4218331" cy="8859700"/>
          </a:xfrm>
        </p:grpSpPr>
        <p:sp>
          <p:nvSpPr>
            <p:cNvPr id="22" name="Freeform 9">
              <a:extLst>
                <a:ext uri="{FF2B5EF4-FFF2-40B4-BE49-F238E27FC236}">
                  <a16:creationId xmlns:a16="http://schemas.microsoft.com/office/drawing/2014/main" id="{7752A10E-01A9-35E3-554E-4EF325360452}"/>
                </a:ext>
              </a:extLst>
            </p:cNvPr>
            <p:cNvSpPr/>
            <p:nvPr/>
          </p:nvSpPr>
          <p:spPr>
            <a:xfrm>
              <a:off x="18945034" y="2294460"/>
              <a:ext cx="4218331" cy="8859700"/>
            </a:xfrm>
            <a:custGeom>
              <a:avLst/>
              <a:gdLst>
                <a:gd name="connsiteX0" fmla="*/ 0 w 2038004"/>
                <a:gd name="connsiteY0" fmla="*/ 203800 h 3283768"/>
                <a:gd name="connsiteX1" fmla="*/ 203800 w 2038004"/>
                <a:gd name="connsiteY1" fmla="*/ 0 h 3283768"/>
                <a:gd name="connsiteX2" fmla="*/ 1834204 w 2038004"/>
                <a:gd name="connsiteY2" fmla="*/ 0 h 3283768"/>
                <a:gd name="connsiteX3" fmla="*/ 2038004 w 2038004"/>
                <a:gd name="connsiteY3" fmla="*/ 203800 h 3283768"/>
                <a:gd name="connsiteX4" fmla="*/ 2038004 w 2038004"/>
                <a:gd name="connsiteY4" fmla="*/ 3079968 h 3283768"/>
                <a:gd name="connsiteX5" fmla="*/ 1834204 w 2038004"/>
                <a:gd name="connsiteY5" fmla="*/ 3283768 h 3283768"/>
                <a:gd name="connsiteX6" fmla="*/ 203800 w 2038004"/>
                <a:gd name="connsiteY6" fmla="*/ 3283768 h 3283768"/>
                <a:gd name="connsiteX7" fmla="*/ 0 w 2038004"/>
                <a:gd name="connsiteY7" fmla="*/ 3079968 h 3283768"/>
                <a:gd name="connsiteX8" fmla="*/ 0 w 2038004"/>
                <a:gd name="connsiteY8" fmla="*/ 203800 h 328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004" h="3283768">
                  <a:moveTo>
                    <a:pt x="0" y="203800"/>
                  </a:moveTo>
                  <a:cubicBezTo>
                    <a:pt x="0" y="91244"/>
                    <a:pt x="91244" y="0"/>
                    <a:pt x="203800" y="0"/>
                  </a:cubicBezTo>
                  <a:lnTo>
                    <a:pt x="1834204" y="0"/>
                  </a:lnTo>
                  <a:cubicBezTo>
                    <a:pt x="1946760" y="0"/>
                    <a:pt x="2038004" y="91244"/>
                    <a:pt x="2038004" y="203800"/>
                  </a:cubicBezTo>
                  <a:lnTo>
                    <a:pt x="2038004" y="3079968"/>
                  </a:lnTo>
                  <a:cubicBezTo>
                    <a:pt x="2038004" y="3192524"/>
                    <a:pt x="1946760" y="3283768"/>
                    <a:pt x="1834204" y="3283768"/>
                  </a:cubicBezTo>
                  <a:lnTo>
                    <a:pt x="203800" y="3283768"/>
                  </a:lnTo>
                  <a:cubicBezTo>
                    <a:pt x="91244" y="3283768"/>
                    <a:pt x="0" y="3192524"/>
                    <a:pt x="0" y="3079968"/>
                  </a:cubicBezTo>
                  <a:lnTo>
                    <a:pt x="0" y="203800"/>
                  </a:lnTo>
                  <a:close/>
                </a:path>
              </a:pathLst>
            </a:custGeom>
            <a:solidFill>
              <a:sysClr val="window" lastClr="FFFFFF">
                <a:hueOff val="0"/>
                <a:satOff val="0"/>
                <a:lumOff val="0"/>
                <a:alphaOff val="0"/>
              </a:sysClr>
            </a:solidFill>
            <a:ln w="38100" cap="flat" cmpd="sng" algn="ctr">
              <a:solidFill>
                <a:srgbClr val="F47321"/>
              </a:solidFill>
              <a:prstDash val="solid"/>
              <a:miter lim="800000"/>
            </a:ln>
            <a:effectLst/>
          </p:spPr>
          <p:txBody>
            <a:bodyPr spcFirstLastPara="0" vert="horz" wrap="square" lIns="71120" tIns="1384627" rIns="71120" bIns="727874" numCol="1" spcCol="1270" anchor="ctr" anchorCtr="0">
              <a:noAutofit/>
            </a:bodyPr>
            <a:lstStyle/>
            <a:p>
              <a:pPr marL="0" marR="0" lvl="0" indent="0" algn="ctr" defTabSz="444489"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sym typeface="FranklinGothic URW Comp Book"/>
              </a:endParaRPr>
            </a:p>
          </p:txBody>
        </p:sp>
        <p:sp>
          <p:nvSpPr>
            <p:cNvPr id="23" name="Rectangle 22">
              <a:extLst>
                <a:ext uri="{FF2B5EF4-FFF2-40B4-BE49-F238E27FC236}">
                  <a16:creationId xmlns:a16="http://schemas.microsoft.com/office/drawing/2014/main" id="{DB8F1421-C983-5541-8D96-E4E1F5FA093A}"/>
                </a:ext>
              </a:extLst>
            </p:cNvPr>
            <p:cNvSpPr/>
            <p:nvPr/>
          </p:nvSpPr>
          <p:spPr>
            <a:xfrm>
              <a:off x="19049316" y="4145127"/>
              <a:ext cx="4035512" cy="789809"/>
            </a:xfrm>
            <a:prstGeom prst="rect">
              <a:avLst/>
            </a:prstGeom>
            <a:ln w="38100">
              <a:solidFill>
                <a:srgbClr val="FFFFFF"/>
              </a:solidFill>
            </a:ln>
          </p:spPr>
          <p:txBody>
            <a:bodyPr wrap="square">
              <a:spAutoFit/>
            </a:bodyPr>
            <a:lstStyle/>
            <a:p>
              <a:pPr marL="0" marR="0" lvl="0" indent="0" algn="ctr" defTabSz="444489" eaLnBrk="1" fontAlgn="auto" latinLnBrk="0" hangingPunct="1">
                <a:lnSpc>
                  <a:spcPct val="90000"/>
                </a:lnSpc>
                <a:spcBef>
                  <a:spcPts val="450"/>
                </a:spcBef>
                <a:spcAft>
                  <a:spcPts val="450"/>
                </a:spcAft>
                <a:buClrTx/>
                <a:buSzTx/>
                <a:buFontTx/>
                <a:buNone/>
                <a:tabLst/>
                <a:defRPr/>
              </a:pPr>
              <a:r>
                <a:rPr kumimoji="0" lang="en-US" sz="165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FranklinGothic URW Comp Book"/>
                </a:rPr>
                <a:t>Ensemble Model</a:t>
              </a:r>
            </a:p>
          </p:txBody>
        </p:sp>
      </p:grpSp>
      <p:pic>
        <p:nvPicPr>
          <p:cNvPr id="24" name="Graphic 23" descr="Puzzle pieces with solid fill">
            <a:extLst>
              <a:ext uri="{FF2B5EF4-FFF2-40B4-BE49-F238E27FC236}">
                <a16:creationId xmlns:a16="http://schemas.microsoft.com/office/drawing/2014/main" id="{D65DC427-81E6-6DB6-157B-B8D5DA5BD80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30571" y="961381"/>
            <a:ext cx="634473" cy="634473"/>
          </a:xfrm>
          <a:prstGeom prst="rect">
            <a:avLst/>
          </a:prstGeom>
        </p:spPr>
      </p:pic>
      <p:sp>
        <p:nvSpPr>
          <p:cNvPr id="25" name="Text Box 25">
            <a:extLst>
              <a:ext uri="{FF2B5EF4-FFF2-40B4-BE49-F238E27FC236}">
                <a16:creationId xmlns:a16="http://schemas.microsoft.com/office/drawing/2014/main" id="{EE9CDCB7-E1E6-019A-A708-ECF902A71049}"/>
              </a:ext>
            </a:extLst>
          </p:cNvPr>
          <p:cNvSpPr txBox="1">
            <a:spLocks noChangeArrowheads="1"/>
          </p:cNvSpPr>
          <p:nvPr>
            <p:custDataLst>
              <p:tags r:id="rId2"/>
            </p:custDataLst>
          </p:nvPr>
        </p:nvSpPr>
        <p:spPr bwMode="gray">
          <a:xfrm>
            <a:off x="511379" y="3884318"/>
            <a:ext cx="1919002"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FFFFFF"/>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57200"/>
                </a:solidFill>
                <a:effectLst/>
                <a:uLnTx/>
                <a:uFillTx/>
                <a:sym typeface="FranklinGothic URW Comp Book"/>
              </a:rPr>
              <a:t>Intercept</a:t>
            </a:r>
          </a:p>
        </p:txBody>
      </p:sp>
      <p:cxnSp>
        <p:nvCxnSpPr>
          <p:cNvPr id="26" name="Connector: Elbow 25">
            <a:extLst>
              <a:ext uri="{FF2B5EF4-FFF2-40B4-BE49-F238E27FC236}">
                <a16:creationId xmlns:a16="http://schemas.microsoft.com/office/drawing/2014/main" id="{5CE31CEA-828D-96EB-210B-7652A85CD7CF}"/>
              </a:ext>
            </a:extLst>
          </p:cNvPr>
          <p:cNvCxnSpPr>
            <a:cxnSpLocks/>
            <a:stCxn id="9" idx="2"/>
          </p:cNvCxnSpPr>
          <p:nvPr/>
        </p:nvCxnSpPr>
        <p:spPr>
          <a:xfrm>
            <a:off x="2447645" y="1314871"/>
            <a:ext cx="3080189" cy="1409775"/>
          </a:xfrm>
          <a:prstGeom prst="bentConnector3">
            <a:avLst>
              <a:gd name="adj1" fmla="val 49907"/>
            </a:avLst>
          </a:prstGeom>
          <a:noFill/>
          <a:ln w="25400" cap="flat">
            <a:solidFill>
              <a:srgbClr val="E57200"/>
            </a:solidFill>
            <a:prstDash val="solid"/>
            <a:miter lim="400000"/>
            <a:tailEnd type="triangle"/>
          </a:ln>
          <a:effectLst/>
          <a:sp3d/>
        </p:spPr>
      </p:cxnSp>
      <p:cxnSp>
        <p:nvCxnSpPr>
          <p:cNvPr id="27" name="Connector: Elbow 26">
            <a:extLst>
              <a:ext uri="{FF2B5EF4-FFF2-40B4-BE49-F238E27FC236}">
                <a16:creationId xmlns:a16="http://schemas.microsoft.com/office/drawing/2014/main" id="{AC59D88D-3E70-2395-C0C8-B14DC01A4DB0}"/>
              </a:ext>
            </a:extLst>
          </p:cNvPr>
          <p:cNvCxnSpPr>
            <a:cxnSpLocks/>
            <a:stCxn id="13" idx="2"/>
          </p:cNvCxnSpPr>
          <p:nvPr/>
        </p:nvCxnSpPr>
        <p:spPr>
          <a:xfrm>
            <a:off x="2430381" y="1894707"/>
            <a:ext cx="3097453" cy="829939"/>
          </a:xfrm>
          <a:prstGeom prst="bentConnector3">
            <a:avLst>
              <a:gd name="adj1" fmla="val 50185"/>
            </a:avLst>
          </a:prstGeom>
          <a:noFill/>
          <a:ln w="25400" cap="flat">
            <a:solidFill>
              <a:srgbClr val="E57200"/>
            </a:solidFill>
            <a:prstDash val="solid"/>
            <a:miter lim="400000"/>
            <a:tailEnd type="none"/>
          </a:ln>
          <a:effectLst/>
          <a:sp3d/>
        </p:spPr>
      </p:cxnSp>
      <p:cxnSp>
        <p:nvCxnSpPr>
          <p:cNvPr id="28" name="Connector: Elbow 27">
            <a:extLst>
              <a:ext uri="{FF2B5EF4-FFF2-40B4-BE49-F238E27FC236}">
                <a16:creationId xmlns:a16="http://schemas.microsoft.com/office/drawing/2014/main" id="{BCFDDC0F-7091-5038-FF86-CDF8CB1B75D7}"/>
              </a:ext>
            </a:extLst>
          </p:cNvPr>
          <p:cNvCxnSpPr>
            <a:stCxn id="6" idx="2"/>
          </p:cNvCxnSpPr>
          <p:nvPr/>
        </p:nvCxnSpPr>
        <p:spPr>
          <a:xfrm>
            <a:off x="2485745" y="2474543"/>
            <a:ext cx="2989769" cy="250103"/>
          </a:xfrm>
          <a:prstGeom prst="bentConnector3">
            <a:avLst>
              <a:gd name="adj1" fmla="val 50096"/>
            </a:avLst>
          </a:prstGeom>
          <a:noFill/>
          <a:ln w="25400" cap="flat">
            <a:solidFill>
              <a:srgbClr val="E57200"/>
            </a:solidFill>
            <a:prstDash val="solid"/>
            <a:miter lim="400000"/>
            <a:tailEnd type="none"/>
          </a:ln>
          <a:effectLst/>
          <a:sp3d/>
        </p:spPr>
      </p:cxnSp>
      <p:cxnSp>
        <p:nvCxnSpPr>
          <p:cNvPr id="29" name="Connector: Elbow 28">
            <a:extLst>
              <a:ext uri="{FF2B5EF4-FFF2-40B4-BE49-F238E27FC236}">
                <a16:creationId xmlns:a16="http://schemas.microsoft.com/office/drawing/2014/main" id="{511C55B0-E777-E1BE-270C-8054F1787E0F}"/>
              </a:ext>
            </a:extLst>
          </p:cNvPr>
          <p:cNvCxnSpPr>
            <a:stCxn id="19" idx="2"/>
          </p:cNvCxnSpPr>
          <p:nvPr/>
        </p:nvCxnSpPr>
        <p:spPr>
          <a:xfrm flipV="1">
            <a:off x="2447645" y="2724646"/>
            <a:ext cx="3043995" cy="329733"/>
          </a:xfrm>
          <a:prstGeom prst="bentConnector3">
            <a:avLst>
              <a:gd name="adj1" fmla="val 50563"/>
            </a:avLst>
          </a:prstGeom>
          <a:noFill/>
          <a:ln w="25400" cap="flat">
            <a:solidFill>
              <a:srgbClr val="E57200"/>
            </a:solidFill>
            <a:prstDash val="solid"/>
            <a:miter lim="400000"/>
            <a:tailEnd type="none"/>
          </a:ln>
          <a:effectLst/>
          <a:sp3d/>
        </p:spPr>
      </p:cxnSp>
      <p:cxnSp>
        <p:nvCxnSpPr>
          <p:cNvPr id="30" name="Connector: Elbow 29">
            <a:extLst>
              <a:ext uri="{FF2B5EF4-FFF2-40B4-BE49-F238E27FC236}">
                <a16:creationId xmlns:a16="http://schemas.microsoft.com/office/drawing/2014/main" id="{D1173F0D-3C0E-0C96-8375-90A6EB675DD6}"/>
              </a:ext>
            </a:extLst>
          </p:cNvPr>
          <p:cNvCxnSpPr>
            <a:stCxn id="16" idx="2"/>
          </p:cNvCxnSpPr>
          <p:nvPr/>
        </p:nvCxnSpPr>
        <p:spPr>
          <a:xfrm flipV="1">
            <a:off x="2430381" y="2724646"/>
            <a:ext cx="3061259" cy="909569"/>
          </a:xfrm>
          <a:prstGeom prst="bentConnector3">
            <a:avLst>
              <a:gd name="adj1" fmla="val 50747"/>
            </a:avLst>
          </a:prstGeom>
          <a:noFill/>
          <a:ln w="25400" cap="flat">
            <a:solidFill>
              <a:srgbClr val="E57200"/>
            </a:solidFill>
            <a:prstDash val="solid"/>
            <a:miter lim="400000"/>
            <a:tailEnd type="none"/>
          </a:ln>
          <a:effectLst/>
          <a:sp3d/>
        </p:spPr>
      </p:cxnSp>
      <p:cxnSp>
        <p:nvCxnSpPr>
          <p:cNvPr id="31" name="Connector: Elbow 30">
            <a:extLst>
              <a:ext uri="{FF2B5EF4-FFF2-40B4-BE49-F238E27FC236}">
                <a16:creationId xmlns:a16="http://schemas.microsoft.com/office/drawing/2014/main" id="{F21BB2D0-AC50-5A93-4EE6-54B6355CFDA0}"/>
              </a:ext>
            </a:extLst>
          </p:cNvPr>
          <p:cNvCxnSpPr>
            <a:stCxn id="25" idx="2"/>
          </p:cNvCxnSpPr>
          <p:nvPr/>
        </p:nvCxnSpPr>
        <p:spPr>
          <a:xfrm flipV="1">
            <a:off x="2430381" y="2716417"/>
            <a:ext cx="3082095" cy="1497635"/>
          </a:xfrm>
          <a:prstGeom prst="bentConnector3">
            <a:avLst>
              <a:gd name="adj1" fmla="val 50417"/>
            </a:avLst>
          </a:prstGeom>
          <a:noFill/>
          <a:ln w="25400" cap="flat">
            <a:solidFill>
              <a:srgbClr val="E57200"/>
            </a:solidFill>
            <a:prstDash val="solid"/>
            <a:miter lim="400000"/>
            <a:tailEnd type="none"/>
          </a:ln>
          <a:effectLst/>
          <a:sp3d/>
        </p:spPr>
      </p:cxnSp>
      <p:sp>
        <p:nvSpPr>
          <p:cNvPr id="32" name="Rectangle 31">
            <a:extLst>
              <a:ext uri="{FF2B5EF4-FFF2-40B4-BE49-F238E27FC236}">
                <a16:creationId xmlns:a16="http://schemas.microsoft.com/office/drawing/2014/main" id="{57C371DE-376C-1C06-658E-46B4AD14C510}"/>
              </a:ext>
            </a:extLst>
          </p:cNvPr>
          <p:cNvSpPr/>
          <p:nvPr/>
        </p:nvSpPr>
        <p:spPr>
          <a:xfrm>
            <a:off x="2739628" y="1217009"/>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0.01715</a:t>
            </a:r>
          </a:p>
        </p:txBody>
      </p:sp>
      <p:pic>
        <p:nvPicPr>
          <p:cNvPr id="33" name="Graphic 32" descr="Calculator with solid fill">
            <a:extLst>
              <a:ext uri="{FF2B5EF4-FFF2-40B4-BE49-F238E27FC236}">
                <a16:creationId xmlns:a16="http://schemas.microsoft.com/office/drawing/2014/main" id="{76900CA5-DF7B-01EF-A9BF-306407E14C0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85342" y="3987652"/>
            <a:ext cx="409701" cy="409701"/>
          </a:xfrm>
          <a:prstGeom prst="rect">
            <a:avLst/>
          </a:prstGeom>
        </p:spPr>
      </p:pic>
      <p:sp>
        <p:nvSpPr>
          <p:cNvPr id="34" name="Rectangle 33">
            <a:extLst>
              <a:ext uri="{FF2B5EF4-FFF2-40B4-BE49-F238E27FC236}">
                <a16:creationId xmlns:a16="http://schemas.microsoft.com/office/drawing/2014/main" id="{F79CBC75-C034-7BBB-3A41-D180E75DE172}"/>
              </a:ext>
            </a:extLst>
          </p:cNvPr>
          <p:cNvSpPr/>
          <p:nvPr/>
        </p:nvSpPr>
        <p:spPr>
          <a:xfrm>
            <a:off x="2739628" y="1779024"/>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-0.01199</a:t>
            </a:r>
          </a:p>
        </p:txBody>
      </p:sp>
      <p:sp>
        <p:nvSpPr>
          <p:cNvPr id="35" name="Rectangle 34">
            <a:extLst>
              <a:ext uri="{FF2B5EF4-FFF2-40B4-BE49-F238E27FC236}">
                <a16:creationId xmlns:a16="http://schemas.microsoft.com/office/drawing/2014/main" id="{A5A0B707-2793-87E6-5168-95D4F9505CDA}"/>
              </a:ext>
            </a:extLst>
          </p:cNvPr>
          <p:cNvSpPr/>
          <p:nvPr/>
        </p:nvSpPr>
        <p:spPr>
          <a:xfrm>
            <a:off x="2735595" y="2362973"/>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0.34142</a:t>
            </a:r>
          </a:p>
        </p:txBody>
      </p:sp>
      <p:sp>
        <p:nvSpPr>
          <p:cNvPr id="36" name="Rectangle 35">
            <a:extLst>
              <a:ext uri="{FF2B5EF4-FFF2-40B4-BE49-F238E27FC236}">
                <a16:creationId xmlns:a16="http://schemas.microsoft.com/office/drawing/2014/main" id="{CE80FABC-5D46-9F4D-78C9-E32F8B667862}"/>
              </a:ext>
            </a:extLst>
          </p:cNvPr>
          <p:cNvSpPr/>
          <p:nvPr/>
        </p:nvSpPr>
        <p:spPr>
          <a:xfrm>
            <a:off x="2735595" y="2951038"/>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-0.14861</a:t>
            </a:r>
          </a:p>
        </p:txBody>
      </p:sp>
      <p:sp>
        <p:nvSpPr>
          <p:cNvPr id="37" name="Rectangle 36">
            <a:extLst>
              <a:ext uri="{FF2B5EF4-FFF2-40B4-BE49-F238E27FC236}">
                <a16:creationId xmlns:a16="http://schemas.microsoft.com/office/drawing/2014/main" id="{8E424021-EF28-930D-8D97-D2F1070A1D1E}"/>
              </a:ext>
            </a:extLst>
          </p:cNvPr>
          <p:cNvSpPr/>
          <p:nvPr/>
        </p:nvSpPr>
        <p:spPr>
          <a:xfrm>
            <a:off x="2735595" y="3522645"/>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0.80145</a:t>
            </a:r>
          </a:p>
        </p:txBody>
      </p:sp>
      <p:sp>
        <p:nvSpPr>
          <p:cNvPr id="38" name="Rectangle 37">
            <a:extLst>
              <a:ext uri="{FF2B5EF4-FFF2-40B4-BE49-F238E27FC236}">
                <a16:creationId xmlns:a16="http://schemas.microsoft.com/office/drawing/2014/main" id="{2D44421A-3401-AA1D-EFAA-5D6936C7A397}"/>
              </a:ext>
            </a:extLst>
          </p:cNvPr>
          <p:cNvSpPr/>
          <p:nvPr/>
        </p:nvSpPr>
        <p:spPr>
          <a:xfrm>
            <a:off x="2735595" y="4102482"/>
            <a:ext cx="1028700" cy="223138"/>
          </a:xfrm>
          <a:prstGeom prst="rect">
            <a:avLst/>
          </a:prstGeom>
          <a:solidFill>
            <a:srgbClr val="FFFFFF"/>
          </a:solidFill>
          <a:ln w="28575" cap="flat">
            <a:solidFill>
              <a:srgbClr val="E57200"/>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Helvetica Neue Medium"/>
                <a:ea typeface="Helvetica Neue Medium"/>
                <a:cs typeface="Helvetica Neue Medium"/>
                <a:sym typeface="Helvetica Neue Medium"/>
              </a:rPr>
              <a:t>4.29812</a:t>
            </a:r>
          </a:p>
        </p:txBody>
      </p:sp>
      <p:graphicFrame>
        <p:nvGraphicFramePr>
          <p:cNvPr id="39" name="Table 7">
            <a:extLst>
              <a:ext uri="{FF2B5EF4-FFF2-40B4-BE49-F238E27FC236}">
                <a16:creationId xmlns:a16="http://schemas.microsoft.com/office/drawing/2014/main" id="{03EDFEDB-AA75-FE8E-865D-DA5E67594A75}"/>
              </a:ext>
            </a:extLst>
          </p:cNvPr>
          <p:cNvGraphicFramePr>
            <a:graphicFrameLocks noGrp="1"/>
          </p:cNvGraphicFramePr>
          <p:nvPr>
            <p:extLst>
              <p:ext uri="{D42A27DB-BD31-4B8C-83A1-F6EECF244321}">
                <p14:modId xmlns:p14="http://schemas.microsoft.com/office/powerpoint/2010/main" val="799222462"/>
              </p:ext>
            </p:extLst>
          </p:nvPr>
        </p:nvGraphicFramePr>
        <p:xfrm>
          <a:off x="5565933" y="1985630"/>
          <a:ext cx="3008938" cy="1887522"/>
        </p:xfrm>
        <a:graphic>
          <a:graphicData uri="http://schemas.openxmlformats.org/drawingml/2006/table">
            <a:tbl>
              <a:tblPr firstRow="1" bandRow="1"/>
              <a:tblGrid>
                <a:gridCol w="1504469">
                  <a:extLst>
                    <a:ext uri="{9D8B030D-6E8A-4147-A177-3AD203B41FA5}">
                      <a16:colId xmlns:a16="http://schemas.microsoft.com/office/drawing/2014/main" val="495379171"/>
                    </a:ext>
                  </a:extLst>
                </a:gridCol>
                <a:gridCol w="1504469">
                  <a:extLst>
                    <a:ext uri="{9D8B030D-6E8A-4147-A177-3AD203B41FA5}">
                      <a16:colId xmlns:a16="http://schemas.microsoft.com/office/drawing/2014/main" val="1546818143"/>
                    </a:ext>
                  </a:extLst>
                </a:gridCol>
              </a:tblGrid>
              <a:tr h="6291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RMSE</a:t>
                      </a:r>
                      <a:r>
                        <a:rPr lang="en-US" sz="1400" dirty="0">
                          <a:solidFill>
                            <a:schemeClr val="accent2"/>
                          </a:solidFill>
                          <a:latin typeface="Arial" panose="020B0604020202020204" pitchFamily="34" charset="0"/>
                          <a:cs typeface="Arial" panose="020B0604020202020204" pitchFamily="34" charset="0"/>
                        </a:rPr>
                        <a:t> </a:t>
                      </a:r>
                    </a:p>
                    <a:p>
                      <a:pPr algn="ctr"/>
                      <a:r>
                        <a:rPr lang="en-US" sz="1400" dirty="0">
                          <a:solidFill>
                            <a:schemeClr val="accent2"/>
                          </a:solidFill>
                          <a:latin typeface="Arial" panose="020B0604020202020204" pitchFamily="34" charset="0"/>
                          <a:cs typeface="Arial" panose="020B0604020202020204" pitchFamily="34" charset="0"/>
                        </a:rPr>
                        <a:t>679</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MAE</a:t>
                      </a:r>
                    </a:p>
                    <a:p>
                      <a:pPr algn="ctr"/>
                      <a:r>
                        <a:rPr lang="en-US" sz="1400" dirty="0">
                          <a:solidFill>
                            <a:schemeClr val="accent2"/>
                          </a:solidFill>
                          <a:latin typeface="Arial" panose="020B0604020202020204" pitchFamily="34" charset="0"/>
                          <a:cs typeface="Arial" panose="020B0604020202020204" pitchFamily="34" charset="0"/>
                        </a:rPr>
                        <a:t>459</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30145711"/>
                  </a:ext>
                </a:extLst>
              </a:tr>
              <a:tr h="6291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RMSLE</a:t>
                      </a:r>
                      <a:r>
                        <a:rPr lang="en-US" sz="1400" dirty="0">
                          <a:solidFill>
                            <a:schemeClr val="accent2"/>
                          </a:solidFill>
                          <a:latin typeface="Arial" panose="020B0604020202020204" pitchFamily="34" charset="0"/>
                          <a:cs typeface="Arial" panose="020B0604020202020204" pitchFamily="34" charset="0"/>
                        </a:rPr>
                        <a:t> </a:t>
                      </a:r>
                    </a:p>
                    <a:p>
                      <a:pPr algn="ctr"/>
                      <a:r>
                        <a:rPr lang="en-US" sz="1400" dirty="0">
                          <a:solidFill>
                            <a:schemeClr val="accent2"/>
                          </a:solidFill>
                          <a:latin typeface="Arial" panose="020B0604020202020204" pitchFamily="34" charset="0"/>
                          <a:cs typeface="Arial" panose="020B0604020202020204" pitchFamily="34" charset="0"/>
                        </a:rPr>
                        <a:t>1.38</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R^2</a:t>
                      </a:r>
                      <a:r>
                        <a:rPr lang="en-US" sz="1400" dirty="0">
                          <a:solidFill>
                            <a:schemeClr val="accent2"/>
                          </a:solidFill>
                          <a:latin typeface="Arial" panose="020B0604020202020204" pitchFamily="34" charset="0"/>
                          <a:cs typeface="Arial" panose="020B0604020202020204" pitchFamily="34" charset="0"/>
                        </a:rPr>
                        <a:t> </a:t>
                      </a:r>
                    </a:p>
                    <a:p>
                      <a:pPr algn="ctr"/>
                      <a:r>
                        <a:rPr lang="en-US" sz="1400" dirty="0">
                          <a:solidFill>
                            <a:schemeClr val="accent2"/>
                          </a:solidFill>
                          <a:latin typeface="Arial" panose="020B0604020202020204" pitchFamily="34" charset="0"/>
                          <a:cs typeface="Arial" panose="020B0604020202020204" pitchFamily="34" charset="0"/>
                        </a:rPr>
                        <a:t>0.96</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6434791"/>
                  </a:ext>
                </a:extLst>
              </a:tr>
              <a:tr h="6291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Public Score</a:t>
                      </a:r>
                    </a:p>
                    <a:p>
                      <a:pPr algn="ctr"/>
                      <a:r>
                        <a:rPr lang="en-US" sz="1400" dirty="0">
                          <a:solidFill>
                            <a:schemeClr val="accent2"/>
                          </a:solidFill>
                          <a:latin typeface="Arial" panose="020B0604020202020204" pitchFamily="34" charset="0"/>
                          <a:cs typeface="Arial" panose="020B0604020202020204" pitchFamily="34" charset="0"/>
                        </a:rPr>
                        <a:t>0.2236</a:t>
                      </a:r>
                    </a:p>
                  </a:txBody>
                  <a:tcPr marL="34290" marR="34290" marT="17145" marB="17145">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pPr algn="ctr"/>
                      <a:r>
                        <a:rPr lang="en-US" sz="1400" b="1" u="sng" dirty="0">
                          <a:solidFill>
                            <a:schemeClr val="accent2"/>
                          </a:solidFill>
                          <a:latin typeface="Arial" panose="020B0604020202020204" pitchFamily="34" charset="0"/>
                          <a:cs typeface="Arial" panose="020B0604020202020204" pitchFamily="34" charset="0"/>
                        </a:rPr>
                        <a:t>Private Score</a:t>
                      </a:r>
                    </a:p>
                    <a:p>
                      <a:pPr algn="ctr"/>
                      <a:r>
                        <a:rPr lang="en-US" sz="1400" dirty="0">
                          <a:solidFill>
                            <a:schemeClr val="accent2"/>
                          </a:solidFill>
                          <a:latin typeface="Arial" panose="020B0604020202020204" pitchFamily="34" charset="0"/>
                          <a:cs typeface="Arial" panose="020B0604020202020204" pitchFamily="34" charset="0"/>
                        </a:rPr>
                        <a:t>0.23747</a:t>
                      </a:r>
                    </a:p>
                  </a:txBody>
                  <a:tcPr marL="34290" marR="34290" marT="17145" marB="17145">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04008889"/>
                  </a:ext>
                </a:extLst>
              </a:tr>
            </a:tbl>
          </a:graphicData>
        </a:graphic>
      </p:graphicFrame>
    </p:spTree>
    <p:extLst>
      <p:ext uri="{BB962C8B-B14F-4D97-AF65-F5344CB8AC3E}">
        <p14:creationId xmlns:p14="http://schemas.microsoft.com/office/powerpoint/2010/main" val="3385375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4251396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2" name="Object 1" hidden="1">
                        <a:extLst>
                          <a:ext uri="{FF2B5EF4-FFF2-40B4-BE49-F238E27FC236}">
                            <a16:creationId xmlns:a16="http://schemas.microsoft.com/office/drawing/2014/main" id="{F28502CD-9CD8-5BFB-5CDA-7AAA27BA8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Qualitative Insights</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dirty="0">
                <a:solidFill>
                  <a:srgbClr val="E57200"/>
                </a:solidFill>
              </a:rPr>
              <a:t>05.</a:t>
            </a:r>
            <a:endParaRPr sz="3220" b="0" dirty="0">
              <a:solidFill>
                <a:srgbClr val="E57200"/>
              </a:solidFill>
            </a:endParaRPr>
          </a:p>
        </p:txBody>
      </p:sp>
    </p:spTree>
    <p:extLst>
      <p:ext uri="{BB962C8B-B14F-4D97-AF65-F5344CB8AC3E}">
        <p14:creationId xmlns:p14="http://schemas.microsoft.com/office/powerpoint/2010/main" val="10922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sp>
        <p:nvSpPr>
          <p:cNvPr id="40" name="Text Placeholder 1">
            <a:extLst>
              <a:ext uri="{FF2B5EF4-FFF2-40B4-BE49-F238E27FC236}">
                <a16:creationId xmlns:a16="http://schemas.microsoft.com/office/drawing/2014/main" id="{94B4A008-74A3-DBF0-2587-831E50046C97}"/>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Optimized pricing and promotion behavior for retail stores requires balancing the 3 lenses to pricing with human natures underlying psychological responses</a:t>
            </a:r>
          </a:p>
        </p:txBody>
      </p:sp>
      <p:sp>
        <p:nvSpPr>
          <p:cNvPr id="41" name="Rectangle: Rounded Corners 40">
            <a:extLst>
              <a:ext uri="{FF2B5EF4-FFF2-40B4-BE49-F238E27FC236}">
                <a16:creationId xmlns:a16="http://schemas.microsoft.com/office/drawing/2014/main" id="{91D22485-FDA2-E230-2CF7-5D9878D3E82D}"/>
              </a:ext>
            </a:extLst>
          </p:cNvPr>
          <p:cNvSpPr/>
          <p:nvPr/>
        </p:nvSpPr>
        <p:spPr>
          <a:xfrm>
            <a:off x="456086" y="771525"/>
            <a:ext cx="4904027"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42" name="Rectangle: Rounded Corners 41">
            <a:extLst>
              <a:ext uri="{FF2B5EF4-FFF2-40B4-BE49-F238E27FC236}">
                <a16:creationId xmlns:a16="http://schemas.microsoft.com/office/drawing/2014/main" id="{72354647-6060-83E1-4773-5DAD363EBE60}"/>
              </a:ext>
            </a:extLst>
          </p:cNvPr>
          <p:cNvSpPr/>
          <p:nvPr/>
        </p:nvSpPr>
        <p:spPr>
          <a:xfrm>
            <a:off x="456086"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43" name="Rectangle: Rounded Corners 42">
            <a:extLst>
              <a:ext uri="{FF2B5EF4-FFF2-40B4-BE49-F238E27FC236}">
                <a16:creationId xmlns:a16="http://schemas.microsoft.com/office/drawing/2014/main" id="{7B57A72A-97A0-A97A-EDD2-FF50F9A96147}"/>
              </a:ext>
            </a:extLst>
          </p:cNvPr>
          <p:cNvSpPr/>
          <p:nvPr/>
        </p:nvSpPr>
        <p:spPr>
          <a:xfrm>
            <a:off x="2119429"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44" name="Rectangle: Rounded Corners 43">
            <a:extLst>
              <a:ext uri="{FF2B5EF4-FFF2-40B4-BE49-F238E27FC236}">
                <a16:creationId xmlns:a16="http://schemas.microsoft.com/office/drawing/2014/main" id="{1C10DBF6-0201-50BA-0049-D91A4DF4E8F4}"/>
              </a:ext>
            </a:extLst>
          </p:cNvPr>
          <p:cNvSpPr/>
          <p:nvPr/>
        </p:nvSpPr>
        <p:spPr>
          <a:xfrm>
            <a:off x="3782772"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45" name="Rectangle: Rounded Corners 44">
            <a:extLst>
              <a:ext uri="{FF2B5EF4-FFF2-40B4-BE49-F238E27FC236}">
                <a16:creationId xmlns:a16="http://schemas.microsoft.com/office/drawing/2014/main" id="{0ACD9183-8F7B-451B-664D-C1D52EB68E31}"/>
              </a:ext>
            </a:extLst>
          </p:cNvPr>
          <p:cNvSpPr/>
          <p:nvPr/>
        </p:nvSpPr>
        <p:spPr>
          <a:xfrm>
            <a:off x="5446116"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46" name="Rectangle: Rounded Corners 45">
            <a:extLst>
              <a:ext uri="{FF2B5EF4-FFF2-40B4-BE49-F238E27FC236}">
                <a16:creationId xmlns:a16="http://schemas.microsoft.com/office/drawing/2014/main" id="{35FB7FB1-7808-C2D3-6662-ADA809A30D29}"/>
              </a:ext>
            </a:extLst>
          </p:cNvPr>
          <p:cNvSpPr/>
          <p:nvPr/>
        </p:nvSpPr>
        <p:spPr>
          <a:xfrm>
            <a:off x="7109459"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47" name="Rectangle: Rounded Corners 46">
            <a:extLst>
              <a:ext uri="{FF2B5EF4-FFF2-40B4-BE49-F238E27FC236}">
                <a16:creationId xmlns:a16="http://schemas.microsoft.com/office/drawing/2014/main" id="{47820CF0-ADFF-4863-4D41-F6B2E0244ECD}"/>
              </a:ext>
            </a:extLst>
          </p:cNvPr>
          <p:cNvSpPr/>
          <p:nvPr/>
        </p:nvSpPr>
        <p:spPr>
          <a:xfrm>
            <a:off x="5446116" y="771525"/>
            <a:ext cx="3240683"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sp>
        <p:nvSpPr>
          <p:cNvPr id="48" name="Oval 47">
            <a:extLst>
              <a:ext uri="{FF2B5EF4-FFF2-40B4-BE49-F238E27FC236}">
                <a16:creationId xmlns:a16="http://schemas.microsoft.com/office/drawing/2014/main" id="{A757A3CF-8F93-527D-6C12-1DC5426466FB}"/>
              </a:ext>
            </a:extLst>
          </p:cNvPr>
          <p:cNvSpPr/>
          <p:nvPr/>
        </p:nvSpPr>
        <p:spPr>
          <a:xfrm>
            <a:off x="1103851" y="1700994"/>
            <a:ext cx="1993585" cy="1770439"/>
          </a:xfrm>
          <a:prstGeom prst="ellipse">
            <a:avLst/>
          </a:prstGeom>
          <a:solidFill>
            <a:srgbClr val="E57200">
              <a:lumMod val="20000"/>
              <a:lumOff val="80000"/>
              <a:alpha val="5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9" name="Oval 48">
            <a:extLst>
              <a:ext uri="{FF2B5EF4-FFF2-40B4-BE49-F238E27FC236}">
                <a16:creationId xmlns:a16="http://schemas.microsoft.com/office/drawing/2014/main" id="{BDB41D07-0BB4-ED5C-E6EC-98A4E605DC3F}"/>
              </a:ext>
            </a:extLst>
          </p:cNvPr>
          <p:cNvSpPr/>
          <p:nvPr/>
        </p:nvSpPr>
        <p:spPr>
          <a:xfrm>
            <a:off x="2544943" y="1730812"/>
            <a:ext cx="1993585" cy="1770439"/>
          </a:xfrm>
          <a:prstGeom prst="ellipse">
            <a:avLst/>
          </a:prstGeom>
          <a:solidFill>
            <a:srgbClr val="E57200">
              <a:lumMod val="20000"/>
              <a:lumOff val="80000"/>
              <a:alpha val="5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95C1CD73-976A-4E73-0572-53BE62C3FE24}"/>
              </a:ext>
            </a:extLst>
          </p:cNvPr>
          <p:cNvSpPr/>
          <p:nvPr/>
        </p:nvSpPr>
        <p:spPr>
          <a:xfrm>
            <a:off x="1824397" y="2824691"/>
            <a:ext cx="1993585" cy="1770439"/>
          </a:xfrm>
          <a:prstGeom prst="ellipse">
            <a:avLst/>
          </a:prstGeom>
          <a:solidFill>
            <a:srgbClr val="E57200">
              <a:lumMod val="20000"/>
              <a:lumOff val="80000"/>
              <a:alpha val="5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1" name="Rectangle 50">
            <a:extLst>
              <a:ext uri="{FF2B5EF4-FFF2-40B4-BE49-F238E27FC236}">
                <a16:creationId xmlns:a16="http://schemas.microsoft.com/office/drawing/2014/main" id="{A8FB5C2A-CDEC-5C5D-6929-E2D25BF5D549}"/>
              </a:ext>
            </a:extLst>
          </p:cNvPr>
          <p:cNvSpPr/>
          <p:nvPr/>
        </p:nvSpPr>
        <p:spPr>
          <a:xfrm>
            <a:off x="1381230" y="2479409"/>
            <a:ext cx="1241148" cy="2693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52" name="Rectangle 51">
            <a:extLst>
              <a:ext uri="{FF2B5EF4-FFF2-40B4-BE49-F238E27FC236}">
                <a16:creationId xmlns:a16="http://schemas.microsoft.com/office/drawing/2014/main" id="{272669F6-2FBF-3888-5263-59D9976FB503}"/>
              </a:ext>
            </a:extLst>
          </p:cNvPr>
          <p:cNvSpPr/>
          <p:nvPr/>
        </p:nvSpPr>
        <p:spPr>
          <a:xfrm>
            <a:off x="3042730" y="2479409"/>
            <a:ext cx="1241148" cy="2693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Customers</a:t>
            </a:r>
          </a:p>
        </p:txBody>
      </p:sp>
      <p:sp>
        <p:nvSpPr>
          <p:cNvPr id="53" name="Rectangle 52">
            <a:extLst>
              <a:ext uri="{FF2B5EF4-FFF2-40B4-BE49-F238E27FC236}">
                <a16:creationId xmlns:a16="http://schemas.microsoft.com/office/drawing/2014/main" id="{B383EE90-74EA-89F3-3091-5ECFCF81A26B}"/>
              </a:ext>
            </a:extLst>
          </p:cNvPr>
          <p:cNvSpPr/>
          <p:nvPr/>
        </p:nvSpPr>
        <p:spPr>
          <a:xfrm>
            <a:off x="2184566" y="3766609"/>
            <a:ext cx="1272911" cy="2693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Competitors</a:t>
            </a:r>
          </a:p>
        </p:txBody>
      </p:sp>
      <p:pic>
        <p:nvPicPr>
          <p:cNvPr id="54" name="Graphic 53" descr="Gold bars with solid fill">
            <a:extLst>
              <a:ext uri="{FF2B5EF4-FFF2-40B4-BE49-F238E27FC236}">
                <a16:creationId xmlns:a16="http://schemas.microsoft.com/office/drawing/2014/main" id="{F44EE9EC-A6D3-E2A2-49BA-6B3832A1D8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3889" y="2051405"/>
            <a:ext cx="469584" cy="469584"/>
          </a:xfrm>
          <a:prstGeom prst="rect">
            <a:avLst/>
          </a:prstGeom>
        </p:spPr>
      </p:pic>
      <p:pic>
        <p:nvPicPr>
          <p:cNvPr id="55" name="Graphic 54" descr="Group with solid fill">
            <a:extLst>
              <a:ext uri="{FF2B5EF4-FFF2-40B4-BE49-F238E27FC236}">
                <a16:creationId xmlns:a16="http://schemas.microsoft.com/office/drawing/2014/main" id="{E5C7D758-A81A-2C08-DCC0-09457A5D47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09982" y="2045649"/>
            <a:ext cx="469584" cy="469584"/>
          </a:xfrm>
          <a:prstGeom prst="rect">
            <a:avLst/>
          </a:prstGeom>
        </p:spPr>
      </p:pic>
      <p:pic>
        <p:nvPicPr>
          <p:cNvPr id="56" name="Graphic 55" descr="Chess pieces with solid fill">
            <a:extLst>
              <a:ext uri="{FF2B5EF4-FFF2-40B4-BE49-F238E27FC236}">
                <a16:creationId xmlns:a16="http://schemas.microsoft.com/office/drawing/2014/main" id="{B85C5D5B-082E-DA14-F2F9-4F2BD02D4C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8145" y="3560331"/>
            <a:ext cx="342900" cy="342900"/>
          </a:xfrm>
          <a:prstGeom prst="rect">
            <a:avLst/>
          </a:prstGeom>
        </p:spPr>
      </p:pic>
      <p:sp>
        <p:nvSpPr>
          <p:cNvPr id="57" name="Rectangle 56">
            <a:extLst>
              <a:ext uri="{FF2B5EF4-FFF2-40B4-BE49-F238E27FC236}">
                <a16:creationId xmlns:a16="http://schemas.microsoft.com/office/drawing/2014/main" id="{58F26DA9-E911-928C-B1B4-5F5EB26890E2}"/>
              </a:ext>
            </a:extLst>
          </p:cNvPr>
          <p:cNvSpPr/>
          <p:nvPr/>
        </p:nvSpPr>
        <p:spPr>
          <a:xfrm>
            <a:off x="900614" y="3578184"/>
            <a:ext cx="955640" cy="4078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Game Theory</a:t>
            </a:r>
          </a:p>
        </p:txBody>
      </p:sp>
      <p:sp>
        <p:nvSpPr>
          <p:cNvPr id="58" name="Rectangle 57">
            <a:extLst>
              <a:ext uri="{FF2B5EF4-FFF2-40B4-BE49-F238E27FC236}">
                <a16:creationId xmlns:a16="http://schemas.microsoft.com/office/drawing/2014/main" id="{9EF38E76-F99C-64C8-2AD2-0B9AC7E4F9AE}"/>
              </a:ext>
            </a:extLst>
          </p:cNvPr>
          <p:cNvSpPr/>
          <p:nvPr/>
        </p:nvSpPr>
        <p:spPr>
          <a:xfrm>
            <a:off x="4205298" y="3537455"/>
            <a:ext cx="1154814" cy="4078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Price Discrimination</a:t>
            </a:r>
          </a:p>
        </p:txBody>
      </p:sp>
      <p:sp>
        <p:nvSpPr>
          <p:cNvPr id="59" name="Rectangle 58">
            <a:extLst>
              <a:ext uri="{FF2B5EF4-FFF2-40B4-BE49-F238E27FC236}">
                <a16:creationId xmlns:a16="http://schemas.microsoft.com/office/drawing/2014/main" id="{97B6EF6E-B714-F5F8-8785-D672427C76A4}"/>
              </a:ext>
            </a:extLst>
          </p:cNvPr>
          <p:cNvSpPr/>
          <p:nvPr/>
        </p:nvSpPr>
        <p:spPr>
          <a:xfrm>
            <a:off x="2331446" y="1331595"/>
            <a:ext cx="955640" cy="4078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Price Elasticity</a:t>
            </a:r>
          </a:p>
        </p:txBody>
      </p:sp>
      <p:pic>
        <p:nvPicPr>
          <p:cNvPr id="60" name="Graphic 59" descr="Fencing with solid fill">
            <a:extLst>
              <a:ext uri="{FF2B5EF4-FFF2-40B4-BE49-F238E27FC236}">
                <a16:creationId xmlns:a16="http://schemas.microsoft.com/office/drawing/2014/main" id="{7FB59E02-F93D-058A-9715-3D42EE529C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79231" y="3289854"/>
            <a:ext cx="469584" cy="469584"/>
          </a:xfrm>
          <a:prstGeom prst="rect">
            <a:avLst/>
          </a:prstGeom>
        </p:spPr>
      </p:pic>
      <p:pic>
        <p:nvPicPr>
          <p:cNvPr id="61" name="Graphic 60" descr="Label with solid fill">
            <a:extLst>
              <a:ext uri="{FF2B5EF4-FFF2-40B4-BE49-F238E27FC236}">
                <a16:creationId xmlns:a16="http://schemas.microsoft.com/office/drawing/2014/main" id="{AD07D3BC-F488-6FD7-FD0B-77B20084FD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977105" y="3433997"/>
            <a:ext cx="444009" cy="444009"/>
          </a:xfrm>
          <a:prstGeom prst="rect">
            <a:avLst/>
          </a:prstGeom>
        </p:spPr>
      </p:pic>
      <p:pic>
        <p:nvPicPr>
          <p:cNvPr id="62" name="Graphic 61" descr="Move with solid fill">
            <a:extLst>
              <a:ext uri="{FF2B5EF4-FFF2-40B4-BE49-F238E27FC236}">
                <a16:creationId xmlns:a16="http://schemas.microsoft.com/office/drawing/2014/main" id="{3D7BAFE7-8002-EA2E-BF6D-50BF8397412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81545" y="1315542"/>
            <a:ext cx="342900" cy="342900"/>
          </a:xfrm>
          <a:prstGeom prst="rect">
            <a:avLst/>
          </a:prstGeom>
        </p:spPr>
      </p:pic>
      <p:cxnSp>
        <p:nvCxnSpPr>
          <p:cNvPr id="64" name="Straight Connector 63">
            <a:extLst>
              <a:ext uri="{FF2B5EF4-FFF2-40B4-BE49-F238E27FC236}">
                <a16:creationId xmlns:a16="http://schemas.microsoft.com/office/drawing/2014/main" id="{D4270F0D-DD82-E928-48F9-17FCAC9F8A0F}"/>
              </a:ext>
            </a:extLst>
          </p:cNvPr>
          <p:cNvCxnSpPr>
            <a:cxnSpLocks/>
          </p:cNvCxnSpPr>
          <p:nvPr/>
        </p:nvCxnSpPr>
        <p:spPr>
          <a:xfrm flipH="1">
            <a:off x="1662976" y="3216586"/>
            <a:ext cx="609117" cy="405437"/>
          </a:xfrm>
          <a:prstGeom prst="line">
            <a:avLst/>
          </a:prstGeom>
          <a:noFill/>
          <a:ln w="63500" cap="flat" cmpd="sng">
            <a:solidFill>
              <a:srgbClr val="E57200"/>
            </a:solidFill>
            <a:prstDash val="solid"/>
            <a:miter lim="400000"/>
            <a:headEnd type="oval"/>
          </a:ln>
          <a:effectLst/>
          <a:sp3d/>
        </p:spPr>
      </p:cxnSp>
      <p:cxnSp>
        <p:nvCxnSpPr>
          <p:cNvPr id="66" name="Straight Connector 65">
            <a:extLst>
              <a:ext uri="{FF2B5EF4-FFF2-40B4-BE49-F238E27FC236}">
                <a16:creationId xmlns:a16="http://schemas.microsoft.com/office/drawing/2014/main" id="{3C056222-8297-CB8C-6A25-15C637521095}"/>
              </a:ext>
            </a:extLst>
          </p:cNvPr>
          <p:cNvCxnSpPr>
            <a:cxnSpLocks/>
          </p:cNvCxnSpPr>
          <p:nvPr/>
        </p:nvCxnSpPr>
        <p:spPr>
          <a:xfrm>
            <a:off x="3252984" y="3171536"/>
            <a:ext cx="726419" cy="388796"/>
          </a:xfrm>
          <a:prstGeom prst="line">
            <a:avLst/>
          </a:prstGeom>
          <a:noFill/>
          <a:ln w="63500" cap="flat" cmpd="sng">
            <a:solidFill>
              <a:srgbClr val="E57200"/>
            </a:solidFill>
            <a:prstDash val="solid"/>
            <a:miter lim="400000"/>
            <a:headEnd type="oval"/>
          </a:ln>
          <a:effectLst/>
          <a:sp3d/>
        </p:spPr>
      </p:cxnSp>
      <p:cxnSp>
        <p:nvCxnSpPr>
          <p:cNvPr id="67" name="Straight Connector 66">
            <a:extLst>
              <a:ext uri="{FF2B5EF4-FFF2-40B4-BE49-F238E27FC236}">
                <a16:creationId xmlns:a16="http://schemas.microsoft.com/office/drawing/2014/main" id="{FB1565F9-E344-DF5B-EE6B-DDC9954600AC}"/>
              </a:ext>
            </a:extLst>
          </p:cNvPr>
          <p:cNvCxnSpPr>
            <a:cxnSpLocks/>
          </p:cNvCxnSpPr>
          <p:nvPr/>
        </p:nvCxnSpPr>
        <p:spPr>
          <a:xfrm flipH="1" flipV="1">
            <a:off x="2822323" y="1783702"/>
            <a:ext cx="11660" cy="643947"/>
          </a:xfrm>
          <a:prstGeom prst="line">
            <a:avLst/>
          </a:prstGeom>
          <a:noFill/>
          <a:ln w="63500" cap="flat" cmpd="sng">
            <a:solidFill>
              <a:srgbClr val="E57200"/>
            </a:solidFill>
            <a:prstDash val="solid"/>
            <a:miter lim="400000"/>
            <a:headEnd type="oval"/>
          </a:ln>
          <a:effectLst/>
          <a:sp3d/>
        </p:spPr>
      </p:cxnSp>
      <p:sp>
        <p:nvSpPr>
          <p:cNvPr id="68" name="AutoShape 66">
            <a:extLst>
              <a:ext uri="{FF2B5EF4-FFF2-40B4-BE49-F238E27FC236}">
                <a16:creationId xmlns:a16="http://schemas.microsoft.com/office/drawing/2014/main" id="{6E968417-ADCD-F5A9-5673-ED31A231B767}"/>
              </a:ext>
            </a:extLst>
          </p:cNvPr>
          <p:cNvSpPr>
            <a:spLocks noChangeArrowheads="1"/>
          </p:cNvSpPr>
          <p:nvPr/>
        </p:nvSpPr>
        <p:spPr bwMode="auto">
          <a:xfrm>
            <a:off x="6109208" y="2439274"/>
            <a:ext cx="1495904" cy="1467465"/>
          </a:xfrm>
          <a:prstGeom prst="cube">
            <a:avLst>
              <a:gd name="adj" fmla="val 24972"/>
            </a:avLst>
          </a:prstGeom>
          <a:solidFill>
            <a:srgbClr val="FF5050"/>
          </a:solidFill>
          <a:ln w="9525">
            <a:solidFill>
              <a:srgbClr val="FFE600"/>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9" name="AutoShape 66">
            <a:extLst>
              <a:ext uri="{FF2B5EF4-FFF2-40B4-BE49-F238E27FC236}">
                <a16:creationId xmlns:a16="http://schemas.microsoft.com/office/drawing/2014/main" id="{6705C8DF-057E-EE6A-1C8F-8ED93A87C5B1}"/>
              </a:ext>
            </a:extLst>
          </p:cNvPr>
          <p:cNvSpPr>
            <a:spLocks noChangeArrowheads="1"/>
          </p:cNvSpPr>
          <p:nvPr/>
        </p:nvSpPr>
        <p:spPr bwMode="auto">
          <a:xfrm>
            <a:off x="6109208" y="1381634"/>
            <a:ext cx="1495904" cy="1467465"/>
          </a:xfrm>
          <a:prstGeom prst="cube">
            <a:avLst>
              <a:gd name="adj" fmla="val 24972"/>
            </a:avLst>
          </a:prstGeom>
          <a:solidFill>
            <a:srgbClr val="747480"/>
          </a:soli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0" name="AutoShape 66">
            <a:extLst>
              <a:ext uri="{FF2B5EF4-FFF2-40B4-BE49-F238E27FC236}">
                <a16:creationId xmlns:a16="http://schemas.microsoft.com/office/drawing/2014/main" id="{D992D702-C659-ECCF-2A5C-0F43E303E38D}"/>
              </a:ext>
            </a:extLst>
          </p:cNvPr>
          <p:cNvSpPr>
            <a:spLocks noChangeArrowheads="1"/>
          </p:cNvSpPr>
          <p:nvPr/>
        </p:nvSpPr>
        <p:spPr bwMode="auto">
          <a:xfrm>
            <a:off x="5759434" y="2810873"/>
            <a:ext cx="1495904" cy="1467465"/>
          </a:xfrm>
          <a:prstGeom prst="cube">
            <a:avLst>
              <a:gd name="adj" fmla="val 24972"/>
            </a:avLst>
          </a:prstGeom>
          <a:gradFill flip="none" rotWithShape="1">
            <a:gsLst>
              <a:gs pos="32000">
                <a:srgbClr val="E57200"/>
              </a:gs>
              <a:gs pos="100000">
                <a:srgbClr val="747480"/>
              </a:gs>
            </a:gsLst>
            <a:lin ang="1890000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1" name="AutoShape 66">
            <a:extLst>
              <a:ext uri="{FF2B5EF4-FFF2-40B4-BE49-F238E27FC236}">
                <a16:creationId xmlns:a16="http://schemas.microsoft.com/office/drawing/2014/main" id="{09BED6E8-A542-BB14-4DDE-31E475E291A2}"/>
              </a:ext>
            </a:extLst>
          </p:cNvPr>
          <p:cNvSpPr>
            <a:spLocks noChangeArrowheads="1"/>
          </p:cNvSpPr>
          <p:nvPr/>
        </p:nvSpPr>
        <p:spPr bwMode="auto">
          <a:xfrm>
            <a:off x="5759434" y="1741825"/>
            <a:ext cx="1495904" cy="1467465"/>
          </a:xfrm>
          <a:prstGeom prst="cube">
            <a:avLst>
              <a:gd name="adj" fmla="val 24972"/>
            </a:avLst>
          </a:prstGeom>
          <a:gradFill flip="none" rotWithShape="1">
            <a:gsLst>
              <a:gs pos="32000">
                <a:srgbClr val="E57200"/>
              </a:gs>
              <a:gs pos="100000">
                <a:srgbClr val="747480"/>
              </a:gs>
            </a:gsLst>
            <a:lin ang="1890000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2" name="AutoShape 66">
            <a:extLst>
              <a:ext uri="{FF2B5EF4-FFF2-40B4-BE49-F238E27FC236}">
                <a16:creationId xmlns:a16="http://schemas.microsoft.com/office/drawing/2014/main" id="{0EF00695-5B21-1AC7-9796-5F7AD7A1AFE2}"/>
              </a:ext>
            </a:extLst>
          </p:cNvPr>
          <p:cNvSpPr>
            <a:spLocks noChangeArrowheads="1"/>
          </p:cNvSpPr>
          <p:nvPr/>
        </p:nvSpPr>
        <p:spPr bwMode="auto">
          <a:xfrm>
            <a:off x="7198634" y="2439274"/>
            <a:ext cx="1495904" cy="1467465"/>
          </a:xfrm>
          <a:prstGeom prst="cube">
            <a:avLst>
              <a:gd name="adj" fmla="val 24972"/>
            </a:avLst>
          </a:prstGeom>
          <a:gradFill flip="none" rotWithShape="1">
            <a:gsLst>
              <a:gs pos="0">
                <a:srgbClr val="1A9AFA"/>
              </a:gs>
              <a:gs pos="29000">
                <a:srgbClr val="C4C4CD"/>
              </a:gs>
            </a:gsLst>
            <a:lin ang="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3" name="AutoShape 66">
            <a:extLst>
              <a:ext uri="{FF2B5EF4-FFF2-40B4-BE49-F238E27FC236}">
                <a16:creationId xmlns:a16="http://schemas.microsoft.com/office/drawing/2014/main" id="{55D63123-863F-25AA-0C12-4178C70D84CB}"/>
              </a:ext>
            </a:extLst>
          </p:cNvPr>
          <p:cNvSpPr>
            <a:spLocks noChangeArrowheads="1"/>
          </p:cNvSpPr>
          <p:nvPr/>
        </p:nvSpPr>
        <p:spPr bwMode="auto">
          <a:xfrm>
            <a:off x="7198634" y="1381634"/>
            <a:ext cx="1495904" cy="1467465"/>
          </a:xfrm>
          <a:prstGeom prst="cube">
            <a:avLst>
              <a:gd name="adj" fmla="val 24972"/>
            </a:avLst>
          </a:prstGeom>
          <a:gradFill flip="none" rotWithShape="1">
            <a:gsLst>
              <a:gs pos="0">
                <a:srgbClr val="747480"/>
              </a:gs>
              <a:gs pos="29000">
                <a:srgbClr val="C4C4CD"/>
              </a:gs>
            </a:gsLst>
            <a:lin ang="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4" name="AutoShape 66">
            <a:extLst>
              <a:ext uri="{FF2B5EF4-FFF2-40B4-BE49-F238E27FC236}">
                <a16:creationId xmlns:a16="http://schemas.microsoft.com/office/drawing/2014/main" id="{DFD08C9D-DC8C-87A1-36EC-807172375C19}"/>
              </a:ext>
            </a:extLst>
          </p:cNvPr>
          <p:cNvSpPr>
            <a:spLocks noChangeArrowheads="1"/>
          </p:cNvSpPr>
          <p:nvPr/>
        </p:nvSpPr>
        <p:spPr bwMode="auto">
          <a:xfrm>
            <a:off x="6848860" y="2810873"/>
            <a:ext cx="1495904" cy="1467465"/>
          </a:xfrm>
          <a:prstGeom prst="cube">
            <a:avLst>
              <a:gd name="adj" fmla="val 24972"/>
            </a:avLst>
          </a:prstGeom>
          <a:gradFill flip="none" rotWithShape="1">
            <a:gsLst>
              <a:gs pos="0">
                <a:srgbClr val="E57200"/>
              </a:gs>
              <a:gs pos="29000">
                <a:srgbClr val="C4C4CD"/>
              </a:gs>
            </a:gsLst>
            <a:lin ang="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5" name="AutoShape 66">
            <a:extLst>
              <a:ext uri="{FF2B5EF4-FFF2-40B4-BE49-F238E27FC236}">
                <a16:creationId xmlns:a16="http://schemas.microsoft.com/office/drawing/2014/main" id="{694DEA00-93FE-8F9F-6507-089F6C45EA47}"/>
              </a:ext>
            </a:extLst>
          </p:cNvPr>
          <p:cNvSpPr>
            <a:spLocks noChangeArrowheads="1"/>
          </p:cNvSpPr>
          <p:nvPr/>
        </p:nvSpPr>
        <p:spPr bwMode="auto">
          <a:xfrm>
            <a:off x="6848860" y="1741825"/>
            <a:ext cx="1495904" cy="1467465"/>
          </a:xfrm>
          <a:prstGeom prst="cube">
            <a:avLst>
              <a:gd name="adj" fmla="val 24972"/>
            </a:avLst>
          </a:prstGeom>
          <a:gradFill flip="none" rotWithShape="1">
            <a:gsLst>
              <a:gs pos="0">
                <a:srgbClr val="E57200"/>
              </a:gs>
              <a:gs pos="29000">
                <a:srgbClr val="C4C4CD"/>
              </a:gs>
            </a:gsLst>
            <a:lin ang="0" scaled="1"/>
            <a:tileRect/>
          </a:gradFill>
          <a:ln w="9525">
            <a:solidFill>
              <a:srgbClr val="FFFFFF"/>
            </a:solidFill>
            <a:miter lim="800000"/>
            <a:headEnd/>
            <a:tailEnd/>
          </a:ln>
          <a:effectLst/>
        </p:spPr>
        <p:txBody>
          <a:bodyPr wrap="none" anchor="ctr"/>
          <a:lstStyle/>
          <a:p>
            <a:pPr marL="0" marR="0" lvl="0" indent="0" algn="ctr" defTabSz="685800" eaLnBrk="0"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6" name="Rechteck 13">
            <a:extLst>
              <a:ext uri="{FF2B5EF4-FFF2-40B4-BE49-F238E27FC236}">
                <a16:creationId xmlns:a16="http://schemas.microsoft.com/office/drawing/2014/main" id="{0FDABA67-5B9F-B2A9-3EA8-F0B28A498CF8}"/>
              </a:ext>
            </a:extLst>
          </p:cNvPr>
          <p:cNvSpPr/>
          <p:nvPr/>
        </p:nvSpPr>
        <p:spPr>
          <a:xfrm>
            <a:off x="8289623" y="4148491"/>
            <a:ext cx="1201495" cy="138499"/>
          </a:xfrm>
          <a:prstGeom prst="rect">
            <a:avLst/>
          </a:prstGeom>
          <a:noFill/>
          <a:ln w="9525" cap="flat" cmpd="sng" algn="ctr">
            <a:noFill/>
            <a:prstDash val="solid"/>
          </a:ln>
          <a:effectLst/>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Comparison</a:t>
            </a:r>
          </a:p>
        </p:txBody>
      </p:sp>
      <p:sp>
        <p:nvSpPr>
          <p:cNvPr id="77" name="Line 25">
            <a:extLst>
              <a:ext uri="{FF2B5EF4-FFF2-40B4-BE49-F238E27FC236}">
                <a16:creationId xmlns:a16="http://schemas.microsoft.com/office/drawing/2014/main" id="{F1DAF3BD-D8F7-FE15-6DB6-393466B90743}"/>
              </a:ext>
            </a:extLst>
          </p:cNvPr>
          <p:cNvSpPr>
            <a:spLocks noChangeShapeType="1"/>
          </p:cNvSpPr>
          <p:nvPr/>
        </p:nvSpPr>
        <p:spPr bwMode="auto">
          <a:xfrm>
            <a:off x="6504696" y="1375922"/>
            <a:ext cx="0" cy="2173533"/>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78" name="Line 26">
            <a:extLst>
              <a:ext uri="{FF2B5EF4-FFF2-40B4-BE49-F238E27FC236}">
                <a16:creationId xmlns:a16="http://schemas.microsoft.com/office/drawing/2014/main" id="{93E37A87-BF7A-F431-3940-E2BE50E780A3}"/>
              </a:ext>
            </a:extLst>
          </p:cNvPr>
          <p:cNvSpPr>
            <a:spLocks noChangeShapeType="1"/>
          </p:cNvSpPr>
          <p:nvPr/>
        </p:nvSpPr>
        <p:spPr bwMode="auto">
          <a:xfrm flipH="1">
            <a:off x="5782158" y="3549456"/>
            <a:ext cx="722540" cy="721063"/>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79" name="Line 27">
            <a:extLst>
              <a:ext uri="{FF2B5EF4-FFF2-40B4-BE49-F238E27FC236}">
                <a16:creationId xmlns:a16="http://schemas.microsoft.com/office/drawing/2014/main" id="{73783909-C244-7E81-68A5-824C8AEFB288}"/>
              </a:ext>
            </a:extLst>
          </p:cNvPr>
          <p:cNvSpPr>
            <a:spLocks noChangeShapeType="1"/>
          </p:cNvSpPr>
          <p:nvPr/>
        </p:nvSpPr>
        <p:spPr bwMode="auto">
          <a:xfrm flipH="1">
            <a:off x="5782158" y="2463427"/>
            <a:ext cx="722540" cy="719586"/>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0" name="Line 28">
            <a:extLst>
              <a:ext uri="{FF2B5EF4-FFF2-40B4-BE49-F238E27FC236}">
                <a16:creationId xmlns:a16="http://schemas.microsoft.com/office/drawing/2014/main" id="{090CB2CE-917A-C315-AD0D-9736F6E6484E}"/>
              </a:ext>
            </a:extLst>
          </p:cNvPr>
          <p:cNvSpPr>
            <a:spLocks noChangeShapeType="1"/>
          </p:cNvSpPr>
          <p:nvPr/>
        </p:nvSpPr>
        <p:spPr bwMode="auto">
          <a:xfrm flipH="1">
            <a:off x="6504696" y="3549455"/>
            <a:ext cx="2175012" cy="0"/>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1" name="Line 29">
            <a:extLst>
              <a:ext uri="{FF2B5EF4-FFF2-40B4-BE49-F238E27FC236}">
                <a16:creationId xmlns:a16="http://schemas.microsoft.com/office/drawing/2014/main" id="{A5C4DA4B-C449-DFF8-B089-98ACCFC83612}"/>
              </a:ext>
            </a:extLst>
          </p:cNvPr>
          <p:cNvSpPr>
            <a:spLocks noChangeShapeType="1"/>
          </p:cNvSpPr>
          <p:nvPr/>
        </p:nvSpPr>
        <p:spPr bwMode="auto">
          <a:xfrm flipH="1">
            <a:off x="6504696" y="2463426"/>
            <a:ext cx="2175012" cy="0"/>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2" name="Line 30">
            <a:extLst>
              <a:ext uri="{FF2B5EF4-FFF2-40B4-BE49-F238E27FC236}">
                <a16:creationId xmlns:a16="http://schemas.microsoft.com/office/drawing/2014/main" id="{F6C59D05-824A-56E4-38E7-9288A3872E05}"/>
              </a:ext>
            </a:extLst>
          </p:cNvPr>
          <p:cNvSpPr>
            <a:spLocks noChangeShapeType="1"/>
          </p:cNvSpPr>
          <p:nvPr/>
        </p:nvSpPr>
        <p:spPr bwMode="auto">
          <a:xfrm flipH="1">
            <a:off x="6141209" y="2819525"/>
            <a:ext cx="2176489" cy="0"/>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3" name="Line 31">
            <a:extLst>
              <a:ext uri="{FF2B5EF4-FFF2-40B4-BE49-F238E27FC236}">
                <a16:creationId xmlns:a16="http://schemas.microsoft.com/office/drawing/2014/main" id="{0ABDBDF5-0D50-40BA-7CAA-8B347D9E490E}"/>
              </a:ext>
            </a:extLst>
          </p:cNvPr>
          <p:cNvSpPr>
            <a:spLocks noChangeShapeType="1"/>
          </p:cNvSpPr>
          <p:nvPr/>
        </p:nvSpPr>
        <p:spPr bwMode="auto">
          <a:xfrm>
            <a:off x="6141210" y="1743841"/>
            <a:ext cx="0" cy="2172055"/>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4" name="Line 32">
            <a:extLst>
              <a:ext uri="{FF2B5EF4-FFF2-40B4-BE49-F238E27FC236}">
                <a16:creationId xmlns:a16="http://schemas.microsoft.com/office/drawing/2014/main" id="{2CB62003-52A8-67F7-2E93-526B476A0AAE}"/>
              </a:ext>
            </a:extLst>
          </p:cNvPr>
          <p:cNvSpPr>
            <a:spLocks noChangeShapeType="1"/>
          </p:cNvSpPr>
          <p:nvPr/>
        </p:nvSpPr>
        <p:spPr bwMode="auto">
          <a:xfrm flipH="1">
            <a:off x="6147121" y="3915896"/>
            <a:ext cx="2170580" cy="0"/>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5" name="Line 33">
            <a:extLst>
              <a:ext uri="{FF2B5EF4-FFF2-40B4-BE49-F238E27FC236}">
                <a16:creationId xmlns:a16="http://schemas.microsoft.com/office/drawing/2014/main" id="{8FC7B9A2-F982-334D-2948-5816CAF00DC6}"/>
              </a:ext>
            </a:extLst>
          </p:cNvPr>
          <p:cNvSpPr>
            <a:spLocks noChangeShapeType="1"/>
          </p:cNvSpPr>
          <p:nvPr/>
        </p:nvSpPr>
        <p:spPr bwMode="auto">
          <a:xfrm>
            <a:off x="7593680" y="1375922"/>
            <a:ext cx="0" cy="2173533"/>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6" name="Line 34">
            <a:extLst>
              <a:ext uri="{FF2B5EF4-FFF2-40B4-BE49-F238E27FC236}">
                <a16:creationId xmlns:a16="http://schemas.microsoft.com/office/drawing/2014/main" id="{BC06E58A-C6A4-EE8E-BD25-48C633D6D015}"/>
              </a:ext>
            </a:extLst>
          </p:cNvPr>
          <p:cNvSpPr>
            <a:spLocks noChangeShapeType="1"/>
          </p:cNvSpPr>
          <p:nvPr/>
        </p:nvSpPr>
        <p:spPr bwMode="auto">
          <a:xfrm flipH="1">
            <a:off x="6868185" y="3549456"/>
            <a:ext cx="725497" cy="721063"/>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7" name="Line 35">
            <a:extLst>
              <a:ext uri="{FF2B5EF4-FFF2-40B4-BE49-F238E27FC236}">
                <a16:creationId xmlns:a16="http://schemas.microsoft.com/office/drawing/2014/main" id="{473E8AD0-D6A9-3864-8FB3-2E33927BCC77}"/>
              </a:ext>
            </a:extLst>
          </p:cNvPr>
          <p:cNvSpPr>
            <a:spLocks noChangeShapeType="1"/>
          </p:cNvSpPr>
          <p:nvPr/>
        </p:nvSpPr>
        <p:spPr bwMode="auto">
          <a:xfrm>
            <a:off x="7210985" y="1743841"/>
            <a:ext cx="0" cy="2172055"/>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sp>
        <p:nvSpPr>
          <p:cNvPr id="88" name="Line 36">
            <a:extLst>
              <a:ext uri="{FF2B5EF4-FFF2-40B4-BE49-F238E27FC236}">
                <a16:creationId xmlns:a16="http://schemas.microsoft.com/office/drawing/2014/main" id="{64FBA8DA-BCBA-8875-1270-A6B969182A05}"/>
              </a:ext>
            </a:extLst>
          </p:cNvPr>
          <p:cNvSpPr>
            <a:spLocks noChangeShapeType="1"/>
          </p:cNvSpPr>
          <p:nvPr/>
        </p:nvSpPr>
        <p:spPr bwMode="auto">
          <a:xfrm flipH="1">
            <a:off x="6868185" y="2463427"/>
            <a:ext cx="725497" cy="719586"/>
          </a:xfrm>
          <a:prstGeom prst="line">
            <a:avLst/>
          </a:prstGeom>
          <a:solidFill>
            <a:srgbClr val="FFE600"/>
          </a:solidFill>
          <a:ln w="12700">
            <a:solidFill>
              <a:srgbClr val="FFFFFF"/>
            </a:solidFill>
            <a:prstDash val="dash"/>
            <a:round/>
            <a:headEnd/>
            <a:tailEnd/>
          </a:ln>
          <a:effectLst/>
        </p:spPr>
        <p:txBody>
          <a:bodyPr wrap="none" lIns="0" tIns="0" rIns="0" bIns="0" anchor="ctr"/>
          <a:lstStyle/>
          <a:p>
            <a:pPr defTabSz="685800" eaLnBrk="0" fontAlgn="base">
              <a:spcBef>
                <a:spcPct val="0"/>
              </a:spcBef>
              <a:spcAft>
                <a:spcPct val="0"/>
              </a:spcAft>
              <a:buClrTx/>
              <a:defRPr/>
            </a:pPr>
            <a:endParaRPr lang="en-US" sz="1050" kern="1200" dirty="0">
              <a:latin typeface="Arial" charset="0"/>
              <a:sym typeface="FranklinGothic URW Comp Book"/>
            </a:endParaRPr>
          </a:p>
        </p:txBody>
      </p:sp>
      <p:cxnSp>
        <p:nvCxnSpPr>
          <p:cNvPr id="89" name="Gerade Verbindung 1">
            <a:extLst>
              <a:ext uri="{FF2B5EF4-FFF2-40B4-BE49-F238E27FC236}">
                <a16:creationId xmlns:a16="http://schemas.microsoft.com/office/drawing/2014/main" id="{833B64CC-7770-6290-E4F9-682921F7E55A}"/>
              </a:ext>
            </a:extLst>
          </p:cNvPr>
          <p:cNvCxnSpPr/>
          <p:nvPr/>
        </p:nvCxnSpPr>
        <p:spPr>
          <a:xfrm>
            <a:off x="5761328" y="4410530"/>
            <a:ext cx="2381353" cy="0"/>
          </a:xfrm>
          <a:prstGeom prst="line">
            <a:avLst/>
          </a:prstGeom>
          <a:solidFill>
            <a:srgbClr val="FFE600"/>
          </a:solidFill>
          <a:ln w="38100" cap="flat" cmpd="sng" algn="ctr">
            <a:solidFill>
              <a:srgbClr val="747480"/>
            </a:solidFill>
            <a:prstDash val="solid"/>
            <a:headEnd type="triangle"/>
            <a:tailEnd type="triangle" w="med" len="med"/>
          </a:ln>
          <a:effectLst/>
        </p:spPr>
      </p:cxnSp>
      <p:cxnSp>
        <p:nvCxnSpPr>
          <p:cNvPr id="90" name="Gerade Verbindung 113">
            <a:extLst>
              <a:ext uri="{FF2B5EF4-FFF2-40B4-BE49-F238E27FC236}">
                <a16:creationId xmlns:a16="http://schemas.microsoft.com/office/drawing/2014/main" id="{007F8F93-4E15-0D27-D6BD-1AEC92BA4E82}"/>
              </a:ext>
            </a:extLst>
          </p:cNvPr>
          <p:cNvCxnSpPr/>
          <p:nvPr/>
        </p:nvCxnSpPr>
        <p:spPr>
          <a:xfrm rot="16200000">
            <a:off x="4396057" y="3088417"/>
            <a:ext cx="2381353" cy="0"/>
          </a:xfrm>
          <a:prstGeom prst="line">
            <a:avLst/>
          </a:prstGeom>
          <a:solidFill>
            <a:srgbClr val="FFE600"/>
          </a:solidFill>
          <a:ln w="38100" cap="flat" cmpd="sng" algn="ctr">
            <a:solidFill>
              <a:srgbClr val="747480"/>
            </a:solidFill>
            <a:prstDash val="solid"/>
            <a:headEnd type="triangle"/>
            <a:tailEnd type="triangle" w="med" len="med"/>
          </a:ln>
          <a:effectLst/>
        </p:spPr>
      </p:cxnSp>
      <p:cxnSp>
        <p:nvCxnSpPr>
          <p:cNvPr id="91" name="Gerade Verbindung 114">
            <a:extLst>
              <a:ext uri="{FF2B5EF4-FFF2-40B4-BE49-F238E27FC236}">
                <a16:creationId xmlns:a16="http://schemas.microsoft.com/office/drawing/2014/main" id="{7726E4EB-3A88-13E2-386C-1FBCFAB2BD52}"/>
              </a:ext>
            </a:extLst>
          </p:cNvPr>
          <p:cNvCxnSpPr/>
          <p:nvPr/>
        </p:nvCxnSpPr>
        <p:spPr>
          <a:xfrm flipV="1">
            <a:off x="8193862" y="3513683"/>
            <a:ext cx="722540" cy="756836"/>
          </a:xfrm>
          <a:prstGeom prst="line">
            <a:avLst/>
          </a:prstGeom>
          <a:solidFill>
            <a:srgbClr val="FFE600"/>
          </a:solidFill>
          <a:ln w="38100" cap="flat" cmpd="sng" algn="ctr">
            <a:solidFill>
              <a:srgbClr val="747480"/>
            </a:solidFill>
            <a:prstDash val="solid"/>
            <a:headEnd type="triangle"/>
            <a:tailEnd type="triangle" w="med" len="med"/>
          </a:ln>
          <a:effectLst/>
        </p:spPr>
      </p:cxnSp>
      <p:sp>
        <p:nvSpPr>
          <p:cNvPr id="92" name="Rechteck 31">
            <a:extLst>
              <a:ext uri="{FF2B5EF4-FFF2-40B4-BE49-F238E27FC236}">
                <a16:creationId xmlns:a16="http://schemas.microsoft.com/office/drawing/2014/main" id="{F4B5C061-25F0-8184-5F01-8C1C767AABC4}"/>
              </a:ext>
            </a:extLst>
          </p:cNvPr>
          <p:cNvSpPr/>
          <p:nvPr/>
        </p:nvSpPr>
        <p:spPr>
          <a:xfrm>
            <a:off x="6572942" y="4478687"/>
            <a:ext cx="758121" cy="138499"/>
          </a:xfrm>
          <a:prstGeom prst="rect">
            <a:avLst/>
          </a:prstGeom>
          <a:noFill/>
          <a:ln w="9525" cap="flat" cmpd="sng" algn="ctr">
            <a:noFill/>
            <a:prstDash val="solid"/>
          </a:ln>
          <a:effectLst/>
        </p:spPr>
        <p:txBody>
          <a:bodyPr wrap="square" lIns="0" tIns="0" rIns="0" bIns="0" rtlCol="0" anchor="ctr">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Involvement</a:t>
            </a:r>
          </a:p>
        </p:txBody>
      </p:sp>
      <p:sp>
        <p:nvSpPr>
          <p:cNvPr id="93" name="Oval 4">
            <a:extLst>
              <a:ext uri="{FF2B5EF4-FFF2-40B4-BE49-F238E27FC236}">
                <a16:creationId xmlns:a16="http://schemas.microsoft.com/office/drawing/2014/main" id="{03C94096-7928-3624-7223-1E0CE292CDAB}"/>
              </a:ext>
            </a:extLst>
          </p:cNvPr>
          <p:cNvSpPr>
            <a:spLocks noChangeArrowheads="1"/>
          </p:cNvSpPr>
          <p:nvPr/>
        </p:nvSpPr>
        <p:spPr bwMode="auto">
          <a:xfrm>
            <a:off x="7456256" y="3019841"/>
            <a:ext cx="336822" cy="336822"/>
          </a:xfrm>
          <a:prstGeom prst="ellipse">
            <a:avLst/>
          </a:prstGeom>
          <a:solidFill>
            <a:srgbClr val="F9D4B9"/>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232D4B"/>
                </a:solidFill>
                <a:effectLst/>
                <a:uLnTx/>
                <a:uFillTx/>
                <a:sym typeface="FranklinGothic URW Comp Book"/>
              </a:rPr>
              <a:t>1</a:t>
            </a:r>
            <a:endParaRPr kumimoji="0" lang="en-US" sz="1350" b="0" i="0" u="none" strike="noStrike" kern="0" cap="none" spc="0" normalizeH="0" baseline="0" noProof="0" dirty="0">
              <a:ln>
                <a:noFill/>
              </a:ln>
              <a:solidFill>
                <a:srgbClr val="232D4B"/>
              </a:solidFill>
              <a:effectLst/>
              <a:uLnTx/>
              <a:uFillTx/>
              <a:sym typeface="FranklinGothic URW Comp Book"/>
            </a:endParaRPr>
          </a:p>
        </p:txBody>
      </p:sp>
      <p:sp>
        <p:nvSpPr>
          <p:cNvPr id="94" name="Oval 4">
            <a:extLst>
              <a:ext uri="{FF2B5EF4-FFF2-40B4-BE49-F238E27FC236}">
                <a16:creationId xmlns:a16="http://schemas.microsoft.com/office/drawing/2014/main" id="{2D19FCFD-8AD0-2079-7E0F-431DB20EE34C}"/>
              </a:ext>
            </a:extLst>
          </p:cNvPr>
          <p:cNvSpPr>
            <a:spLocks noChangeArrowheads="1"/>
          </p:cNvSpPr>
          <p:nvPr/>
        </p:nvSpPr>
        <p:spPr bwMode="auto">
          <a:xfrm>
            <a:off x="6352778" y="3746684"/>
            <a:ext cx="336822" cy="336822"/>
          </a:xfrm>
          <a:prstGeom prst="ellipse">
            <a:avLst/>
          </a:prstGeom>
          <a:solidFill>
            <a:srgbClr val="F9D4B9"/>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232D4B"/>
                </a:solidFill>
                <a:effectLst/>
                <a:uLnTx/>
                <a:uFillTx/>
                <a:sym typeface="FranklinGothic URW Comp Book"/>
              </a:rPr>
              <a:t>3</a:t>
            </a:r>
            <a:endParaRPr kumimoji="0" lang="en-US" sz="1350" b="0" i="0" u="none" strike="noStrike" kern="0" cap="none" spc="0" normalizeH="0" baseline="0" noProof="0" dirty="0">
              <a:ln>
                <a:noFill/>
              </a:ln>
              <a:solidFill>
                <a:srgbClr val="232D4B"/>
              </a:solidFill>
              <a:effectLst/>
              <a:uLnTx/>
              <a:uFillTx/>
              <a:sym typeface="FranklinGothic URW Comp Book"/>
            </a:endParaRPr>
          </a:p>
        </p:txBody>
      </p:sp>
      <p:sp>
        <p:nvSpPr>
          <p:cNvPr id="95" name="Rechteck 36">
            <a:extLst>
              <a:ext uri="{FF2B5EF4-FFF2-40B4-BE49-F238E27FC236}">
                <a16:creationId xmlns:a16="http://schemas.microsoft.com/office/drawing/2014/main" id="{5AD0272C-128B-155C-38A8-246798B0C1C1}"/>
              </a:ext>
            </a:extLst>
          </p:cNvPr>
          <p:cNvSpPr/>
          <p:nvPr/>
        </p:nvSpPr>
        <p:spPr>
          <a:xfrm>
            <a:off x="4704230" y="2900811"/>
            <a:ext cx="755114" cy="138499"/>
          </a:xfrm>
          <a:prstGeom prst="rect">
            <a:avLst/>
          </a:prstGeom>
          <a:noFill/>
          <a:ln w="9525" cap="flat" cmpd="sng" algn="ctr">
            <a:noFill/>
            <a:prstDash val="solid"/>
          </a:ln>
          <a:effectLst/>
        </p:spPr>
        <p:txBody>
          <a:bodyPr wrap="square" lIns="0" tIns="0" rIns="0" bIns="0" rtlCol="0" anchor="ct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Perception</a:t>
            </a:r>
            <a:endParaRPr kumimoji="0" lang="en-US" sz="900" b="0" i="0" u="none" strike="noStrike" kern="1200" cap="none" spc="0" normalizeH="0" baseline="30000" noProof="0" dirty="0">
              <a:ln>
                <a:noFill/>
              </a:ln>
              <a:solidFill>
                <a:srgbClr val="2E2E38"/>
              </a:solidFill>
              <a:effectLst/>
              <a:uLnTx/>
              <a:uFillTx/>
              <a:ea typeface="+mn-ea"/>
              <a:cs typeface="+mn-cs"/>
              <a:sym typeface="FranklinGothic URW Comp Book"/>
            </a:endParaRPr>
          </a:p>
        </p:txBody>
      </p:sp>
      <p:sp>
        <p:nvSpPr>
          <p:cNvPr id="96" name="Oval 4">
            <a:extLst>
              <a:ext uri="{FF2B5EF4-FFF2-40B4-BE49-F238E27FC236}">
                <a16:creationId xmlns:a16="http://schemas.microsoft.com/office/drawing/2014/main" id="{411E774D-DF24-C0B4-FA8A-3304689B94B5}"/>
              </a:ext>
            </a:extLst>
          </p:cNvPr>
          <p:cNvSpPr>
            <a:spLocks noChangeArrowheads="1"/>
          </p:cNvSpPr>
          <p:nvPr/>
        </p:nvSpPr>
        <p:spPr bwMode="auto">
          <a:xfrm>
            <a:off x="8052912" y="1921073"/>
            <a:ext cx="336822" cy="336822"/>
          </a:xfrm>
          <a:prstGeom prst="ellipse">
            <a:avLst/>
          </a:prstGeom>
          <a:solidFill>
            <a:srgbClr val="F9D4B9"/>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232D4B"/>
                </a:solidFill>
                <a:effectLst/>
                <a:uLnTx/>
                <a:uFillTx/>
                <a:sym typeface="FranklinGothic URW Comp Book"/>
              </a:rPr>
              <a:t>2</a:t>
            </a:r>
            <a:endParaRPr kumimoji="0" lang="en-US" sz="1350" b="0" i="0" u="none" strike="noStrike" kern="0" cap="none" spc="0" normalizeH="0" baseline="0" noProof="0" dirty="0">
              <a:ln>
                <a:noFill/>
              </a:ln>
              <a:solidFill>
                <a:srgbClr val="232D4B"/>
              </a:solidFill>
              <a:effectLst/>
              <a:uLnTx/>
              <a:uFillTx/>
              <a:sym typeface="FranklinGothic URW Comp Book"/>
            </a:endParaRPr>
          </a:p>
        </p:txBody>
      </p:sp>
      <p:sp>
        <p:nvSpPr>
          <p:cNvPr id="97" name="Oval 4">
            <a:extLst>
              <a:ext uri="{FF2B5EF4-FFF2-40B4-BE49-F238E27FC236}">
                <a16:creationId xmlns:a16="http://schemas.microsoft.com/office/drawing/2014/main" id="{5320B632-5001-CE37-EADF-3E51DDA47BA9}"/>
              </a:ext>
            </a:extLst>
          </p:cNvPr>
          <p:cNvSpPr>
            <a:spLocks noChangeArrowheads="1"/>
          </p:cNvSpPr>
          <p:nvPr/>
        </p:nvSpPr>
        <p:spPr bwMode="auto">
          <a:xfrm>
            <a:off x="6268530" y="2457293"/>
            <a:ext cx="336822" cy="336822"/>
          </a:xfrm>
          <a:prstGeom prst="ellipse">
            <a:avLst/>
          </a:prstGeom>
          <a:solidFill>
            <a:srgbClr val="F9D4B9"/>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232D4B"/>
                </a:solidFill>
                <a:effectLst/>
                <a:uLnTx/>
                <a:uFillTx/>
                <a:sym typeface="FranklinGothic URW Comp Book"/>
              </a:rPr>
              <a:t>4</a:t>
            </a:r>
          </a:p>
        </p:txBody>
      </p:sp>
    </p:spTree>
    <p:extLst>
      <p:ext uri="{BB962C8B-B14F-4D97-AF65-F5344CB8AC3E}">
        <p14:creationId xmlns:p14="http://schemas.microsoft.com/office/powerpoint/2010/main" val="398500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extLst>
              <p:ext uri="{D42A27DB-BD31-4B8C-83A1-F6EECF244321}">
                <p14:modId xmlns:p14="http://schemas.microsoft.com/office/powerpoint/2010/main" val="3614464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01" imgH="501" progId="TCLayout.ActiveDocument.1">
                  <p:embed/>
                </p:oleObj>
              </mc:Choice>
              <mc:Fallback>
                <p:oleObj name="think-cell Slide" r:id="rId27"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29">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sp>
        <p:nvSpPr>
          <p:cNvPr id="3" name="Rectangle: Rounded Corners 2">
            <a:extLst>
              <a:ext uri="{FF2B5EF4-FFF2-40B4-BE49-F238E27FC236}">
                <a16:creationId xmlns:a16="http://schemas.microsoft.com/office/drawing/2014/main" id="{468D12F3-78C1-B39B-4A0D-0376C46D0E69}"/>
              </a:ext>
            </a:extLst>
          </p:cNvPr>
          <p:cNvSpPr/>
          <p:nvPr/>
        </p:nvSpPr>
        <p:spPr>
          <a:xfrm>
            <a:off x="456086" y="771525"/>
            <a:ext cx="4904027"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5" name="Rectangle: Rounded Corners 4">
            <a:extLst>
              <a:ext uri="{FF2B5EF4-FFF2-40B4-BE49-F238E27FC236}">
                <a16:creationId xmlns:a16="http://schemas.microsoft.com/office/drawing/2014/main" id="{3D1E3C5C-FEFA-E128-F2B9-26045C5CCF70}"/>
              </a:ext>
            </a:extLst>
          </p:cNvPr>
          <p:cNvSpPr/>
          <p:nvPr/>
        </p:nvSpPr>
        <p:spPr>
          <a:xfrm>
            <a:off x="456086"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6" name="Rectangle: Rounded Corners 5">
            <a:extLst>
              <a:ext uri="{FF2B5EF4-FFF2-40B4-BE49-F238E27FC236}">
                <a16:creationId xmlns:a16="http://schemas.microsoft.com/office/drawing/2014/main" id="{D8E374F4-05C1-D6CC-10E0-14F8F6BFF49F}"/>
              </a:ext>
            </a:extLst>
          </p:cNvPr>
          <p:cNvSpPr/>
          <p:nvPr/>
        </p:nvSpPr>
        <p:spPr>
          <a:xfrm>
            <a:off x="211942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7" name="Rectangle: Rounded Corners 6">
            <a:extLst>
              <a:ext uri="{FF2B5EF4-FFF2-40B4-BE49-F238E27FC236}">
                <a16:creationId xmlns:a16="http://schemas.microsoft.com/office/drawing/2014/main" id="{A0D35EE2-7D35-E194-FD2F-F90939FDB1AE}"/>
              </a:ext>
            </a:extLst>
          </p:cNvPr>
          <p:cNvSpPr/>
          <p:nvPr/>
        </p:nvSpPr>
        <p:spPr>
          <a:xfrm>
            <a:off x="3782772"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8" name="Rectangle: Rounded Corners 7">
            <a:extLst>
              <a:ext uri="{FF2B5EF4-FFF2-40B4-BE49-F238E27FC236}">
                <a16:creationId xmlns:a16="http://schemas.microsoft.com/office/drawing/2014/main" id="{F2C44F7E-C262-B785-6EBE-84CD49F6C06A}"/>
              </a:ext>
            </a:extLst>
          </p:cNvPr>
          <p:cNvSpPr/>
          <p:nvPr/>
        </p:nvSpPr>
        <p:spPr>
          <a:xfrm>
            <a:off x="544611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9" name="Rectangle: Rounded Corners 8">
            <a:extLst>
              <a:ext uri="{FF2B5EF4-FFF2-40B4-BE49-F238E27FC236}">
                <a16:creationId xmlns:a16="http://schemas.microsoft.com/office/drawing/2014/main" id="{3CAFF414-EA88-FC56-64B3-A663631C8FCF}"/>
              </a:ext>
            </a:extLst>
          </p:cNvPr>
          <p:cNvSpPr/>
          <p:nvPr/>
        </p:nvSpPr>
        <p:spPr>
          <a:xfrm>
            <a:off x="710945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10" name="Rectangle: Rounded Corners 9">
            <a:extLst>
              <a:ext uri="{FF2B5EF4-FFF2-40B4-BE49-F238E27FC236}">
                <a16:creationId xmlns:a16="http://schemas.microsoft.com/office/drawing/2014/main" id="{5DC59A09-E7A5-7BCA-4278-5BB8AEA3D5FC}"/>
              </a:ext>
            </a:extLst>
          </p:cNvPr>
          <p:cNvSpPr/>
          <p:nvPr/>
        </p:nvSpPr>
        <p:spPr>
          <a:xfrm>
            <a:off x="5446116" y="771525"/>
            <a:ext cx="3240683"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grpSp>
        <p:nvGrpSpPr>
          <p:cNvPr id="12" name="dynamictitle__637334297613855409">
            <a:extLst>
              <a:ext uri="{FF2B5EF4-FFF2-40B4-BE49-F238E27FC236}">
                <a16:creationId xmlns:a16="http://schemas.microsoft.com/office/drawing/2014/main" id="{0AD05BE3-6E81-AFF2-F455-689F5414FB5A}"/>
              </a:ext>
            </a:extLst>
          </p:cNvPr>
          <p:cNvGrpSpPr/>
          <p:nvPr>
            <p:custDataLst>
              <p:tags r:id="rId2"/>
            </p:custDataLst>
          </p:nvPr>
        </p:nvGrpSpPr>
        <p:grpSpPr>
          <a:xfrm>
            <a:off x="456009" y="1393624"/>
            <a:ext cx="2358033" cy="331270"/>
            <a:chOff x="2832361" y="2087941"/>
            <a:chExt cx="3534683" cy="441751"/>
          </a:xfrm>
        </p:grpSpPr>
        <p:sp>
          <p:nvSpPr>
            <p:cNvPr id="13" name="Arrow: Left-Right 12">
              <a:extLst>
                <a:ext uri="{FF2B5EF4-FFF2-40B4-BE49-F238E27FC236}">
                  <a16:creationId xmlns:a16="http://schemas.microsoft.com/office/drawing/2014/main" id="{6EEF7435-BC65-541D-63A6-4200432EA4A0}"/>
                </a:ext>
              </a:extLst>
            </p:cNvPr>
            <p:cNvSpPr/>
            <p:nvPr/>
          </p:nvSpPr>
          <p:spPr>
            <a:xfrm>
              <a:off x="2832361" y="2087941"/>
              <a:ext cx="3534683" cy="441751"/>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sng" strike="noStrike" kern="1200" cap="none" spc="0" normalizeH="0" baseline="0" noProof="0" dirty="0">
                  <a:ln>
                    <a:noFill/>
                  </a:ln>
                  <a:solidFill>
                    <a:srgbClr val="1E3A74"/>
                  </a:solidFill>
                  <a:effectLst/>
                  <a:uLnTx/>
                  <a:uFillTx/>
                  <a:latin typeface="Franklin Gothic Book"/>
                  <a:sym typeface="FranklinGothic URW Comp Book"/>
                </a:rPr>
                <a:t>Shape of customer demand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influences segment elasticity</a:t>
              </a:r>
              <a:endParaRPr kumimoji="0" lang="en-US" sz="899" b="0" i="0" u="none" strike="noStrike" kern="1200" cap="none" spc="0" normalizeH="0" baseline="0" noProof="0" dirty="0">
                <a:ln>
                  <a:noFill/>
                </a:ln>
                <a:solidFill>
                  <a:srgbClr val="1E3A74"/>
                </a:solidFill>
                <a:effectLst/>
                <a:uLnTx/>
                <a:uFillTx/>
                <a:latin typeface="Franklin Gothic Book"/>
                <a:sym typeface="FranklinGothic URW Comp Book"/>
              </a:endParaRPr>
            </a:p>
          </p:txBody>
        </p:sp>
        <p:cxnSp>
          <p:nvCxnSpPr>
            <p:cNvPr id="14" name="Straight Connector 13">
              <a:extLst>
                <a:ext uri="{FF2B5EF4-FFF2-40B4-BE49-F238E27FC236}">
                  <a16:creationId xmlns:a16="http://schemas.microsoft.com/office/drawing/2014/main" id="{E490B9FA-2BDF-7A2F-FD0A-E92A7B63E021}"/>
                </a:ext>
              </a:extLst>
            </p:cNvPr>
            <p:cNvCxnSpPr>
              <a:stCxn id="13" idx="4"/>
              <a:endCxn id="13" idx="6"/>
            </p:cNvCxnSpPr>
            <p:nvPr/>
          </p:nvCxnSpPr>
          <p:spPr>
            <a:xfrm>
              <a:off x="2832361" y="2529692"/>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15" name="dynamictitle__637334297627331125">
            <a:extLst>
              <a:ext uri="{FF2B5EF4-FFF2-40B4-BE49-F238E27FC236}">
                <a16:creationId xmlns:a16="http://schemas.microsoft.com/office/drawing/2014/main" id="{E1516037-99CD-4628-3505-662A9BB8A93F}"/>
              </a:ext>
            </a:extLst>
          </p:cNvPr>
          <p:cNvGrpSpPr/>
          <p:nvPr>
            <p:custDataLst>
              <p:tags r:id="rId3"/>
            </p:custDataLst>
          </p:nvPr>
        </p:nvGrpSpPr>
        <p:grpSpPr>
          <a:xfrm>
            <a:off x="3168849" y="1409102"/>
            <a:ext cx="2769394" cy="331270"/>
            <a:chOff x="2832361" y="2087941"/>
            <a:chExt cx="3534683" cy="441751"/>
          </a:xfrm>
        </p:grpSpPr>
        <p:sp>
          <p:nvSpPr>
            <p:cNvPr id="16" name="Arrow: Left-Right 15">
              <a:extLst>
                <a:ext uri="{FF2B5EF4-FFF2-40B4-BE49-F238E27FC236}">
                  <a16:creationId xmlns:a16="http://schemas.microsoft.com/office/drawing/2014/main" id="{57E587E4-7946-4045-7264-A2B3FB82BCDF}"/>
                </a:ext>
              </a:extLst>
            </p:cNvPr>
            <p:cNvSpPr/>
            <p:nvPr/>
          </p:nvSpPr>
          <p:spPr>
            <a:xfrm>
              <a:off x="2832361" y="2087941"/>
              <a:ext cx="3534683" cy="441751"/>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sng" strike="noStrike" kern="1200" cap="none" spc="0" normalizeH="0" baseline="0" noProof="0" dirty="0">
                  <a:ln>
                    <a:noFill/>
                  </a:ln>
                  <a:solidFill>
                    <a:srgbClr val="1E3A74"/>
                  </a:solidFill>
                  <a:effectLst/>
                  <a:uLnTx/>
                  <a:uFillTx/>
                  <a:latin typeface="Franklin Gothic Book"/>
                  <a:sym typeface="FranklinGothic URW Comp Book"/>
                </a:rPr>
                <a:t>Market share </a:t>
              </a: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is a strong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price elasticity predictor</a:t>
              </a:r>
              <a:endParaRPr kumimoji="0" lang="en-US" sz="899" b="0" i="0" u="none" strike="noStrike" kern="1200" cap="none" spc="0" normalizeH="0" baseline="0" noProof="0" dirty="0">
                <a:ln>
                  <a:noFill/>
                </a:ln>
                <a:solidFill>
                  <a:srgbClr val="1E3A74"/>
                </a:solidFill>
                <a:effectLst/>
                <a:uLnTx/>
                <a:uFillTx/>
                <a:latin typeface="Franklin Gothic Book"/>
                <a:sym typeface="FranklinGothic URW Comp Book"/>
              </a:endParaRPr>
            </a:p>
          </p:txBody>
        </p:sp>
        <p:cxnSp>
          <p:nvCxnSpPr>
            <p:cNvPr id="17" name="Straight Connector 16">
              <a:extLst>
                <a:ext uri="{FF2B5EF4-FFF2-40B4-BE49-F238E27FC236}">
                  <a16:creationId xmlns:a16="http://schemas.microsoft.com/office/drawing/2014/main" id="{2D055B86-CFC7-B644-9990-33AEDD01BB43}"/>
                </a:ext>
              </a:extLst>
            </p:cNvPr>
            <p:cNvCxnSpPr>
              <a:stCxn id="16" idx="4"/>
              <a:endCxn id="16" idx="6"/>
            </p:cNvCxnSpPr>
            <p:nvPr/>
          </p:nvCxnSpPr>
          <p:spPr>
            <a:xfrm>
              <a:off x="2832361" y="2529692"/>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18" name="dynamictitle__637334297627331125">
            <a:extLst>
              <a:ext uri="{FF2B5EF4-FFF2-40B4-BE49-F238E27FC236}">
                <a16:creationId xmlns:a16="http://schemas.microsoft.com/office/drawing/2014/main" id="{B2164A2F-B116-0D67-0697-60659DE99B24}"/>
              </a:ext>
            </a:extLst>
          </p:cNvPr>
          <p:cNvGrpSpPr/>
          <p:nvPr>
            <p:custDataLst>
              <p:tags r:id="rId4"/>
            </p:custDataLst>
          </p:nvPr>
        </p:nvGrpSpPr>
        <p:grpSpPr>
          <a:xfrm>
            <a:off x="6293644" y="1409102"/>
            <a:ext cx="2401491" cy="331270"/>
            <a:chOff x="2832361" y="2087941"/>
            <a:chExt cx="3534683" cy="441751"/>
          </a:xfrm>
        </p:grpSpPr>
        <p:sp>
          <p:nvSpPr>
            <p:cNvPr id="19" name="Arrow: Left-Right 18">
              <a:extLst>
                <a:ext uri="{FF2B5EF4-FFF2-40B4-BE49-F238E27FC236}">
                  <a16:creationId xmlns:a16="http://schemas.microsoft.com/office/drawing/2014/main" id="{8D30E108-6181-4339-8DCA-94805E034F29}"/>
                </a:ext>
              </a:extLst>
            </p:cNvPr>
            <p:cNvSpPr/>
            <p:nvPr/>
          </p:nvSpPr>
          <p:spPr>
            <a:xfrm>
              <a:off x="2832361" y="2087941"/>
              <a:ext cx="3534683" cy="441751"/>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sng" strike="noStrike" kern="1200" cap="none" spc="0" normalizeH="0" baseline="0" noProof="0" dirty="0">
                  <a:ln>
                    <a:noFill/>
                  </a:ln>
                  <a:solidFill>
                    <a:srgbClr val="1E3A74"/>
                  </a:solidFill>
                  <a:effectLst/>
                  <a:uLnTx/>
                  <a:uFillTx/>
                  <a:latin typeface="Franklin Gothic Book"/>
                  <a:sym typeface="FranklinGothic URW Comp Book"/>
                </a:rPr>
                <a:t>Channel size</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effects elasticity</a:t>
              </a:r>
            </a:p>
          </p:txBody>
        </p:sp>
        <p:cxnSp>
          <p:nvCxnSpPr>
            <p:cNvPr id="20" name="Straight Connector 19">
              <a:extLst>
                <a:ext uri="{FF2B5EF4-FFF2-40B4-BE49-F238E27FC236}">
                  <a16:creationId xmlns:a16="http://schemas.microsoft.com/office/drawing/2014/main" id="{1DF86EC9-D83C-77CE-6F14-82F96580D23C}"/>
                </a:ext>
              </a:extLst>
            </p:cNvPr>
            <p:cNvCxnSpPr>
              <a:stCxn id="19" idx="4"/>
              <a:endCxn id="19" idx="6"/>
            </p:cNvCxnSpPr>
            <p:nvPr/>
          </p:nvCxnSpPr>
          <p:spPr>
            <a:xfrm>
              <a:off x="2832361" y="2529692"/>
              <a:ext cx="3534683" cy="0"/>
            </a:xfrm>
            <a:prstGeom prst="line">
              <a:avLst/>
            </a:prstGeom>
            <a:noFill/>
            <a:ln w="9525" cap="flat" cmpd="sng" algn="ctr">
              <a:solidFill>
                <a:srgbClr val="747480"/>
              </a:solidFill>
              <a:prstDash val="solid"/>
              <a:round/>
              <a:headEnd type="none" w="med" len="med"/>
              <a:tailEnd type="none" w="med" len="med"/>
            </a:ln>
            <a:effectLst/>
          </p:spPr>
        </p:cxnSp>
      </p:grpSp>
      <p:sp>
        <p:nvSpPr>
          <p:cNvPr id="21" name="Oval 4">
            <a:extLst>
              <a:ext uri="{FF2B5EF4-FFF2-40B4-BE49-F238E27FC236}">
                <a16:creationId xmlns:a16="http://schemas.microsoft.com/office/drawing/2014/main" id="{62AE2098-107B-0671-E62B-0889E6A586B8}"/>
              </a:ext>
            </a:extLst>
          </p:cNvPr>
          <p:cNvSpPr>
            <a:spLocks noChangeArrowheads="1"/>
          </p:cNvSpPr>
          <p:nvPr/>
        </p:nvSpPr>
        <p:spPr bwMode="auto">
          <a:xfrm>
            <a:off x="456009" y="1349357"/>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1</a:t>
            </a:r>
          </a:p>
        </p:txBody>
      </p:sp>
      <p:sp>
        <p:nvSpPr>
          <p:cNvPr id="22" name="Oval 4">
            <a:extLst>
              <a:ext uri="{FF2B5EF4-FFF2-40B4-BE49-F238E27FC236}">
                <a16:creationId xmlns:a16="http://schemas.microsoft.com/office/drawing/2014/main" id="{F59CC475-C9A2-C7A9-1FEC-79DD6E53BF71}"/>
              </a:ext>
            </a:extLst>
          </p:cNvPr>
          <p:cNvSpPr>
            <a:spLocks noChangeArrowheads="1"/>
          </p:cNvSpPr>
          <p:nvPr/>
        </p:nvSpPr>
        <p:spPr bwMode="auto">
          <a:xfrm>
            <a:off x="6293049" y="1349357"/>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3</a:t>
            </a:r>
          </a:p>
        </p:txBody>
      </p:sp>
      <p:sp>
        <p:nvSpPr>
          <p:cNvPr id="23" name="Oval 4">
            <a:extLst>
              <a:ext uri="{FF2B5EF4-FFF2-40B4-BE49-F238E27FC236}">
                <a16:creationId xmlns:a16="http://schemas.microsoft.com/office/drawing/2014/main" id="{C1506091-A63F-6296-663F-B49CDDDA5D94}"/>
              </a:ext>
            </a:extLst>
          </p:cNvPr>
          <p:cNvSpPr>
            <a:spLocks noChangeArrowheads="1"/>
          </p:cNvSpPr>
          <p:nvPr/>
        </p:nvSpPr>
        <p:spPr bwMode="auto">
          <a:xfrm>
            <a:off x="3168849" y="1349706"/>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2</a:t>
            </a:r>
          </a:p>
        </p:txBody>
      </p:sp>
      <p:cxnSp>
        <p:nvCxnSpPr>
          <p:cNvPr id="231" name="Straight Connector 230">
            <a:extLst>
              <a:ext uri="{FF2B5EF4-FFF2-40B4-BE49-F238E27FC236}">
                <a16:creationId xmlns:a16="http://schemas.microsoft.com/office/drawing/2014/main" id="{5D2E7211-4805-6836-46BE-77324A83F088}"/>
              </a:ext>
            </a:extLst>
          </p:cNvPr>
          <p:cNvCxnSpPr>
            <a:cxnSpLocks/>
          </p:cNvCxnSpPr>
          <p:nvPr/>
        </p:nvCxnSpPr>
        <p:spPr>
          <a:xfrm>
            <a:off x="2991446" y="1698168"/>
            <a:ext cx="0" cy="2846070"/>
          </a:xfrm>
          <a:prstGeom prst="line">
            <a:avLst/>
          </a:prstGeom>
          <a:ln w="9525"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91667E1-AC38-A34A-A572-BCEF6547237B}"/>
              </a:ext>
            </a:extLst>
          </p:cNvPr>
          <p:cNvCxnSpPr>
            <a:cxnSpLocks/>
          </p:cNvCxnSpPr>
          <p:nvPr/>
        </p:nvCxnSpPr>
        <p:spPr>
          <a:xfrm>
            <a:off x="6115938" y="1698168"/>
            <a:ext cx="0" cy="2846070"/>
          </a:xfrm>
          <a:prstGeom prst="line">
            <a:avLst/>
          </a:prstGeom>
          <a:ln w="9525"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E6358C4B-2758-2D0F-932C-706C6636B14E}"/>
              </a:ext>
            </a:extLst>
          </p:cNvPr>
          <p:cNvSpPr/>
          <p:nvPr/>
        </p:nvSpPr>
        <p:spPr>
          <a:xfrm>
            <a:off x="3425782" y="3960829"/>
            <a:ext cx="2283754" cy="553998"/>
          </a:xfrm>
          <a:prstGeom prst="rect">
            <a:avLst/>
          </a:prstGeom>
          <a:noFill/>
          <a:ln w="9525" cap="flat" cmpd="sng" algn="ctr">
            <a:noFill/>
            <a:prstDash val="solid"/>
          </a:ln>
          <a:effectLst/>
        </p:spPr>
        <p:txBody>
          <a:bodyPr lIns="0" tIns="0" rIns="0" bIns="0" rtlCol="0" anchor="t" anchorCtr="0">
            <a:spAutoFit/>
          </a:bodyPr>
          <a:lstStyle/>
          <a:p>
            <a:pPr algn="ctr" defTabSz="685800">
              <a:buClrTx/>
              <a:defRPr/>
            </a:pPr>
            <a:r>
              <a:rPr lang="en-US" sz="900" dirty="0">
                <a:solidFill>
                  <a:srgbClr val="2E2E38"/>
                </a:solidFill>
                <a:sym typeface="FranklinGothic URW Comp Book"/>
              </a:rPr>
              <a:t>The retail stores require an enhanced understanding of each locations market share compared to competitors to understand promotion effectiveness </a:t>
            </a:r>
          </a:p>
        </p:txBody>
      </p:sp>
      <p:sp>
        <p:nvSpPr>
          <p:cNvPr id="234" name="Rectangle 233">
            <a:extLst>
              <a:ext uri="{FF2B5EF4-FFF2-40B4-BE49-F238E27FC236}">
                <a16:creationId xmlns:a16="http://schemas.microsoft.com/office/drawing/2014/main" id="{E7589442-EFD7-9DEE-EF41-C764C010CC84}"/>
              </a:ext>
            </a:extLst>
          </p:cNvPr>
          <p:cNvSpPr/>
          <p:nvPr/>
        </p:nvSpPr>
        <p:spPr>
          <a:xfrm>
            <a:off x="452303" y="3960829"/>
            <a:ext cx="2283754" cy="276999"/>
          </a:xfrm>
          <a:prstGeom prst="rect">
            <a:avLst/>
          </a:prstGeom>
          <a:noFill/>
          <a:ln w="9525" cap="flat" cmpd="sng" algn="ctr">
            <a:noFill/>
            <a:prstDash val="solid"/>
          </a:ln>
          <a:effectLst/>
        </p:spPr>
        <p:txBody>
          <a:bodyPr lIns="0" tIns="0" rIns="0" bIns="0" rtlCol="0" anchor="t" anchorCtr="0">
            <a:spAutoFit/>
          </a:bodyPr>
          <a:lstStyle/>
          <a:p>
            <a:pPr algn="ctr" defTabSz="685800">
              <a:buClrTx/>
              <a:defRPr/>
            </a:pPr>
            <a:r>
              <a:rPr lang="en-US" sz="900" dirty="0">
                <a:solidFill>
                  <a:srgbClr val="2E2E38"/>
                </a:solidFill>
                <a:sym typeface="FranklinGothic URW Comp Book"/>
              </a:rPr>
              <a:t>The drug stores should determine segment and elasticity of segment of customers</a:t>
            </a:r>
          </a:p>
        </p:txBody>
      </p:sp>
      <p:sp>
        <p:nvSpPr>
          <p:cNvPr id="235" name="Rectangle 234">
            <a:extLst>
              <a:ext uri="{FF2B5EF4-FFF2-40B4-BE49-F238E27FC236}">
                <a16:creationId xmlns:a16="http://schemas.microsoft.com/office/drawing/2014/main" id="{A1DCA36C-FF51-1300-3CE7-242064978EF6}"/>
              </a:ext>
            </a:extLst>
          </p:cNvPr>
          <p:cNvSpPr/>
          <p:nvPr/>
        </p:nvSpPr>
        <p:spPr>
          <a:xfrm>
            <a:off x="6399261" y="3960829"/>
            <a:ext cx="2283754" cy="553998"/>
          </a:xfrm>
          <a:prstGeom prst="rect">
            <a:avLst/>
          </a:prstGeom>
          <a:noFill/>
          <a:ln w="9525" cap="flat" cmpd="sng" algn="ctr">
            <a:noFill/>
            <a:prstDash val="solid"/>
          </a:ln>
          <a:effectLst/>
        </p:spPr>
        <p:txBody>
          <a:bodyPr lIns="0" tIns="0" rIns="0" bIns="0" rtlCol="0" anchor="t" anchorCtr="0">
            <a:spAutoFit/>
          </a:bodyPr>
          <a:lstStyle/>
          <a:p>
            <a:pPr algn="ctr" defTabSz="685800">
              <a:buClrTx/>
              <a:defRPr/>
            </a:pPr>
            <a:r>
              <a:rPr lang="en-US" sz="900" dirty="0">
                <a:solidFill>
                  <a:srgbClr val="2E2E38"/>
                </a:solidFill>
                <a:sym typeface="FranklinGothic URW Comp Book"/>
              </a:rPr>
              <a:t>Smaller channels create more elasticity with prices and promotions which the stores should use in determining how to run future promotions</a:t>
            </a:r>
          </a:p>
        </p:txBody>
      </p:sp>
      <p:grpSp>
        <p:nvGrpSpPr>
          <p:cNvPr id="236" name="Group 235">
            <a:extLst>
              <a:ext uri="{FF2B5EF4-FFF2-40B4-BE49-F238E27FC236}">
                <a16:creationId xmlns:a16="http://schemas.microsoft.com/office/drawing/2014/main" id="{9792B908-A895-13FD-3C12-A09AB0E57CA5}"/>
              </a:ext>
            </a:extLst>
          </p:cNvPr>
          <p:cNvGrpSpPr/>
          <p:nvPr/>
        </p:nvGrpSpPr>
        <p:grpSpPr>
          <a:xfrm>
            <a:off x="452303" y="3673265"/>
            <a:ext cx="2283754" cy="218570"/>
            <a:chOff x="603070" y="4252583"/>
            <a:chExt cx="3045005" cy="291426"/>
          </a:xfrm>
        </p:grpSpPr>
        <p:cxnSp>
          <p:nvCxnSpPr>
            <p:cNvPr id="237" name="Straight Connector 236">
              <a:extLst>
                <a:ext uri="{FF2B5EF4-FFF2-40B4-BE49-F238E27FC236}">
                  <a16:creationId xmlns:a16="http://schemas.microsoft.com/office/drawing/2014/main" id="{67B629CF-2EED-A484-538F-D1106A9BDC42}"/>
                </a:ext>
              </a:extLst>
            </p:cNvPr>
            <p:cNvCxnSpPr>
              <a:cxnSpLocks/>
            </p:cNvCxnSpPr>
            <p:nvPr/>
          </p:nvCxnSpPr>
          <p:spPr>
            <a:xfrm flipH="1">
              <a:off x="603070" y="4398296"/>
              <a:ext cx="3045005"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C7E9419-7D14-9400-D21A-1D3169273390}"/>
                </a:ext>
              </a:extLst>
            </p:cNvPr>
            <p:cNvGrpSpPr/>
            <p:nvPr/>
          </p:nvGrpSpPr>
          <p:grpSpPr>
            <a:xfrm rot="5400000">
              <a:off x="1979860" y="4252583"/>
              <a:ext cx="291426" cy="291426"/>
              <a:chOff x="3744687" y="2420095"/>
              <a:chExt cx="291578" cy="291578"/>
            </a:xfrm>
          </p:grpSpPr>
          <p:sp>
            <p:nvSpPr>
              <p:cNvPr id="239" name="Oval 238">
                <a:extLst>
                  <a:ext uri="{FF2B5EF4-FFF2-40B4-BE49-F238E27FC236}">
                    <a16:creationId xmlns:a16="http://schemas.microsoft.com/office/drawing/2014/main" id="{E380957A-F101-98B7-A4CB-73B2BC641930}"/>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26986" tIns="26986" rIns="26986" bIns="26986" rtlCol="0" anchor="ctr" anchorCtr="0"/>
              <a:lstStyle/>
              <a:p>
                <a:pPr algn="ctr" defTabSz="685800">
                  <a:buClrTx/>
                </a:pPr>
                <a:endParaRPr lang="en-US" sz="824" kern="1200" err="1">
                  <a:solidFill>
                    <a:srgbClr val="2E2E38"/>
                  </a:solidFill>
                  <a:latin typeface="Arial" panose="020B0604020202020204"/>
                  <a:sym typeface="FranklinGothic URW Comp Book"/>
                </a:endParaRPr>
              </a:p>
            </p:txBody>
          </p:sp>
          <p:sp>
            <p:nvSpPr>
              <p:cNvPr id="240" name="Graphic 16">
                <a:extLst>
                  <a:ext uri="{FF2B5EF4-FFF2-40B4-BE49-F238E27FC236}">
                    <a16:creationId xmlns:a16="http://schemas.microsoft.com/office/drawing/2014/main" id="{93B30BAF-83B5-C0B3-EA47-D5BDC0199306}"/>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defTabSz="685800">
                  <a:buClrTx/>
                </a:pPr>
                <a:endParaRPr lang="en-US" sz="1349" kern="1200">
                  <a:solidFill>
                    <a:srgbClr val="FFFFFF"/>
                  </a:solidFill>
                  <a:sym typeface="FranklinGothic URW Comp Book"/>
                </a:endParaRPr>
              </a:p>
            </p:txBody>
          </p:sp>
        </p:grpSp>
      </p:grpSp>
      <p:grpSp>
        <p:nvGrpSpPr>
          <p:cNvPr id="241" name="Group 240">
            <a:extLst>
              <a:ext uri="{FF2B5EF4-FFF2-40B4-BE49-F238E27FC236}">
                <a16:creationId xmlns:a16="http://schemas.microsoft.com/office/drawing/2014/main" id="{2E927187-A550-8A28-85FB-FD7EB35B70A4}"/>
              </a:ext>
            </a:extLst>
          </p:cNvPr>
          <p:cNvGrpSpPr/>
          <p:nvPr/>
        </p:nvGrpSpPr>
        <p:grpSpPr>
          <a:xfrm>
            <a:off x="3430123" y="3673265"/>
            <a:ext cx="2283754" cy="218570"/>
            <a:chOff x="603070" y="4252583"/>
            <a:chExt cx="3045005" cy="291426"/>
          </a:xfrm>
        </p:grpSpPr>
        <p:cxnSp>
          <p:nvCxnSpPr>
            <p:cNvPr id="242" name="Straight Connector 241">
              <a:extLst>
                <a:ext uri="{FF2B5EF4-FFF2-40B4-BE49-F238E27FC236}">
                  <a16:creationId xmlns:a16="http://schemas.microsoft.com/office/drawing/2014/main" id="{C015E224-5683-2812-8C2B-E3A33E303C36}"/>
                </a:ext>
              </a:extLst>
            </p:cNvPr>
            <p:cNvCxnSpPr>
              <a:cxnSpLocks/>
            </p:cNvCxnSpPr>
            <p:nvPr/>
          </p:nvCxnSpPr>
          <p:spPr>
            <a:xfrm flipH="1">
              <a:off x="603070" y="4398296"/>
              <a:ext cx="3045005"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4483AE25-B1E6-60D7-9E85-3F63A4117732}"/>
                </a:ext>
              </a:extLst>
            </p:cNvPr>
            <p:cNvGrpSpPr/>
            <p:nvPr/>
          </p:nvGrpSpPr>
          <p:grpSpPr>
            <a:xfrm rot="5400000">
              <a:off x="1979860" y="4252583"/>
              <a:ext cx="291426" cy="291426"/>
              <a:chOff x="3744687" y="2420095"/>
              <a:chExt cx="291578" cy="291578"/>
            </a:xfrm>
          </p:grpSpPr>
          <p:sp>
            <p:nvSpPr>
              <p:cNvPr id="244" name="Oval 243">
                <a:extLst>
                  <a:ext uri="{FF2B5EF4-FFF2-40B4-BE49-F238E27FC236}">
                    <a16:creationId xmlns:a16="http://schemas.microsoft.com/office/drawing/2014/main" id="{FCDFDE06-25E9-C00D-FCCF-8B12AF0C355B}"/>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26986" tIns="26986" rIns="26986" bIns="26986" rtlCol="0" anchor="ctr" anchorCtr="0"/>
              <a:lstStyle/>
              <a:p>
                <a:pPr algn="ctr" defTabSz="685800">
                  <a:buClrTx/>
                </a:pPr>
                <a:endParaRPr lang="en-US" sz="824" kern="1200" err="1">
                  <a:solidFill>
                    <a:srgbClr val="2E2E38"/>
                  </a:solidFill>
                  <a:latin typeface="Arial" panose="020B0604020202020204"/>
                  <a:sym typeface="FranklinGothic URW Comp Book"/>
                </a:endParaRPr>
              </a:p>
            </p:txBody>
          </p:sp>
          <p:sp>
            <p:nvSpPr>
              <p:cNvPr id="245" name="Graphic 16">
                <a:extLst>
                  <a:ext uri="{FF2B5EF4-FFF2-40B4-BE49-F238E27FC236}">
                    <a16:creationId xmlns:a16="http://schemas.microsoft.com/office/drawing/2014/main" id="{A146AC18-9017-7D0D-C37F-209F01E8A220}"/>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defTabSz="685800">
                  <a:buClrTx/>
                </a:pPr>
                <a:endParaRPr lang="en-US" sz="1349" kern="1200">
                  <a:solidFill>
                    <a:srgbClr val="FFFFFF"/>
                  </a:solidFill>
                  <a:sym typeface="FranklinGothic URW Comp Book"/>
                </a:endParaRPr>
              </a:p>
            </p:txBody>
          </p:sp>
        </p:grpSp>
      </p:grpSp>
      <p:grpSp>
        <p:nvGrpSpPr>
          <p:cNvPr id="246" name="Group 245">
            <a:extLst>
              <a:ext uri="{FF2B5EF4-FFF2-40B4-BE49-F238E27FC236}">
                <a16:creationId xmlns:a16="http://schemas.microsoft.com/office/drawing/2014/main" id="{BFB808FD-6624-3100-5E96-5C143848757A}"/>
              </a:ext>
            </a:extLst>
          </p:cNvPr>
          <p:cNvGrpSpPr/>
          <p:nvPr/>
        </p:nvGrpSpPr>
        <p:grpSpPr>
          <a:xfrm>
            <a:off x="6399261" y="3673265"/>
            <a:ext cx="2283754" cy="218570"/>
            <a:chOff x="603070" y="4252583"/>
            <a:chExt cx="3045005" cy="291426"/>
          </a:xfrm>
        </p:grpSpPr>
        <p:cxnSp>
          <p:nvCxnSpPr>
            <p:cNvPr id="247" name="Straight Connector 246">
              <a:extLst>
                <a:ext uri="{FF2B5EF4-FFF2-40B4-BE49-F238E27FC236}">
                  <a16:creationId xmlns:a16="http://schemas.microsoft.com/office/drawing/2014/main" id="{BEA8A8EA-990C-63A2-6BC8-D078A5C4DE14}"/>
                </a:ext>
              </a:extLst>
            </p:cNvPr>
            <p:cNvCxnSpPr>
              <a:cxnSpLocks/>
            </p:cNvCxnSpPr>
            <p:nvPr/>
          </p:nvCxnSpPr>
          <p:spPr>
            <a:xfrm flipH="1">
              <a:off x="603070" y="4398296"/>
              <a:ext cx="3045005"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F443E84E-B264-3E15-FE80-22487BA8761B}"/>
                </a:ext>
              </a:extLst>
            </p:cNvPr>
            <p:cNvGrpSpPr/>
            <p:nvPr/>
          </p:nvGrpSpPr>
          <p:grpSpPr>
            <a:xfrm rot="5400000">
              <a:off x="1979860" y="4252583"/>
              <a:ext cx="291426" cy="291426"/>
              <a:chOff x="3744687" y="2420095"/>
              <a:chExt cx="291578" cy="291578"/>
            </a:xfrm>
          </p:grpSpPr>
          <p:sp>
            <p:nvSpPr>
              <p:cNvPr id="249" name="Oval 248">
                <a:extLst>
                  <a:ext uri="{FF2B5EF4-FFF2-40B4-BE49-F238E27FC236}">
                    <a16:creationId xmlns:a16="http://schemas.microsoft.com/office/drawing/2014/main" id="{CF8DE436-87C1-6623-3168-49E165A72658}"/>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26986" tIns="26986" rIns="26986" bIns="26986" rtlCol="0" anchor="ctr" anchorCtr="0"/>
              <a:lstStyle/>
              <a:p>
                <a:pPr algn="ctr" defTabSz="685800">
                  <a:buClrTx/>
                </a:pPr>
                <a:endParaRPr lang="en-US" sz="824" kern="1200" err="1">
                  <a:solidFill>
                    <a:srgbClr val="2E2E38"/>
                  </a:solidFill>
                  <a:latin typeface="Arial" panose="020B0604020202020204"/>
                  <a:sym typeface="FranklinGothic URW Comp Book"/>
                </a:endParaRPr>
              </a:p>
            </p:txBody>
          </p:sp>
          <p:sp>
            <p:nvSpPr>
              <p:cNvPr id="250" name="Graphic 16">
                <a:extLst>
                  <a:ext uri="{FF2B5EF4-FFF2-40B4-BE49-F238E27FC236}">
                    <a16:creationId xmlns:a16="http://schemas.microsoft.com/office/drawing/2014/main" id="{BAC33ADF-5AF7-F5A8-D6DC-73B69B93167F}"/>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defTabSz="685800">
                  <a:buClrTx/>
                </a:pPr>
                <a:endParaRPr lang="en-US" sz="1349" kern="1200">
                  <a:solidFill>
                    <a:srgbClr val="FFFFFF"/>
                  </a:solidFill>
                  <a:sym typeface="FranklinGothic URW Comp Book"/>
                </a:endParaRPr>
              </a:p>
            </p:txBody>
          </p:sp>
        </p:grpSp>
      </p:grpSp>
      <p:graphicFrame>
        <p:nvGraphicFramePr>
          <p:cNvPr id="292" name="Chart 291">
            <a:extLst>
              <a:ext uri="{FF2B5EF4-FFF2-40B4-BE49-F238E27FC236}">
                <a16:creationId xmlns:a16="http://schemas.microsoft.com/office/drawing/2014/main" id="{D8CC633B-60F6-A9EF-7538-5F6D042DA890}"/>
              </a:ext>
            </a:extLst>
          </p:cNvPr>
          <p:cNvGraphicFramePr/>
          <p:nvPr>
            <p:custDataLst>
              <p:tags r:id="rId5"/>
            </p:custDataLst>
            <p:extLst>
              <p:ext uri="{D42A27DB-BD31-4B8C-83A1-F6EECF244321}">
                <p14:modId xmlns:p14="http://schemas.microsoft.com/office/powerpoint/2010/main" val="2526166160"/>
              </p:ext>
            </p:extLst>
          </p:nvPr>
        </p:nvGraphicFramePr>
        <p:xfrm>
          <a:off x="3160713" y="1928813"/>
          <a:ext cx="2860675" cy="1619250"/>
        </p:xfrm>
        <a:graphic>
          <a:graphicData uri="http://schemas.openxmlformats.org/drawingml/2006/chart">
            <c:chart xmlns:c="http://schemas.openxmlformats.org/drawingml/2006/chart" xmlns:r="http://schemas.openxmlformats.org/officeDocument/2006/relationships" r:id="rId30"/>
          </a:graphicData>
        </a:graphic>
      </p:graphicFrame>
      <p:sp>
        <p:nvSpPr>
          <p:cNvPr id="252" name="Body Level One…">
            <a:extLst>
              <a:ext uri="{FF2B5EF4-FFF2-40B4-BE49-F238E27FC236}">
                <a16:creationId xmlns:a16="http://schemas.microsoft.com/office/drawing/2014/main" id="{F34404B4-9D1C-8811-60B2-36C331425A7F}"/>
              </a:ext>
            </a:extLst>
          </p:cNvPr>
          <p:cNvSpPr txBox="1">
            <a:spLocks noGrp="1"/>
          </p:cNvSpPr>
          <p:nvPr>
            <p:custDataLst>
              <p:tags r:id="rId6"/>
            </p:custDataLst>
          </p:nvPr>
        </p:nvSpPr>
        <p:spPr bwMode="auto">
          <a:xfrm>
            <a:off x="5024438" y="3487738"/>
            <a:ext cx="48101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1977B058-9162-40A4-9DFB-3C2A00628A08}" type="datetime'''Le''''ad'''''' ''C''''o''''''mp''''''''''''e''''''tit''o''r'">
              <a:rPr lang="en-US" altLang="en-US" sz="525" smtClean="0">
                <a:solidFill>
                  <a:schemeClr val="tx1"/>
                </a:solidFill>
                <a:latin typeface="Franklin Gothic Book" panose="020B0503020102020204" pitchFamily="34" charset="0"/>
                <a:cs typeface="+mn-cs"/>
              </a:rPr>
              <a:pPr/>
              <a:t>Lead Competitor</a:t>
            </a:fld>
            <a:endParaRPr lang="en-US" sz="525" dirty="0">
              <a:solidFill>
                <a:schemeClr val="tx1"/>
              </a:solidFill>
              <a:latin typeface="Franklin Gothic Book" panose="020B0503020102020204" pitchFamily="34" charset="0"/>
              <a:cs typeface="+mn-cs"/>
            </a:endParaRPr>
          </a:p>
        </p:txBody>
      </p:sp>
      <p:sp>
        <p:nvSpPr>
          <p:cNvPr id="253" name="Body Level One…">
            <a:extLst>
              <a:ext uri="{FF2B5EF4-FFF2-40B4-BE49-F238E27FC236}">
                <a16:creationId xmlns:a16="http://schemas.microsoft.com/office/drawing/2014/main" id="{13DBC5BB-63C1-95C6-9EC9-E28CE991464D}"/>
              </a:ext>
            </a:extLst>
          </p:cNvPr>
          <p:cNvSpPr txBox="1">
            <a:spLocks noGrp="1"/>
          </p:cNvSpPr>
          <p:nvPr>
            <p:custDataLst>
              <p:tags r:id="rId7"/>
            </p:custDataLst>
          </p:nvPr>
        </p:nvSpPr>
        <p:spPr bwMode="auto">
          <a:xfrm>
            <a:off x="3667125" y="3487738"/>
            <a:ext cx="50006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1A744E0D-FBDF-4014-90DB-A76EAB2EA88A}" type="datetime'S''''mal''''l ''''''Co''''m''''''p''e''''ti''t''o''''''r'">
              <a:rPr lang="en-US" altLang="en-US" sz="525" smtClean="0">
                <a:solidFill>
                  <a:schemeClr val="tx1"/>
                </a:solidFill>
                <a:latin typeface="Franklin Gothic Book" panose="020B0503020102020204" pitchFamily="34" charset="0"/>
                <a:cs typeface="+mn-cs"/>
              </a:rPr>
              <a:pPr/>
              <a:t>Small Competitor</a:t>
            </a:fld>
            <a:endParaRPr lang="en-US" sz="525" dirty="0">
              <a:solidFill>
                <a:schemeClr val="tx1"/>
              </a:solidFill>
              <a:latin typeface="Franklin Gothic Book" panose="020B0503020102020204" pitchFamily="34" charset="0"/>
              <a:cs typeface="+mn-cs"/>
            </a:endParaRPr>
          </a:p>
        </p:txBody>
      </p:sp>
      <p:sp>
        <p:nvSpPr>
          <p:cNvPr id="254" name="Rectangle 253">
            <a:extLst>
              <a:ext uri="{FF2B5EF4-FFF2-40B4-BE49-F238E27FC236}">
                <a16:creationId xmlns:a16="http://schemas.microsoft.com/office/drawing/2014/main" id="{D6AF1031-6CE8-EF1E-399F-D2E9B533A151}"/>
              </a:ext>
            </a:extLst>
          </p:cNvPr>
          <p:cNvSpPr/>
          <p:nvPr/>
        </p:nvSpPr>
        <p:spPr>
          <a:xfrm>
            <a:off x="3027563" y="1957830"/>
            <a:ext cx="887423" cy="442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r>
              <a:rPr lang="en-US" sz="525" dirty="0">
                <a:solidFill>
                  <a:srgbClr val="232D4B"/>
                </a:solidFill>
                <a:latin typeface="Helvetica Neue Medium"/>
                <a:ea typeface="Helvetica Neue Medium"/>
                <a:cs typeface="Helvetica Neue Medium"/>
                <a:sym typeface="Helvetica Neue Medium"/>
              </a:rPr>
              <a:t>Small Competitor  reducing price by 5% through promotion can lead to stealing 5% market share from market leader</a:t>
            </a:r>
          </a:p>
        </p:txBody>
      </p:sp>
      <p:cxnSp>
        <p:nvCxnSpPr>
          <p:cNvPr id="255" name="Connector: Elbow 254">
            <a:extLst>
              <a:ext uri="{FF2B5EF4-FFF2-40B4-BE49-F238E27FC236}">
                <a16:creationId xmlns:a16="http://schemas.microsoft.com/office/drawing/2014/main" id="{EDCEA4BA-CC09-CD4E-CA0C-A7FE55C73FD6}"/>
              </a:ext>
            </a:extLst>
          </p:cNvPr>
          <p:cNvCxnSpPr/>
          <p:nvPr/>
        </p:nvCxnSpPr>
        <p:spPr>
          <a:xfrm rot="10800000" flipV="1">
            <a:off x="3914986" y="1970484"/>
            <a:ext cx="1340093" cy="848916"/>
          </a:xfrm>
          <a:prstGeom prst="bentConnector3">
            <a:avLst>
              <a:gd name="adj1" fmla="val 100160"/>
            </a:avLst>
          </a:prstGeom>
          <a:noFill/>
          <a:ln w="25400" cap="flat">
            <a:solidFill>
              <a:srgbClr val="232D4B"/>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6" name="Oval 4">
            <a:extLst>
              <a:ext uri="{FF2B5EF4-FFF2-40B4-BE49-F238E27FC236}">
                <a16:creationId xmlns:a16="http://schemas.microsoft.com/office/drawing/2014/main" id="{F139F697-962E-96C5-20AA-E04368C9F27C}"/>
              </a:ext>
            </a:extLst>
          </p:cNvPr>
          <p:cNvSpPr>
            <a:spLocks noChangeArrowheads="1"/>
          </p:cNvSpPr>
          <p:nvPr/>
        </p:nvSpPr>
        <p:spPr bwMode="auto">
          <a:xfrm>
            <a:off x="4393400" y="1912998"/>
            <a:ext cx="156054" cy="125352"/>
          </a:xfrm>
          <a:prstGeom prst="ellipse">
            <a:avLst/>
          </a:prstGeom>
          <a:solidFill>
            <a:schemeClr val="accent2"/>
          </a:solidFill>
          <a:ln w="9525">
            <a:solidFill>
              <a:srgbClr val="FFFFFF"/>
            </a:solidFill>
            <a:round/>
            <a:headEnd/>
            <a:tailEnd/>
          </a:ln>
        </p:spPr>
        <p:txBody>
          <a:bodyPr wrap="none" lIns="27000" tIns="27000" rIns="27000" bIns="27000" anchor="ctr">
            <a:noAutofit/>
          </a:bodyPr>
          <a:lstStyle/>
          <a:p>
            <a:pPr algn="ctr" defTabSz="685800">
              <a:buClrTx/>
              <a:defRPr/>
            </a:pPr>
            <a:r>
              <a:rPr lang="en-US" sz="450" dirty="0">
                <a:solidFill>
                  <a:srgbClr val="FFFFFF"/>
                </a:solidFill>
                <a:sym typeface="FranklinGothic URW Comp Book"/>
              </a:rPr>
              <a:t>5%</a:t>
            </a:r>
          </a:p>
        </p:txBody>
      </p:sp>
      <p:cxnSp>
        <p:nvCxnSpPr>
          <p:cNvPr id="266" name="Straight Connector 265">
            <a:extLst>
              <a:ext uri="{FF2B5EF4-FFF2-40B4-BE49-F238E27FC236}">
                <a16:creationId xmlns:a16="http://schemas.microsoft.com/office/drawing/2014/main" id="{96792761-FCEE-4178-6CEC-2F42B1885773}"/>
              </a:ext>
            </a:extLst>
          </p:cNvPr>
          <p:cNvCxnSpPr/>
          <p:nvPr>
            <p:custDataLst>
              <p:tags r:id="rId8"/>
            </p:custDataLst>
          </p:nvPr>
        </p:nvCxnSpPr>
        <p:spPr bwMode="white">
          <a:xfrm>
            <a:off x="693738" y="2124075"/>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3120DDE7-7734-B28F-6807-C72335C0E627}"/>
              </a:ext>
            </a:extLst>
          </p:cNvPr>
          <p:cNvCxnSpPr/>
          <p:nvPr>
            <p:custDataLst>
              <p:tags r:id="rId9"/>
            </p:custDataLst>
          </p:nvPr>
        </p:nvCxnSpPr>
        <p:spPr bwMode="white">
          <a:xfrm>
            <a:off x="693738" y="2936875"/>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0494939E-DF56-7E06-4C61-EA712DF4C651}"/>
              </a:ext>
            </a:extLst>
          </p:cNvPr>
          <p:cNvCxnSpPr/>
          <p:nvPr>
            <p:custDataLst>
              <p:tags r:id="rId10"/>
            </p:custDataLst>
          </p:nvPr>
        </p:nvCxnSpPr>
        <p:spPr bwMode="white">
          <a:xfrm>
            <a:off x="693738" y="3071813"/>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F239CD9D-B30E-5791-60D7-B489B4C9E867}"/>
              </a:ext>
            </a:extLst>
          </p:cNvPr>
          <p:cNvCxnSpPr/>
          <p:nvPr>
            <p:custDataLst>
              <p:tags r:id="rId11"/>
            </p:custDataLst>
          </p:nvPr>
        </p:nvCxnSpPr>
        <p:spPr bwMode="white">
          <a:xfrm>
            <a:off x="693738" y="3208338"/>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57CFC25A-79F9-1812-C15B-63C5284AF844}"/>
              </a:ext>
            </a:extLst>
          </p:cNvPr>
          <p:cNvCxnSpPr/>
          <p:nvPr>
            <p:custDataLst>
              <p:tags r:id="rId12"/>
            </p:custDataLst>
          </p:nvPr>
        </p:nvCxnSpPr>
        <p:spPr bwMode="white">
          <a:xfrm>
            <a:off x="693738" y="2530475"/>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B87A1C08-2345-92CD-A43B-80538EB6749F}"/>
              </a:ext>
            </a:extLst>
          </p:cNvPr>
          <p:cNvCxnSpPr/>
          <p:nvPr>
            <p:custDataLst>
              <p:tags r:id="rId13"/>
            </p:custDataLst>
          </p:nvPr>
        </p:nvCxnSpPr>
        <p:spPr bwMode="white">
          <a:xfrm>
            <a:off x="693738" y="2801938"/>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56F9FBF0-E3E2-8A0E-0853-B7DFCFFE0E7F}"/>
              </a:ext>
            </a:extLst>
          </p:cNvPr>
          <p:cNvCxnSpPr/>
          <p:nvPr>
            <p:custDataLst>
              <p:tags r:id="rId14"/>
            </p:custDataLst>
          </p:nvPr>
        </p:nvCxnSpPr>
        <p:spPr bwMode="white">
          <a:xfrm>
            <a:off x="693738" y="2395538"/>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A447387F-681B-C458-4516-F7FF15E6C87A}"/>
              </a:ext>
            </a:extLst>
          </p:cNvPr>
          <p:cNvCxnSpPr/>
          <p:nvPr>
            <p:custDataLst>
              <p:tags r:id="rId15"/>
            </p:custDataLst>
          </p:nvPr>
        </p:nvCxnSpPr>
        <p:spPr bwMode="white">
          <a:xfrm>
            <a:off x="693738" y="2665413"/>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78B41F86-7F4B-C325-762D-1EDBAFBC7622}"/>
              </a:ext>
            </a:extLst>
          </p:cNvPr>
          <p:cNvCxnSpPr/>
          <p:nvPr>
            <p:custDataLst>
              <p:tags r:id="rId16"/>
            </p:custDataLst>
          </p:nvPr>
        </p:nvCxnSpPr>
        <p:spPr bwMode="white">
          <a:xfrm>
            <a:off x="693738" y="2260600"/>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F4D21B3D-7146-C95D-BD3E-D4F6BBAA8AC8}"/>
              </a:ext>
            </a:extLst>
          </p:cNvPr>
          <p:cNvCxnSpPr/>
          <p:nvPr>
            <p:custDataLst>
              <p:tags r:id="rId17"/>
            </p:custDataLst>
          </p:nvPr>
        </p:nvCxnSpPr>
        <p:spPr bwMode="white">
          <a:xfrm>
            <a:off x="693738" y="1988939"/>
            <a:ext cx="2041525" cy="0"/>
          </a:xfrm>
          <a:prstGeom prst="line">
            <a:avLst/>
          </a:prstGeom>
          <a:ln w="3175"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91" name="Chart 290">
            <a:extLst>
              <a:ext uri="{FF2B5EF4-FFF2-40B4-BE49-F238E27FC236}">
                <a16:creationId xmlns:a16="http://schemas.microsoft.com/office/drawing/2014/main" id="{72D23DF6-8243-470C-66C3-93872A413DF9}"/>
              </a:ext>
            </a:extLst>
          </p:cNvPr>
          <p:cNvGraphicFramePr/>
          <p:nvPr>
            <p:custDataLst>
              <p:tags r:id="rId18"/>
            </p:custDataLst>
            <p:extLst>
              <p:ext uri="{D42A27DB-BD31-4B8C-83A1-F6EECF244321}">
                <p14:modId xmlns:p14="http://schemas.microsoft.com/office/powerpoint/2010/main" val="770405071"/>
              </p:ext>
            </p:extLst>
          </p:nvPr>
        </p:nvGraphicFramePr>
        <p:xfrm>
          <a:off x="492125" y="1906588"/>
          <a:ext cx="2325688" cy="1519237"/>
        </p:xfrm>
        <a:graphic>
          <a:graphicData uri="http://schemas.openxmlformats.org/drawingml/2006/chart">
            <c:chart xmlns:c="http://schemas.openxmlformats.org/drawingml/2006/chart" xmlns:r="http://schemas.openxmlformats.org/officeDocument/2006/relationships" r:id="rId31"/>
          </a:graphicData>
        </a:graphic>
      </p:graphicFrame>
      <p:sp>
        <p:nvSpPr>
          <p:cNvPr id="268" name="Body Level One…">
            <a:extLst>
              <a:ext uri="{FF2B5EF4-FFF2-40B4-BE49-F238E27FC236}">
                <a16:creationId xmlns:a16="http://schemas.microsoft.com/office/drawing/2014/main" id="{34B31CAC-287D-AA6F-F456-1F39D0A5CA6D}"/>
              </a:ext>
            </a:extLst>
          </p:cNvPr>
          <p:cNvSpPr txBox="1">
            <a:spLocks noGrp="1"/>
          </p:cNvSpPr>
          <p:nvPr>
            <p:custDataLst>
              <p:tags r:id="rId19"/>
            </p:custDataLst>
          </p:nvPr>
        </p:nvSpPr>
        <p:spPr bwMode="auto">
          <a:xfrm>
            <a:off x="787400" y="3365500"/>
            <a:ext cx="32226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FE50E219-3A67-400E-9286-835193D63D3A}" type="datetime'S''''''''''''''''''''eg''''''''''m''''''en''''''''t'''''' 1'">
              <a:rPr lang="en-US" altLang="en-US" sz="525" b="0" smtClean="0">
                <a:solidFill>
                  <a:schemeClr val="tx1"/>
                </a:solidFill>
                <a:latin typeface="Franklin Gothic Book" panose="020B0503020102020204" pitchFamily="34" charset="0"/>
                <a:cs typeface="+mn-cs"/>
              </a:rPr>
              <a:pPr/>
              <a:t>Segment 1</a:t>
            </a:fld>
            <a:endParaRPr lang="en-US" sz="525" b="0" dirty="0">
              <a:solidFill>
                <a:schemeClr val="tx1"/>
              </a:solidFill>
              <a:latin typeface="Franklin Gothic Book" panose="020B0503020102020204" pitchFamily="34" charset="0"/>
              <a:cs typeface="+mn-cs"/>
            </a:endParaRPr>
          </a:p>
        </p:txBody>
      </p:sp>
      <p:sp>
        <p:nvSpPr>
          <p:cNvPr id="269" name="Body Level One…">
            <a:extLst>
              <a:ext uri="{FF2B5EF4-FFF2-40B4-BE49-F238E27FC236}">
                <a16:creationId xmlns:a16="http://schemas.microsoft.com/office/drawing/2014/main" id="{1DAADF54-B7A0-87E8-EF72-C190EE7748D3}"/>
              </a:ext>
            </a:extLst>
          </p:cNvPr>
          <p:cNvSpPr txBox="1">
            <a:spLocks noGrp="1"/>
          </p:cNvSpPr>
          <p:nvPr>
            <p:custDataLst>
              <p:tags r:id="rId20"/>
            </p:custDataLst>
          </p:nvPr>
        </p:nvSpPr>
        <p:spPr bwMode="auto">
          <a:xfrm>
            <a:off x="1298575" y="3365500"/>
            <a:ext cx="32226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CBE43246-7113-486B-9B01-253EFD3881A8}" type="datetime'''S''''''e''g''''''m''en''''''''''''''t'''''''' ''''''2'''''''">
              <a:rPr lang="en-US" altLang="en-US" sz="525" b="0" smtClean="0">
                <a:solidFill>
                  <a:schemeClr val="tx1"/>
                </a:solidFill>
                <a:latin typeface="Franklin Gothic Book" panose="020B0503020102020204" pitchFamily="34" charset="0"/>
                <a:cs typeface="+mn-cs"/>
              </a:rPr>
              <a:pPr/>
              <a:t>Segment 2</a:t>
            </a:fld>
            <a:endParaRPr lang="en-US" sz="525" b="0" dirty="0">
              <a:solidFill>
                <a:schemeClr val="tx1"/>
              </a:solidFill>
              <a:latin typeface="Franklin Gothic Book" panose="020B0503020102020204" pitchFamily="34" charset="0"/>
              <a:cs typeface="+mn-cs"/>
            </a:endParaRPr>
          </a:p>
        </p:txBody>
      </p:sp>
      <p:sp>
        <p:nvSpPr>
          <p:cNvPr id="270" name="Body Level One…">
            <a:extLst>
              <a:ext uri="{FF2B5EF4-FFF2-40B4-BE49-F238E27FC236}">
                <a16:creationId xmlns:a16="http://schemas.microsoft.com/office/drawing/2014/main" id="{37DA3E1D-F6B8-75BF-7466-052AAA28AB48}"/>
              </a:ext>
            </a:extLst>
          </p:cNvPr>
          <p:cNvSpPr txBox="1">
            <a:spLocks noGrp="1"/>
          </p:cNvSpPr>
          <p:nvPr>
            <p:custDataLst>
              <p:tags r:id="rId21"/>
            </p:custDataLst>
          </p:nvPr>
        </p:nvSpPr>
        <p:spPr bwMode="auto">
          <a:xfrm>
            <a:off x="1808163" y="3365500"/>
            <a:ext cx="32226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B6C0D18F-30D9-4E6C-BFED-4346CF8F6F19}" type="datetime'''''S''e''''''''''gme''''''''nt'''''''''''''''''''' ''3'''">
              <a:rPr lang="en-US" altLang="en-US" sz="525" b="0" smtClean="0">
                <a:solidFill>
                  <a:schemeClr val="tx1"/>
                </a:solidFill>
                <a:latin typeface="Franklin Gothic Book" panose="020B0503020102020204" pitchFamily="34" charset="0"/>
                <a:cs typeface="+mn-cs"/>
              </a:rPr>
              <a:pPr/>
              <a:t>Segment 3</a:t>
            </a:fld>
            <a:endParaRPr lang="en-US" sz="525" b="0" dirty="0">
              <a:solidFill>
                <a:schemeClr val="tx1"/>
              </a:solidFill>
              <a:latin typeface="Franklin Gothic Book" panose="020B0503020102020204" pitchFamily="34" charset="0"/>
              <a:cs typeface="+mn-cs"/>
            </a:endParaRPr>
          </a:p>
        </p:txBody>
      </p:sp>
      <p:sp>
        <p:nvSpPr>
          <p:cNvPr id="271" name="Body Level One…">
            <a:extLst>
              <a:ext uri="{FF2B5EF4-FFF2-40B4-BE49-F238E27FC236}">
                <a16:creationId xmlns:a16="http://schemas.microsoft.com/office/drawing/2014/main" id="{D6BF3AD9-7C1A-176E-26A0-965C0DC330EB}"/>
              </a:ext>
            </a:extLst>
          </p:cNvPr>
          <p:cNvSpPr txBox="1">
            <a:spLocks noGrp="1"/>
          </p:cNvSpPr>
          <p:nvPr>
            <p:custDataLst>
              <p:tags r:id="rId22"/>
            </p:custDataLst>
          </p:nvPr>
        </p:nvSpPr>
        <p:spPr bwMode="auto">
          <a:xfrm>
            <a:off x="2319338" y="3365500"/>
            <a:ext cx="322263" cy="79375"/>
          </a:xfrm>
          <a:prstGeom prst="rect">
            <a:avLst/>
          </a:prstGeom>
          <a:noFill/>
          <a:ln w="12700">
            <a:noFill/>
            <a:miter lim="400000"/>
          </a:ln>
          <a:effectLst/>
          <a:extLst>
            <a:ext uri="{909E8E84-426E-40DD-AFC4-6F175D3DCCD1}">
              <a14:hiddenFill xmlns:a14="http://schemas.microsoft.com/office/drawing/2010/main">
                <a:solidFill>
                  <a:schemeClr val="accent1"/>
                </a:solidFill>
              </a14:hiddenFill>
            </a:ex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vert="horz" wrap="none" lIns="0" tIns="0" rIns="0" bIns="0" numCol="1" spcCol="0" anchor="t" anchorCtr="0">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hangingPunct="0">
              <a:spcBef>
                <a:spcPct val="0"/>
              </a:spcBef>
              <a:spcAft>
                <a:spcPct val="0"/>
              </a:spcAft>
            </a:pPr>
            <a:fld id="{FE7F28CA-4281-48D5-A479-0B34A9F292A1}" type="datetime'''''''''''''''''''S''''e''g''m''''e''''n''''''t'''''' ''''4'''">
              <a:rPr lang="en-US" altLang="en-US" sz="525" b="0" smtClean="0">
                <a:solidFill>
                  <a:schemeClr val="tx1"/>
                </a:solidFill>
                <a:latin typeface="Franklin Gothic Book" panose="020B0503020102020204" pitchFamily="34" charset="0"/>
                <a:cs typeface="+mn-cs"/>
              </a:rPr>
              <a:pPr/>
              <a:t>Segment 4</a:t>
            </a:fld>
            <a:endParaRPr lang="en-US" sz="525" b="0" dirty="0">
              <a:solidFill>
                <a:schemeClr val="tx1"/>
              </a:solidFill>
              <a:latin typeface="Franklin Gothic Book" panose="020B0503020102020204" pitchFamily="34" charset="0"/>
              <a:cs typeface="+mn-cs"/>
            </a:endParaRPr>
          </a:p>
        </p:txBody>
      </p:sp>
      <p:sp>
        <p:nvSpPr>
          <p:cNvPr id="272" name="Rectangle 271">
            <a:extLst>
              <a:ext uri="{FF2B5EF4-FFF2-40B4-BE49-F238E27FC236}">
                <a16:creationId xmlns:a16="http://schemas.microsoft.com/office/drawing/2014/main" id="{0C365C84-DEF7-FE94-C30B-63A5490885A0}"/>
              </a:ext>
            </a:extLst>
          </p:cNvPr>
          <p:cNvSpPr/>
          <p:nvPr/>
        </p:nvSpPr>
        <p:spPr>
          <a:xfrm>
            <a:off x="730149" y="3483809"/>
            <a:ext cx="2083591" cy="119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r>
              <a:rPr lang="en-US" sz="525" dirty="0">
                <a:solidFill>
                  <a:srgbClr val="232D4B"/>
                </a:solidFill>
                <a:latin typeface="Helvetica Neue Medium"/>
                <a:ea typeface="Helvetica Neue Medium"/>
                <a:cs typeface="Helvetica Neue Medium"/>
                <a:sym typeface="Helvetica Neue Medium"/>
              </a:rPr>
              <a:t># of Customers (by Segment)</a:t>
            </a:r>
          </a:p>
        </p:txBody>
      </p:sp>
      <p:sp>
        <p:nvSpPr>
          <p:cNvPr id="273" name="Rectangle 272">
            <a:extLst>
              <a:ext uri="{FF2B5EF4-FFF2-40B4-BE49-F238E27FC236}">
                <a16:creationId xmlns:a16="http://schemas.microsoft.com/office/drawing/2014/main" id="{F905A04D-4341-5294-D702-3FF5EF9BEE9C}"/>
              </a:ext>
            </a:extLst>
          </p:cNvPr>
          <p:cNvSpPr/>
          <p:nvPr/>
        </p:nvSpPr>
        <p:spPr>
          <a:xfrm rot="16200000">
            <a:off x="-268791" y="2495724"/>
            <a:ext cx="1489796" cy="119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r>
              <a:rPr lang="en-US" sz="525" dirty="0">
                <a:solidFill>
                  <a:srgbClr val="232D4B"/>
                </a:solidFill>
                <a:latin typeface="Helvetica Neue Medium"/>
                <a:ea typeface="Helvetica Neue Medium"/>
                <a:cs typeface="Helvetica Neue Medium"/>
                <a:sym typeface="Helvetica Neue Medium"/>
              </a:rPr>
              <a:t>Willingness to Pay (Price $)</a:t>
            </a:r>
          </a:p>
        </p:txBody>
      </p:sp>
      <p:cxnSp>
        <p:nvCxnSpPr>
          <p:cNvPr id="274" name="Connector: Curved 273">
            <a:extLst>
              <a:ext uri="{FF2B5EF4-FFF2-40B4-BE49-F238E27FC236}">
                <a16:creationId xmlns:a16="http://schemas.microsoft.com/office/drawing/2014/main" id="{25C8CD25-D790-3FF9-06ED-3CA560A2824E}"/>
              </a:ext>
            </a:extLst>
          </p:cNvPr>
          <p:cNvCxnSpPr>
            <a:cxnSpLocks/>
          </p:cNvCxnSpPr>
          <p:nvPr/>
        </p:nvCxnSpPr>
        <p:spPr>
          <a:xfrm>
            <a:off x="898208" y="1988939"/>
            <a:ext cx="1620403" cy="947936"/>
          </a:xfrm>
          <a:prstGeom prst="curvedConnector3">
            <a:avLst>
              <a:gd name="adj1" fmla="val 50000"/>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275" name="Table 61">
            <a:extLst>
              <a:ext uri="{FF2B5EF4-FFF2-40B4-BE49-F238E27FC236}">
                <a16:creationId xmlns:a16="http://schemas.microsoft.com/office/drawing/2014/main" id="{73F13E47-AF5B-BE42-1526-7D867C1F250B}"/>
              </a:ext>
            </a:extLst>
          </p:cNvPr>
          <p:cNvGraphicFramePr>
            <a:graphicFrameLocks noGrp="1"/>
          </p:cNvGraphicFramePr>
          <p:nvPr>
            <p:extLst>
              <p:ext uri="{D42A27DB-BD31-4B8C-83A1-F6EECF244321}">
                <p14:modId xmlns:p14="http://schemas.microsoft.com/office/powerpoint/2010/main" val="871048317"/>
              </p:ext>
            </p:extLst>
          </p:nvPr>
        </p:nvGraphicFramePr>
        <p:xfrm>
          <a:off x="416475" y="4274797"/>
          <a:ext cx="2397264" cy="217170"/>
        </p:xfrm>
        <a:graphic>
          <a:graphicData uri="http://schemas.openxmlformats.org/drawingml/2006/table">
            <a:tbl>
              <a:tblPr firstRow="1" bandRow="1">
                <a:tableStyleId>{2D5ABB26-0587-4C30-8999-92F81FD0307C}</a:tableStyleId>
              </a:tblPr>
              <a:tblGrid>
                <a:gridCol w="599316">
                  <a:extLst>
                    <a:ext uri="{9D8B030D-6E8A-4147-A177-3AD203B41FA5}">
                      <a16:colId xmlns:a16="http://schemas.microsoft.com/office/drawing/2014/main" val="3917081756"/>
                    </a:ext>
                  </a:extLst>
                </a:gridCol>
                <a:gridCol w="599316">
                  <a:extLst>
                    <a:ext uri="{9D8B030D-6E8A-4147-A177-3AD203B41FA5}">
                      <a16:colId xmlns:a16="http://schemas.microsoft.com/office/drawing/2014/main" val="3195882065"/>
                    </a:ext>
                  </a:extLst>
                </a:gridCol>
                <a:gridCol w="599316">
                  <a:extLst>
                    <a:ext uri="{9D8B030D-6E8A-4147-A177-3AD203B41FA5}">
                      <a16:colId xmlns:a16="http://schemas.microsoft.com/office/drawing/2014/main" val="1199071103"/>
                    </a:ext>
                  </a:extLst>
                </a:gridCol>
                <a:gridCol w="599316">
                  <a:extLst>
                    <a:ext uri="{9D8B030D-6E8A-4147-A177-3AD203B41FA5}">
                      <a16:colId xmlns:a16="http://schemas.microsoft.com/office/drawing/2014/main" val="597396022"/>
                    </a:ext>
                  </a:extLst>
                </a:gridCol>
              </a:tblGrid>
              <a:tr h="139065">
                <a:tc>
                  <a:txBody>
                    <a:bodyPr/>
                    <a:lstStyle/>
                    <a:p>
                      <a:pPr algn="ctr"/>
                      <a:r>
                        <a:rPr lang="en-US" sz="600" dirty="0">
                          <a:solidFill>
                            <a:sysClr val="windowText" lastClr="000000"/>
                          </a:solidFill>
                        </a:rPr>
                        <a:t>E&lt;0 = Inferior Good</a:t>
                      </a:r>
                    </a:p>
                  </a:txBody>
                  <a:tcPr marL="34290" marR="34290" marT="17145" marB="17145">
                    <a:lnR w="19050" cap="flat" cmpd="sng" algn="ctr">
                      <a:solidFill>
                        <a:srgbClr val="232D4B"/>
                      </a:solidFill>
                      <a:prstDash val="solid"/>
                      <a:round/>
                      <a:headEnd type="none" w="med" len="med"/>
                      <a:tailEnd type="none" w="med" len="med"/>
                    </a:lnR>
                  </a:tcPr>
                </a:tc>
                <a:tc>
                  <a:txBody>
                    <a:bodyPr/>
                    <a:lstStyle/>
                    <a:p>
                      <a:pPr algn="ctr"/>
                      <a:r>
                        <a:rPr lang="en-US" sz="600" dirty="0">
                          <a:solidFill>
                            <a:sysClr val="windowText" lastClr="000000"/>
                          </a:solidFill>
                        </a:rPr>
                        <a:t>E=0 = Sticky Good</a:t>
                      </a:r>
                    </a:p>
                  </a:txBody>
                  <a:tcPr marL="34290" marR="34290" marT="17145" marB="17145">
                    <a:lnL w="19050" cap="flat" cmpd="sng" algn="ctr">
                      <a:solidFill>
                        <a:srgbClr val="232D4B"/>
                      </a:solidFill>
                      <a:prstDash val="solid"/>
                      <a:round/>
                      <a:headEnd type="none" w="med" len="med"/>
                      <a:tailEnd type="none" w="med" len="med"/>
                    </a:lnL>
                    <a:lnR w="19050" cap="flat" cmpd="sng" algn="ctr">
                      <a:solidFill>
                        <a:srgbClr val="232D4B"/>
                      </a:solidFill>
                      <a:prstDash val="solid"/>
                      <a:round/>
                      <a:headEnd type="none" w="med" len="med"/>
                      <a:tailEnd type="none" w="med" len="med"/>
                    </a:lnR>
                  </a:tcPr>
                </a:tc>
                <a:tc>
                  <a:txBody>
                    <a:bodyPr/>
                    <a:lstStyle/>
                    <a:p>
                      <a:pPr algn="ctr"/>
                      <a:r>
                        <a:rPr lang="en-US" sz="600" dirty="0">
                          <a:solidFill>
                            <a:sysClr val="windowText" lastClr="000000"/>
                          </a:solidFill>
                        </a:rPr>
                        <a:t>0&lt;E&lt;1 = Necessity</a:t>
                      </a:r>
                    </a:p>
                  </a:txBody>
                  <a:tcPr marL="34290" marR="34290" marT="17145" marB="17145">
                    <a:lnL w="19050" cap="flat" cmpd="sng" algn="ctr">
                      <a:solidFill>
                        <a:srgbClr val="232D4B"/>
                      </a:solidFill>
                      <a:prstDash val="solid"/>
                      <a:round/>
                      <a:headEnd type="none" w="med" len="med"/>
                      <a:tailEnd type="none" w="med" len="med"/>
                    </a:lnL>
                    <a:lnR w="19050" cap="flat" cmpd="sng" algn="ctr">
                      <a:solidFill>
                        <a:srgbClr val="232D4B"/>
                      </a:solidFill>
                      <a:prstDash val="solid"/>
                      <a:round/>
                      <a:headEnd type="none" w="med" len="med"/>
                      <a:tailEnd type="none" w="med" len="med"/>
                    </a:lnR>
                  </a:tcPr>
                </a:tc>
                <a:tc>
                  <a:txBody>
                    <a:bodyPr/>
                    <a:lstStyle/>
                    <a:p>
                      <a:pPr algn="ctr"/>
                      <a:r>
                        <a:rPr lang="en-US" sz="600" dirty="0">
                          <a:solidFill>
                            <a:sysClr val="windowText" lastClr="000000"/>
                          </a:solidFill>
                        </a:rPr>
                        <a:t>E&gt;1 = Luxury Good</a:t>
                      </a:r>
                    </a:p>
                  </a:txBody>
                  <a:tcPr marL="34290" marR="34290" marT="17145" marB="17145">
                    <a:lnL w="19050" cap="flat" cmpd="sng" algn="ctr">
                      <a:solidFill>
                        <a:srgbClr val="232D4B"/>
                      </a:solidFill>
                      <a:prstDash val="solid"/>
                      <a:round/>
                      <a:headEnd type="none" w="med" len="med"/>
                      <a:tailEnd type="none" w="med" len="med"/>
                    </a:lnL>
                  </a:tcPr>
                </a:tc>
                <a:extLst>
                  <a:ext uri="{0D108BD9-81ED-4DB2-BD59-A6C34878D82A}">
                    <a16:rowId xmlns:a16="http://schemas.microsoft.com/office/drawing/2014/main" val="448473324"/>
                  </a:ext>
                </a:extLst>
              </a:tr>
            </a:tbl>
          </a:graphicData>
        </a:graphic>
      </p:graphicFrame>
      <p:graphicFrame>
        <p:nvGraphicFramePr>
          <p:cNvPr id="283" name="Chart 282">
            <a:extLst>
              <a:ext uri="{FF2B5EF4-FFF2-40B4-BE49-F238E27FC236}">
                <a16:creationId xmlns:a16="http://schemas.microsoft.com/office/drawing/2014/main" id="{1A0EDAFB-8412-9D9C-454D-0A613F6318FB}"/>
              </a:ext>
            </a:extLst>
          </p:cNvPr>
          <p:cNvGraphicFramePr/>
          <p:nvPr>
            <p:custDataLst>
              <p:tags r:id="rId23"/>
            </p:custDataLst>
            <p:extLst>
              <p:ext uri="{D42A27DB-BD31-4B8C-83A1-F6EECF244321}">
                <p14:modId xmlns:p14="http://schemas.microsoft.com/office/powerpoint/2010/main" val="1575778795"/>
              </p:ext>
            </p:extLst>
          </p:nvPr>
        </p:nvGraphicFramePr>
        <p:xfrm>
          <a:off x="6167438" y="1803400"/>
          <a:ext cx="2609850" cy="1952625"/>
        </p:xfrm>
        <a:graphic>
          <a:graphicData uri="http://schemas.openxmlformats.org/drawingml/2006/chart">
            <c:chart xmlns:c="http://schemas.openxmlformats.org/drawingml/2006/chart" xmlns:r="http://schemas.openxmlformats.org/officeDocument/2006/relationships" r:id="rId32"/>
          </a:graphicData>
        </a:graphic>
      </p:graphicFrame>
      <p:sp>
        <p:nvSpPr>
          <p:cNvPr id="277" name="Arrow: Down 276">
            <a:extLst>
              <a:ext uri="{FF2B5EF4-FFF2-40B4-BE49-F238E27FC236}">
                <a16:creationId xmlns:a16="http://schemas.microsoft.com/office/drawing/2014/main" id="{F1128FA4-0FDA-F11C-4170-6932C936C8DE}"/>
              </a:ext>
            </a:extLst>
          </p:cNvPr>
          <p:cNvSpPr/>
          <p:nvPr/>
        </p:nvSpPr>
        <p:spPr>
          <a:xfrm>
            <a:off x="8053911" y="2571750"/>
            <a:ext cx="191881" cy="270614"/>
          </a:xfrm>
          <a:prstGeom prst="downArrow">
            <a:avLst/>
          </a:prstGeom>
          <a:solidFill>
            <a:srgbClr val="F4742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endParaRPr lang="en-US" sz="1200">
              <a:solidFill>
                <a:srgbClr val="FFFFFF"/>
              </a:solidFill>
              <a:latin typeface="Helvetica Neue Medium"/>
              <a:ea typeface="Helvetica Neue Medium"/>
              <a:cs typeface="Helvetica Neue Medium"/>
              <a:sym typeface="Helvetica Neue Medium"/>
            </a:endParaRPr>
          </a:p>
        </p:txBody>
      </p:sp>
      <p:sp>
        <p:nvSpPr>
          <p:cNvPr id="278" name="Arrow: Down 277">
            <a:extLst>
              <a:ext uri="{FF2B5EF4-FFF2-40B4-BE49-F238E27FC236}">
                <a16:creationId xmlns:a16="http://schemas.microsoft.com/office/drawing/2014/main" id="{DB43B00A-FB7D-91D6-AB33-5D28B6E98EBC}"/>
              </a:ext>
            </a:extLst>
          </p:cNvPr>
          <p:cNvSpPr/>
          <p:nvPr/>
        </p:nvSpPr>
        <p:spPr>
          <a:xfrm rot="3101308">
            <a:off x="7738271" y="3030960"/>
            <a:ext cx="191881" cy="270614"/>
          </a:xfrm>
          <a:prstGeom prst="downArrow">
            <a:avLst/>
          </a:prstGeom>
          <a:solidFill>
            <a:srgbClr val="F4742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endParaRPr lang="en-US" sz="1200">
              <a:solidFill>
                <a:srgbClr val="FFFFFF"/>
              </a:solidFill>
              <a:latin typeface="Helvetica Neue Medium"/>
              <a:ea typeface="Helvetica Neue Medium"/>
              <a:cs typeface="Helvetica Neue Medium"/>
              <a:sym typeface="Helvetica Neue Medium"/>
            </a:endParaRPr>
          </a:p>
        </p:txBody>
      </p:sp>
      <p:sp>
        <p:nvSpPr>
          <p:cNvPr id="279" name="Rectangle 278">
            <a:extLst>
              <a:ext uri="{FF2B5EF4-FFF2-40B4-BE49-F238E27FC236}">
                <a16:creationId xmlns:a16="http://schemas.microsoft.com/office/drawing/2014/main" id="{0A771A19-DC5A-3B33-3D46-63EFB648A3C0}"/>
              </a:ext>
            </a:extLst>
          </p:cNvPr>
          <p:cNvSpPr/>
          <p:nvPr/>
        </p:nvSpPr>
        <p:spPr>
          <a:xfrm>
            <a:off x="7138804" y="2747461"/>
            <a:ext cx="711170" cy="2808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buClrTx/>
            </a:pPr>
            <a:r>
              <a:rPr lang="en-US" sz="525" b="1" dirty="0">
                <a:solidFill>
                  <a:srgbClr val="232D4B"/>
                </a:solidFill>
                <a:latin typeface="Helvetica Neue Medium"/>
                <a:ea typeface="Helvetica Neue Medium"/>
                <a:cs typeface="Helvetica Neue Medium"/>
                <a:sym typeface="Helvetica Neue Medium"/>
              </a:rPr>
              <a:t>Channel growth creates less price elasticity</a:t>
            </a:r>
          </a:p>
        </p:txBody>
      </p:sp>
      <p:sp>
        <p:nvSpPr>
          <p:cNvPr id="294" name="Text Placeholder 1">
            <a:extLst>
              <a:ext uri="{FF2B5EF4-FFF2-40B4-BE49-F238E27FC236}">
                <a16:creationId xmlns:a16="http://schemas.microsoft.com/office/drawing/2014/main" id="{D61C8AF4-D8FF-E293-64E3-6AED4929C4DC}"/>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r>
              <a:rPr lang="en-US" dirty="0"/>
              <a:t>Pricing economics are built on 3 core pillars of the segments demand flexibility, stores local market share, and the size of the local channel </a:t>
            </a:r>
          </a:p>
        </p:txBody>
      </p:sp>
    </p:spTree>
    <p:extLst>
      <p:ext uri="{BB962C8B-B14F-4D97-AF65-F5344CB8AC3E}">
        <p14:creationId xmlns:p14="http://schemas.microsoft.com/office/powerpoint/2010/main" val="267320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7"/>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CF991AD4-8742-8C34-E078-EB88288A8292}"/>
              </a:ext>
            </a:extLst>
          </p:cNvPr>
          <p:cNvGraphicFramePr>
            <a:graphicFrameLocks noChangeAspect="1"/>
          </p:cNvGraphicFramePr>
          <p:nvPr>
            <p:custDataLst>
              <p:tags r:id="rId1"/>
            </p:custDataLst>
            <p:extLst>
              <p:ext uri="{D42A27DB-BD31-4B8C-83A1-F6EECF244321}">
                <p14:modId xmlns:p14="http://schemas.microsoft.com/office/powerpoint/2010/main" val="3466346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8" name="Google Shape;218;p28"/>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200" b="0" i="0" u="none" strike="noStrike" kern="0" cap="none" spc="0" normalizeH="0" baseline="0" noProof="0" dirty="0">
              <a:ln>
                <a:noFill/>
              </a:ln>
              <a:solidFill>
                <a:srgbClr val="1A2835"/>
              </a:solidFill>
              <a:effectLst/>
              <a:uLnTx/>
              <a:uFillTx/>
              <a:latin typeface="Franklin Gothic"/>
              <a:ea typeface="Franklin Gothic"/>
              <a:cs typeface="Franklin Gothic"/>
              <a:sym typeface="Franklin Gothic"/>
            </a:endParaRPr>
          </a:p>
        </p:txBody>
      </p:sp>
      <p:grpSp>
        <p:nvGrpSpPr>
          <p:cNvPr id="22" name="Group 21">
            <a:extLst>
              <a:ext uri="{FF2B5EF4-FFF2-40B4-BE49-F238E27FC236}">
                <a16:creationId xmlns:a16="http://schemas.microsoft.com/office/drawing/2014/main" id="{76DDBE58-3B22-081D-922F-4B56050B04FD}"/>
              </a:ext>
            </a:extLst>
          </p:cNvPr>
          <p:cNvGrpSpPr/>
          <p:nvPr/>
        </p:nvGrpSpPr>
        <p:grpSpPr>
          <a:xfrm>
            <a:off x="3499077" y="924410"/>
            <a:ext cx="2144730" cy="3150540"/>
            <a:chOff x="9330873" y="2465092"/>
            <a:chExt cx="5719280" cy="8401440"/>
          </a:xfrm>
        </p:grpSpPr>
        <p:sp>
          <p:nvSpPr>
            <p:cNvPr id="23" name="Text Placeholder 5">
              <a:extLst>
                <a:ext uri="{FF2B5EF4-FFF2-40B4-BE49-F238E27FC236}">
                  <a16:creationId xmlns:a16="http://schemas.microsoft.com/office/drawing/2014/main" id="{E416761B-DA3F-119D-8F7E-94A4BC079A66}"/>
                </a:ext>
              </a:extLst>
            </p:cNvPr>
            <p:cNvSpPr txBox="1">
              <a:spLocks/>
            </p:cNvSpPr>
            <p:nvPr/>
          </p:nvSpPr>
          <p:spPr>
            <a:xfrm>
              <a:off x="9330873" y="9640162"/>
              <a:ext cx="5719280" cy="12263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ormAutofit fontScale="85000" lnSpcReduction="20000"/>
            </a:bodyPr>
            <a:lstStyle>
              <a:lvl1pPr marL="0" marR="0" indent="0" algn="l" defTabSz="8255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a:r>
                <a:rPr lang="en-US" sz="2025" b="1" dirty="0">
                  <a:solidFill>
                    <a:srgbClr val="25244B"/>
                  </a:solidFill>
                </a:rPr>
                <a:t>Nidhi Shah</a:t>
              </a:r>
            </a:p>
            <a:p>
              <a:pPr algn="ctr" defTabSz="309563"/>
              <a:r>
                <a:rPr lang="en-US" sz="1763" dirty="0">
                  <a:solidFill>
                    <a:srgbClr val="25244B"/>
                  </a:solidFill>
                </a:rPr>
                <a:t>MBA/ MSDS ‘23</a:t>
              </a:r>
            </a:p>
          </p:txBody>
        </p:sp>
        <p:pic>
          <p:nvPicPr>
            <p:cNvPr id="24" name="Picture 23">
              <a:extLst>
                <a:ext uri="{FF2B5EF4-FFF2-40B4-BE49-F238E27FC236}">
                  <a16:creationId xmlns:a16="http://schemas.microsoft.com/office/drawing/2014/main" id="{8059241F-2A9B-036A-53BF-F3A262FB67F8}"/>
                </a:ext>
              </a:extLst>
            </p:cNvPr>
            <p:cNvPicPr>
              <a:picLocks noChangeAspect="1"/>
            </p:cNvPicPr>
            <p:nvPr/>
          </p:nvPicPr>
          <p:blipFill>
            <a:blip r:embed="rId7"/>
            <a:stretch>
              <a:fillRect/>
            </a:stretch>
          </p:blipFill>
          <p:spPr>
            <a:xfrm>
              <a:off x="9447313" y="2465092"/>
              <a:ext cx="5486400" cy="548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8" name="Group 27">
            <a:extLst>
              <a:ext uri="{FF2B5EF4-FFF2-40B4-BE49-F238E27FC236}">
                <a16:creationId xmlns:a16="http://schemas.microsoft.com/office/drawing/2014/main" id="{57F5CF4E-BE86-2404-5AD0-CB5A0D3D4B06}"/>
              </a:ext>
            </a:extLst>
          </p:cNvPr>
          <p:cNvGrpSpPr/>
          <p:nvPr/>
        </p:nvGrpSpPr>
        <p:grpSpPr>
          <a:xfrm>
            <a:off x="6585734" y="924410"/>
            <a:ext cx="2144730" cy="3150540"/>
            <a:chOff x="17561957" y="2465092"/>
            <a:chExt cx="5719280" cy="8401440"/>
          </a:xfrm>
        </p:grpSpPr>
        <p:sp>
          <p:nvSpPr>
            <p:cNvPr id="29" name="Text Placeholder 5">
              <a:extLst>
                <a:ext uri="{FF2B5EF4-FFF2-40B4-BE49-F238E27FC236}">
                  <a16:creationId xmlns:a16="http://schemas.microsoft.com/office/drawing/2014/main" id="{6605C543-C4AD-5E36-14F8-67A72063CA69}"/>
                </a:ext>
              </a:extLst>
            </p:cNvPr>
            <p:cNvSpPr txBox="1">
              <a:spLocks/>
            </p:cNvSpPr>
            <p:nvPr/>
          </p:nvSpPr>
          <p:spPr>
            <a:xfrm>
              <a:off x="17561957" y="9640162"/>
              <a:ext cx="5719280" cy="12263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ormAutofit fontScale="85000" lnSpcReduction="20000"/>
            </a:bodyPr>
            <a:lstStyle>
              <a:lvl1pPr marL="0" marR="0" indent="0" algn="l" defTabSz="8255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a:r>
                <a:rPr lang="en-US" sz="2025" b="1" dirty="0">
                  <a:solidFill>
                    <a:srgbClr val="25244B"/>
                  </a:solidFill>
                </a:rPr>
                <a:t>Ben Wilson</a:t>
              </a:r>
            </a:p>
            <a:p>
              <a:pPr algn="ctr" defTabSz="309563"/>
              <a:r>
                <a:rPr lang="en-US" sz="1763" dirty="0">
                  <a:solidFill>
                    <a:srgbClr val="25244B"/>
                  </a:solidFill>
                </a:rPr>
                <a:t>MBA/ MSDS ‘23</a:t>
              </a:r>
            </a:p>
          </p:txBody>
        </p:sp>
        <p:pic>
          <p:nvPicPr>
            <p:cNvPr id="30" name="Picture 2" descr="profile image">
              <a:extLst>
                <a:ext uri="{FF2B5EF4-FFF2-40B4-BE49-F238E27FC236}">
                  <a16:creationId xmlns:a16="http://schemas.microsoft.com/office/drawing/2014/main" id="{DD612D8D-38BB-0DF7-FE26-D66B379B8A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8397" y="2465092"/>
              <a:ext cx="5486400" cy="548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33" name="Google Shape;219;p28">
            <a:extLst>
              <a:ext uri="{FF2B5EF4-FFF2-40B4-BE49-F238E27FC236}">
                <a16:creationId xmlns:a16="http://schemas.microsoft.com/office/drawing/2014/main" id="{8D422112-0875-0CC3-9A71-5A67313C2F7A}"/>
              </a:ext>
            </a:extLst>
          </p:cNvPr>
          <p:cNvPicPr preferRelativeResize="0"/>
          <p:nvPr/>
        </p:nvPicPr>
        <p:blipFill>
          <a:blip r:embed="rId9">
            <a:alphaModFix/>
          </a:blip>
          <a:stretch>
            <a:fillRect/>
          </a:stretch>
        </p:blipFill>
        <p:spPr>
          <a:xfrm>
            <a:off x="291150" y="4697975"/>
            <a:ext cx="1682658" cy="127650"/>
          </a:xfrm>
          <a:prstGeom prst="rect">
            <a:avLst/>
          </a:prstGeom>
          <a:noFill/>
          <a:ln>
            <a:noFill/>
          </a:ln>
        </p:spPr>
      </p:pic>
      <p:grpSp>
        <p:nvGrpSpPr>
          <p:cNvPr id="34" name="Group 33">
            <a:extLst>
              <a:ext uri="{FF2B5EF4-FFF2-40B4-BE49-F238E27FC236}">
                <a16:creationId xmlns:a16="http://schemas.microsoft.com/office/drawing/2014/main" id="{B1C2E9B3-52D3-9118-6846-DFCDB7AFC706}"/>
              </a:ext>
            </a:extLst>
          </p:cNvPr>
          <p:cNvGrpSpPr/>
          <p:nvPr/>
        </p:nvGrpSpPr>
        <p:grpSpPr>
          <a:xfrm>
            <a:off x="368756" y="924410"/>
            <a:ext cx="2144730" cy="3068897"/>
            <a:chOff x="983349" y="2465092"/>
            <a:chExt cx="5719280" cy="8183726"/>
          </a:xfrm>
        </p:grpSpPr>
        <p:sp>
          <p:nvSpPr>
            <p:cNvPr id="35" name="Text Placeholder 5">
              <a:extLst>
                <a:ext uri="{FF2B5EF4-FFF2-40B4-BE49-F238E27FC236}">
                  <a16:creationId xmlns:a16="http://schemas.microsoft.com/office/drawing/2014/main" id="{7A63EF4E-00D6-E549-610A-110D0C33CC24}"/>
                </a:ext>
              </a:extLst>
            </p:cNvPr>
            <p:cNvSpPr txBox="1">
              <a:spLocks/>
            </p:cNvSpPr>
            <p:nvPr/>
          </p:nvSpPr>
          <p:spPr>
            <a:xfrm>
              <a:off x="983349" y="9422448"/>
              <a:ext cx="5719280" cy="12263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ormAutofit fontScale="85000" lnSpcReduction="20000"/>
            </a:bodyPr>
            <a:lstStyle>
              <a:lvl1pPr marL="0" marR="0" indent="0" algn="l" defTabSz="8255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algn="ctr" defTabSz="309563"/>
              <a:r>
                <a:rPr lang="en-US" sz="2025" b="1" dirty="0">
                  <a:solidFill>
                    <a:srgbClr val="25244B"/>
                  </a:solidFill>
                </a:rPr>
                <a:t>Shreyas Adiyodi</a:t>
              </a:r>
            </a:p>
            <a:p>
              <a:pPr algn="ctr" defTabSz="309563"/>
              <a:r>
                <a:rPr lang="en-US" sz="1763" dirty="0">
                  <a:solidFill>
                    <a:srgbClr val="25244B"/>
                  </a:solidFill>
                </a:rPr>
                <a:t>MBA/ MSDS ‘23</a:t>
              </a:r>
            </a:p>
          </p:txBody>
        </p:sp>
        <p:pic>
          <p:nvPicPr>
            <p:cNvPr id="36" name="Picture 35">
              <a:extLst>
                <a:ext uri="{FF2B5EF4-FFF2-40B4-BE49-F238E27FC236}">
                  <a16:creationId xmlns:a16="http://schemas.microsoft.com/office/drawing/2014/main" id="{BD7B5029-EEA5-1B89-BEF9-90EAD1E138C5}"/>
                </a:ext>
              </a:extLst>
            </p:cNvPr>
            <p:cNvPicPr>
              <a:picLocks noChangeAspect="1"/>
            </p:cNvPicPr>
            <p:nvPr/>
          </p:nvPicPr>
          <p:blipFill>
            <a:blip r:embed="rId10"/>
            <a:stretch>
              <a:fillRect/>
            </a:stretch>
          </p:blipFill>
          <p:spPr>
            <a:xfrm>
              <a:off x="1216229" y="2465092"/>
              <a:ext cx="5486400" cy="548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58555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Text Placeholder 3">
            <a:extLst>
              <a:ext uri="{FF2B5EF4-FFF2-40B4-BE49-F238E27FC236}">
                <a16:creationId xmlns:a16="http://schemas.microsoft.com/office/drawing/2014/main" id="{5073B8CF-19B2-6B8E-61DD-9D0BEC1D90FB}"/>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graphicFrame>
        <p:nvGraphicFramePr>
          <p:cNvPr id="75" name="Table 74">
            <a:extLst>
              <a:ext uri="{FF2B5EF4-FFF2-40B4-BE49-F238E27FC236}">
                <a16:creationId xmlns:a16="http://schemas.microsoft.com/office/drawing/2014/main" id="{F16EB4DB-728E-A2BD-BE63-DA57AC1411B7}"/>
              </a:ext>
            </a:extLst>
          </p:cNvPr>
          <p:cNvGraphicFramePr>
            <a:graphicFrameLocks noGrp="1"/>
          </p:cNvGraphicFramePr>
          <p:nvPr>
            <p:extLst>
              <p:ext uri="{D42A27DB-BD31-4B8C-83A1-F6EECF244321}">
                <p14:modId xmlns:p14="http://schemas.microsoft.com/office/powerpoint/2010/main" val="128127471"/>
              </p:ext>
            </p:extLst>
          </p:nvPr>
        </p:nvGraphicFramePr>
        <p:xfrm>
          <a:off x="455413" y="1675806"/>
          <a:ext cx="4022530" cy="1384956"/>
        </p:xfrm>
        <a:graphic>
          <a:graphicData uri="http://schemas.openxmlformats.org/drawingml/2006/table">
            <a:tbl>
              <a:tblPr firstRow="1" bandRow="1"/>
              <a:tblGrid>
                <a:gridCol w="1224248">
                  <a:extLst>
                    <a:ext uri="{9D8B030D-6E8A-4147-A177-3AD203B41FA5}">
                      <a16:colId xmlns:a16="http://schemas.microsoft.com/office/drawing/2014/main" val="20000"/>
                    </a:ext>
                  </a:extLst>
                </a:gridCol>
                <a:gridCol w="174893">
                  <a:extLst>
                    <a:ext uri="{9D8B030D-6E8A-4147-A177-3AD203B41FA5}">
                      <a16:colId xmlns:a16="http://schemas.microsoft.com/office/drawing/2014/main" val="20001"/>
                    </a:ext>
                  </a:extLst>
                </a:gridCol>
                <a:gridCol w="1224248">
                  <a:extLst>
                    <a:ext uri="{9D8B030D-6E8A-4147-A177-3AD203B41FA5}">
                      <a16:colId xmlns:a16="http://schemas.microsoft.com/office/drawing/2014/main" val="20002"/>
                    </a:ext>
                  </a:extLst>
                </a:gridCol>
                <a:gridCol w="174893">
                  <a:extLst>
                    <a:ext uri="{9D8B030D-6E8A-4147-A177-3AD203B41FA5}">
                      <a16:colId xmlns:a16="http://schemas.microsoft.com/office/drawing/2014/main" val="20003"/>
                    </a:ext>
                  </a:extLst>
                </a:gridCol>
                <a:gridCol w="1224248">
                  <a:extLst>
                    <a:ext uri="{9D8B030D-6E8A-4147-A177-3AD203B41FA5}">
                      <a16:colId xmlns:a16="http://schemas.microsoft.com/office/drawing/2014/main" val="20004"/>
                    </a:ext>
                  </a:extLst>
                </a:gridCol>
              </a:tblGrid>
              <a:tr h="35240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9pPr>
                    </a:lstStyle>
                    <a:p>
                      <a:pPr algn="ctr"/>
                      <a:r>
                        <a:rPr lang="en-US" sz="800" dirty="0">
                          <a:solidFill>
                            <a:srgbClr val="1E3A74"/>
                          </a:solidFill>
                          <a:latin typeface="Helvetica Neue"/>
                        </a:rPr>
                        <a:t>Technical Drivers</a:t>
                      </a:r>
                    </a:p>
                  </a:txBody>
                  <a:tcPr marL="0" marR="0" marT="34290" marB="34290" anchor="b">
                    <a:lnL w="12700" cmpd="sng">
                      <a:noFill/>
                    </a:lnL>
                    <a:lnR w="12700" cmpd="sng">
                      <a:noFill/>
                    </a:lnR>
                    <a:lnT w="12700" cmpd="sng">
                      <a:noFill/>
                    </a:lnT>
                    <a:lnB w="28575"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9pPr>
                    </a:lstStyle>
                    <a:p>
                      <a:pPr algn="ctr"/>
                      <a:endParaRPr lang="en-US" sz="500" dirty="0">
                        <a:solidFill>
                          <a:schemeClr val="tx1"/>
                        </a:solidFill>
                        <a:latin typeface="Helvetica Neue"/>
                      </a:endParaRPr>
                    </a:p>
                  </a:txBody>
                  <a:tcPr marL="0" marR="0" marT="3429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9pPr>
                    </a:lstStyle>
                    <a:p>
                      <a:pPr algn="ctr"/>
                      <a:r>
                        <a:rPr lang="en-US" sz="800" dirty="0">
                          <a:solidFill>
                            <a:srgbClr val="1E3A74"/>
                          </a:solidFill>
                          <a:latin typeface="Helvetica Neue"/>
                        </a:rPr>
                        <a:t>Functional Drivers</a:t>
                      </a:r>
                      <a:endParaRPr lang="en-US" sz="500" dirty="0">
                        <a:solidFill>
                          <a:schemeClr val="tx1"/>
                        </a:solidFill>
                        <a:latin typeface="Helvetica Neue"/>
                      </a:endParaRPr>
                    </a:p>
                  </a:txBody>
                  <a:tcPr marL="0" marR="0" marT="34290" marB="34290" anchor="b">
                    <a:lnL w="12700" cmpd="sng">
                      <a:noFill/>
                    </a:lnL>
                    <a:lnR w="12700" cmpd="sng">
                      <a:noFill/>
                    </a:lnR>
                    <a:lnT w="12700" cmpd="sng">
                      <a:noFill/>
                    </a:lnT>
                    <a:lnB w="28575"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9pPr>
                    </a:lstStyle>
                    <a:p>
                      <a:pPr algn="ctr"/>
                      <a:endParaRPr lang="en-US" sz="500" dirty="0">
                        <a:solidFill>
                          <a:schemeClr val="tx1"/>
                        </a:solidFill>
                        <a:latin typeface="Helvetica Neue"/>
                      </a:endParaRPr>
                    </a:p>
                  </a:txBody>
                  <a:tcPr marL="0" marR="0" marT="3429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Franklin Gothic Book"/>
                          <a:ea typeface="FranklinGothic URW Comp Book"/>
                          <a:cs typeface="FranklinGothic URW Comp Book"/>
                          <a:sym typeface="Arial"/>
                        </a:defRPr>
                      </a:lvl9pPr>
                    </a:lstStyle>
                    <a:p>
                      <a:pPr algn="ctr"/>
                      <a:r>
                        <a:rPr lang="en-US" sz="800" dirty="0">
                          <a:solidFill>
                            <a:srgbClr val="1E3A74"/>
                          </a:solidFill>
                          <a:latin typeface="Helvetica Neue"/>
                        </a:rPr>
                        <a:t>Emotional Drivers</a:t>
                      </a:r>
                    </a:p>
                  </a:txBody>
                  <a:tcPr marL="0" marR="0" marT="34290" marB="34290" anchor="b">
                    <a:lnL w="12700" cmpd="sng">
                      <a:noFill/>
                    </a:lnL>
                    <a:lnR w="12700" cmpd="sng">
                      <a:noFill/>
                    </a:lnR>
                    <a:lnT w="12700" cmpd="sng">
                      <a:noFill/>
                    </a:lnT>
                    <a:lnB w="28575"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30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00"/>
                    </a:p>
                  </a:txBody>
                  <a:tcPr marL="68580" marR="68580" marT="34290" marB="34290">
                    <a:lnL w="12700" cmpd="sng">
                      <a:noFill/>
                    </a:lnL>
                    <a:lnR w="12700" cmpd="sng">
                      <a:noFill/>
                    </a:lnR>
                    <a:lnT w="28575" cap="flat" cmpd="sng" algn="ctr">
                      <a:solidFill>
                        <a:srgbClr val="232D4B"/>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00"/>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00"/>
                    </a:p>
                  </a:txBody>
                  <a:tcPr marL="0" marR="0" marT="0" marB="0">
                    <a:lnL w="12700" cmpd="sng">
                      <a:noFill/>
                    </a:lnL>
                    <a:lnR w="12700" cmpd="sng">
                      <a:noFill/>
                    </a:lnR>
                    <a:lnT w="28575" cap="flat" cmpd="sng" algn="ctr">
                      <a:solidFill>
                        <a:srgbClr val="232D4B"/>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00"/>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00" dirty="0"/>
                    </a:p>
                  </a:txBody>
                  <a:tcPr marL="68580" marR="68580" marT="34290" marB="34290">
                    <a:lnL w="12700" cmpd="sng">
                      <a:noFill/>
                    </a:lnL>
                    <a:lnR w="12700" cmpd="sng">
                      <a:noFill/>
                    </a:lnR>
                    <a:lnT w="28575" cap="flat" cmpd="sng" algn="ctr">
                      <a:solidFill>
                        <a:srgbClr val="232D4B"/>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950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171450" marR="0" lvl="0" indent="-17145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700" dirty="0">
                          <a:latin typeface="Arial" panose="020B0604020202020204" pitchFamily="34" charset="0"/>
                          <a:cs typeface="Arial" panose="020B0604020202020204" pitchFamily="34" charset="0"/>
                        </a:rPr>
                        <a:t>Stores features that provide a technical benefit</a:t>
                      </a:r>
                    </a:p>
                    <a:p>
                      <a:pPr marL="171450" marR="0" lvl="0" indent="-17145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700" dirty="0">
                          <a:latin typeface="Arial" panose="020B0604020202020204" pitchFamily="34" charset="0"/>
                          <a:cs typeface="Arial" panose="020B0604020202020204" pitchFamily="34" charset="0"/>
                        </a:rPr>
                        <a:t>Connection to functional and emotional benefits</a:t>
                      </a:r>
                    </a:p>
                    <a:p>
                      <a:pPr marL="171450" marR="0" lvl="0" indent="-17145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700" dirty="0">
                          <a:latin typeface="Arial" panose="020B0604020202020204" pitchFamily="34" charset="0"/>
                          <a:cs typeface="Arial" panose="020B0604020202020204" pitchFamily="34" charset="0"/>
                        </a:rPr>
                        <a:t>KPI: Item availability</a:t>
                      </a:r>
                    </a:p>
                  </a:txBody>
                  <a:tcPr marL="0" marR="0" marT="34290" marB="34290">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700" dirty="0"/>
                    </a:p>
                  </a:txBody>
                  <a:tcPr marL="0" marR="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a:solidFill>
                            <a:schemeClr val="dk1"/>
                          </a:solidFill>
                          <a:latin typeface="+mn-lt"/>
                          <a:ea typeface="+mn-ea"/>
                          <a:cs typeface="+mn-cs"/>
                        </a:rPr>
                        <a:t>How customer experiences the product or service during the purchase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a:solidFill>
                            <a:schemeClr val="dk1"/>
                          </a:solidFill>
                          <a:latin typeface="+mn-lt"/>
                          <a:ea typeface="+mn-ea"/>
                          <a:cs typeface="+mn-cs"/>
                        </a:rPr>
                        <a:t>KPI: Experiences</a:t>
                      </a:r>
                    </a:p>
                  </a:txBody>
                  <a:tcPr marL="0" marR="0" marT="34290" marB="34290">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171450" indent="-171450" algn="l" defTabSz="914400" rtl="0" eaLnBrk="1" latinLnBrk="0" hangingPunct="1">
                        <a:spcBef>
                          <a:spcPts val="0"/>
                        </a:spcBef>
                        <a:buFont typeface="Arial" panose="020B0604020202020204" pitchFamily="34" charset="0"/>
                        <a:buChar char="•"/>
                      </a:pPr>
                      <a:endParaRPr lang="en-US" sz="700" kern="1200" dirty="0">
                        <a:solidFill>
                          <a:schemeClr val="dk1"/>
                        </a:solidFill>
                        <a:latin typeface="+mn-lt"/>
                        <a:ea typeface="+mn-ea"/>
                        <a:cs typeface="+mn-cs"/>
                      </a:endParaRP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a:solidFill>
                            <a:schemeClr val="dk1"/>
                          </a:solidFill>
                          <a:latin typeface="+mn-lt"/>
                          <a:ea typeface="+mn-ea"/>
                          <a:cs typeface="+mn-cs"/>
                        </a:rPr>
                        <a:t>How customer feels about the buying process based upon the brand perception, reputation, personal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a:solidFill>
                            <a:schemeClr val="dk1"/>
                          </a:solidFill>
                          <a:latin typeface="+mn-lt"/>
                          <a:ea typeface="+mn-ea"/>
                          <a:cs typeface="+mn-cs"/>
                        </a:rPr>
                        <a:t>KPI: Satisfaction</a:t>
                      </a:r>
                    </a:p>
                  </a:txBody>
                  <a:tcPr marL="0" marR="0" marT="34290" marB="34290">
                    <a:lnL w="12700" cmpd="sng">
                      <a:noFill/>
                    </a:lnL>
                    <a:lnR w="12700" cmpd="sng">
                      <a:noFill/>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76" name="Text Placeholder 1">
            <a:extLst>
              <a:ext uri="{FF2B5EF4-FFF2-40B4-BE49-F238E27FC236}">
                <a16:creationId xmlns:a16="http://schemas.microsoft.com/office/drawing/2014/main" id="{DFE4E341-75ED-FC27-7B76-16F913561DF2}"/>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Retail customers are complex, requiring a balance of value drivers per customer segment with the propensity of each to buy</a:t>
            </a:r>
          </a:p>
        </p:txBody>
      </p:sp>
      <p:sp>
        <p:nvSpPr>
          <p:cNvPr id="77" name="Rectangle: Rounded Corners 76">
            <a:extLst>
              <a:ext uri="{FF2B5EF4-FFF2-40B4-BE49-F238E27FC236}">
                <a16:creationId xmlns:a16="http://schemas.microsoft.com/office/drawing/2014/main" id="{51BE4FF2-E7CF-64C5-C6A8-2BC168627132}"/>
              </a:ext>
            </a:extLst>
          </p:cNvPr>
          <p:cNvSpPr/>
          <p:nvPr/>
        </p:nvSpPr>
        <p:spPr>
          <a:xfrm>
            <a:off x="456086" y="771525"/>
            <a:ext cx="4904027"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78" name="Rectangle: Rounded Corners 77">
            <a:extLst>
              <a:ext uri="{FF2B5EF4-FFF2-40B4-BE49-F238E27FC236}">
                <a16:creationId xmlns:a16="http://schemas.microsoft.com/office/drawing/2014/main" id="{57EFC036-5EEA-4E06-2CA8-D8076A9B635E}"/>
              </a:ext>
            </a:extLst>
          </p:cNvPr>
          <p:cNvSpPr/>
          <p:nvPr/>
        </p:nvSpPr>
        <p:spPr>
          <a:xfrm>
            <a:off x="45608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79" name="Rectangle: Rounded Corners 78">
            <a:extLst>
              <a:ext uri="{FF2B5EF4-FFF2-40B4-BE49-F238E27FC236}">
                <a16:creationId xmlns:a16="http://schemas.microsoft.com/office/drawing/2014/main" id="{20E09B7B-36A2-ADDA-A27E-DCBC15DAFD9E}"/>
              </a:ext>
            </a:extLst>
          </p:cNvPr>
          <p:cNvSpPr/>
          <p:nvPr/>
        </p:nvSpPr>
        <p:spPr>
          <a:xfrm>
            <a:off x="2119429"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80" name="Rectangle: Rounded Corners 79">
            <a:extLst>
              <a:ext uri="{FF2B5EF4-FFF2-40B4-BE49-F238E27FC236}">
                <a16:creationId xmlns:a16="http://schemas.microsoft.com/office/drawing/2014/main" id="{8A4378E2-78A5-5720-1072-568E032EB03B}"/>
              </a:ext>
            </a:extLst>
          </p:cNvPr>
          <p:cNvSpPr/>
          <p:nvPr/>
        </p:nvSpPr>
        <p:spPr>
          <a:xfrm>
            <a:off x="3782772"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81" name="Rectangle: Rounded Corners 80">
            <a:extLst>
              <a:ext uri="{FF2B5EF4-FFF2-40B4-BE49-F238E27FC236}">
                <a16:creationId xmlns:a16="http://schemas.microsoft.com/office/drawing/2014/main" id="{56ED25C3-90BE-8359-A488-E7263C843E75}"/>
              </a:ext>
            </a:extLst>
          </p:cNvPr>
          <p:cNvSpPr/>
          <p:nvPr/>
        </p:nvSpPr>
        <p:spPr>
          <a:xfrm>
            <a:off x="544611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82" name="Rectangle: Rounded Corners 81">
            <a:extLst>
              <a:ext uri="{FF2B5EF4-FFF2-40B4-BE49-F238E27FC236}">
                <a16:creationId xmlns:a16="http://schemas.microsoft.com/office/drawing/2014/main" id="{C84337BB-AB74-3FB9-BC85-5117F3E439D3}"/>
              </a:ext>
            </a:extLst>
          </p:cNvPr>
          <p:cNvSpPr/>
          <p:nvPr/>
        </p:nvSpPr>
        <p:spPr>
          <a:xfrm>
            <a:off x="710945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83" name="Rectangle: Rounded Corners 82">
            <a:extLst>
              <a:ext uri="{FF2B5EF4-FFF2-40B4-BE49-F238E27FC236}">
                <a16:creationId xmlns:a16="http://schemas.microsoft.com/office/drawing/2014/main" id="{B7EC31B0-AEF0-CD54-51A3-0801B9CF9E50}"/>
              </a:ext>
            </a:extLst>
          </p:cNvPr>
          <p:cNvSpPr/>
          <p:nvPr/>
        </p:nvSpPr>
        <p:spPr>
          <a:xfrm>
            <a:off x="5446116" y="771525"/>
            <a:ext cx="3240683"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grpSp>
        <p:nvGrpSpPr>
          <p:cNvPr id="84" name="convertedtitle__637358460132495719">
            <a:extLst>
              <a:ext uri="{FF2B5EF4-FFF2-40B4-BE49-F238E27FC236}">
                <a16:creationId xmlns:a16="http://schemas.microsoft.com/office/drawing/2014/main" id="{A89371FA-B2E7-BBE8-5B91-AB37C730E99D}"/>
              </a:ext>
            </a:extLst>
          </p:cNvPr>
          <p:cNvGrpSpPr/>
          <p:nvPr/>
        </p:nvGrpSpPr>
        <p:grpSpPr>
          <a:xfrm>
            <a:off x="456010" y="1443974"/>
            <a:ext cx="4021931" cy="181485"/>
            <a:chOff x="2832361" y="2108443"/>
            <a:chExt cx="3534683" cy="236867"/>
          </a:xfrm>
        </p:grpSpPr>
        <p:sp>
          <p:nvSpPr>
            <p:cNvPr id="85" name="Arrow: Left-Right 84">
              <a:extLst>
                <a:ext uri="{FF2B5EF4-FFF2-40B4-BE49-F238E27FC236}">
                  <a16:creationId xmlns:a16="http://schemas.microsoft.com/office/drawing/2014/main" id="{811DBB8A-2E4E-DC7B-6B48-3F9C00396E5A}"/>
                </a:ext>
              </a:extLst>
            </p:cNvPr>
            <p:cNvSpPr/>
            <p:nvPr/>
          </p:nvSpPr>
          <p:spPr>
            <a:xfrm>
              <a:off x="2832361" y="2108443"/>
              <a:ext cx="3534683" cy="236867"/>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Utilize </a:t>
              </a:r>
              <a:r>
                <a:rPr kumimoji="0" lang="en-US" sz="825" b="1" i="0" u="sng" strike="noStrike" kern="1200" cap="none" spc="0" normalizeH="0" baseline="0" noProof="0" dirty="0">
                  <a:ln>
                    <a:noFill/>
                  </a:ln>
                  <a:solidFill>
                    <a:srgbClr val="232D4B"/>
                  </a:solidFill>
                  <a:effectLst/>
                  <a:uLnTx/>
                  <a:uFillTx/>
                  <a:latin typeface="Franklin Gothic Book"/>
                  <a:sym typeface="FranklinGothic URW Comp Book"/>
                </a:rPr>
                <a:t>customer value</a:t>
              </a: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 drivers to enhance experience</a:t>
              </a:r>
              <a:endParaRPr kumimoji="0" lang="en-US" sz="825" b="0" i="0" u="none"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86" name="Straight Connector 85">
              <a:extLst>
                <a:ext uri="{FF2B5EF4-FFF2-40B4-BE49-F238E27FC236}">
                  <a16:creationId xmlns:a16="http://schemas.microsoft.com/office/drawing/2014/main" id="{646374D3-0BFB-14C8-A959-CB502A73FD3C}"/>
                </a:ext>
              </a:extLst>
            </p:cNvPr>
            <p:cNvCxnSpPr>
              <a:stCxn id="85" idx="4"/>
              <a:endCxn id="85"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87" name="convertedtitle__637358460132630782">
            <a:extLst>
              <a:ext uri="{FF2B5EF4-FFF2-40B4-BE49-F238E27FC236}">
                <a16:creationId xmlns:a16="http://schemas.microsoft.com/office/drawing/2014/main" id="{CCEFF6D6-23C8-8700-C9B1-3F7BB208FEC8}"/>
              </a:ext>
            </a:extLst>
          </p:cNvPr>
          <p:cNvGrpSpPr/>
          <p:nvPr/>
        </p:nvGrpSpPr>
        <p:grpSpPr>
          <a:xfrm>
            <a:off x="4664274" y="1443974"/>
            <a:ext cx="4022527" cy="181485"/>
            <a:chOff x="2832361" y="2108443"/>
            <a:chExt cx="3534683" cy="236867"/>
          </a:xfrm>
        </p:grpSpPr>
        <p:sp>
          <p:nvSpPr>
            <p:cNvPr id="88" name="Arrow: Left-Right 87">
              <a:extLst>
                <a:ext uri="{FF2B5EF4-FFF2-40B4-BE49-F238E27FC236}">
                  <a16:creationId xmlns:a16="http://schemas.microsoft.com/office/drawing/2014/main" id="{674068FD-A494-109F-A4F1-E12D73093516}"/>
                </a:ext>
              </a:extLst>
            </p:cNvPr>
            <p:cNvSpPr/>
            <p:nvPr/>
          </p:nvSpPr>
          <p:spPr>
            <a:xfrm>
              <a:off x="2832361" y="2108443"/>
              <a:ext cx="3534683" cy="236867"/>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Identify various </a:t>
              </a:r>
              <a:r>
                <a:rPr kumimoji="0" lang="en-US" sz="825" b="1" i="0" u="sng" strike="noStrike" kern="1200" cap="none" spc="0" normalizeH="0" baseline="0" noProof="0" dirty="0">
                  <a:ln>
                    <a:noFill/>
                  </a:ln>
                  <a:solidFill>
                    <a:srgbClr val="232D4B"/>
                  </a:solidFill>
                  <a:effectLst/>
                  <a:uLnTx/>
                  <a:uFillTx/>
                  <a:latin typeface="Franklin Gothic Book"/>
                  <a:sym typeface="FranklinGothic URW Comp Book"/>
                </a:rPr>
                <a:t>customer segments</a:t>
              </a: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 to target</a:t>
              </a:r>
              <a:endParaRPr kumimoji="0" lang="en-US" sz="825" b="0" i="0" u="sng"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89" name="Straight Connector 88">
              <a:extLst>
                <a:ext uri="{FF2B5EF4-FFF2-40B4-BE49-F238E27FC236}">
                  <a16:creationId xmlns:a16="http://schemas.microsoft.com/office/drawing/2014/main" id="{CBE063F4-7111-7F8F-6354-0E9CEF48755C}"/>
                </a:ext>
              </a:extLst>
            </p:cNvPr>
            <p:cNvCxnSpPr>
              <a:stCxn id="88" idx="4"/>
              <a:endCxn id="88"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90" name="convertedtitle__637358460132781122">
            <a:extLst>
              <a:ext uri="{FF2B5EF4-FFF2-40B4-BE49-F238E27FC236}">
                <a16:creationId xmlns:a16="http://schemas.microsoft.com/office/drawing/2014/main" id="{72CFDE6F-2C7C-BECB-1587-05A4EA9B8293}"/>
              </a:ext>
            </a:extLst>
          </p:cNvPr>
          <p:cNvGrpSpPr/>
          <p:nvPr/>
        </p:nvGrpSpPr>
        <p:grpSpPr>
          <a:xfrm>
            <a:off x="456010" y="3134403"/>
            <a:ext cx="4021931" cy="181485"/>
            <a:chOff x="2832361" y="2102527"/>
            <a:chExt cx="3534683" cy="242783"/>
          </a:xfrm>
        </p:grpSpPr>
        <p:sp>
          <p:nvSpPr>
            <p:cNvPr id="91" name="Arrow: Left-Right 90">
              <a:extLst>
                <a:ext uri="{FF2B5EF4-FFF2-40B4-BE49-F238E27FC236}">
                  <a16:creationId xmlns:a16="http://schemas.microsoft.com/office/drawing/2014/main" id="{8FAD8999-CDD9-AEB0-6303-4497A10B7BDC}"/>
                </a:ext>
              </a:extLst>
            </p:cNvPr>
            <p:cNvSpPr/>
            <p:nvPr/>
          </p:nvSpPr>
          <p:spPr>
            <a:xfrm>
              <a:off x="2832361" y="2102527"/>
              <a:ext cx="3534683" cy="242783"/>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Assess customer </a:t>
              </a:r>
              <a:r>
                <a:rPr kumimoji="0" lang="en-US" sz="825" b="1" i="0" u="sng" strike="noStrike" kern="1200" cap="none" spc="0" normalizeH="0" baseline="0" noProof="0" dirty="0">
                  <a:ln>
                    <a:noFill/>
                  </a:ln>
                  <a:solidFill>
                    <a:srgbClr val="232D4B"/>
                  </a:solidFill>
                  <a:effectLst/>
                  <a:uLnTx/>
                  <a:uFillTx/>
                  <a:latin typeface="Franklin Gothic Book"/>
                  <a:sym typeface="FranklinGothic URW Comp Book"/>
                </a:rPr>
                <a:t>demand curve</a:t>
              </a: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 for opportunities</a:t>
              </a:r>
              <a:endParaRPr kumimoji="0" lang="en-US" sz="825" b="0" i="0" u="sng"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92" name="Straight Connector 91">
              <a:extLst>
                <a:ext uri="{FF2B5EF4-FFF2-40B4-BE49-F238E27FC236}">
                  <a16:creationId xmlns:a16="http://schemas.microsoft.com/office/drawing/2014/main" id="{909399F4-0D79-17B0-07D4-BA5CD62B5158}"/>
                </a:ext>
              </a:extLst>
            </p:cNvPr>
            <p:cNvCxnSpPr>
              <a:stCxn id="91" idx="4"/>
              <a:endCxn id="91"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93" name="convertedtitle__637358460132931155">
            <a:extLst>
              <a:ext uri="{FF2B5EF4-FFF2-40B4-BE49-F238E27FC236}">
                <a16:creationId xmlns:a16="http://schemas.microsoft.com/office/drawing/2014/main" id="{796DBB2D-2849-9C34-67CB-75ACD3FDBEB1}"/>
              </a:ext>
            </a:extLst>
          </p:cNvPr>
          <p:cNvGrpSpPr/>
          <p:nvPr/>
        </p:nvGrpSpPr>
        <p:grpSpPr>
          <a:xfrm>
            <a:off x="4664274" y="3134406"/>
            <a:ext cx="4022527" cy="181485"/>
            <a:chOff x="2832361" y="1935374"/>
            <a:chExt cx="3534683" cy="409936"/>
          </a:xfrm>
        </p:grpSpPr>
        <p:sp>
          <p:nvSpPr>
            <p:cNvPr id="94" name="Arrow: Left-Right 93">
              <a:extLst>
                <a:ext uri="{FF2B5EF4-FFF2-40B4-BE49-F238E27FC236}">
                  <a16:creationId xmlns:a16="http://schemas.microsoft.com/office/drawing/2014/main" id="{A984403E-7166-CA3F-B810-50B5B914FC90}"/>
                </a:ext>
              </a:extLst>
            </p:cNvPr>
            <p:cNvSpPr/>
            <p:nvPr/>
          </p:nvSpPr>
          <p:spPr>
            <a:xfrm>
              <a:off x="2832361" y="1935374"/>
              <a:ext cx="3534683" cy="409936"/>
            </a:xfrm>
            <a:prstGeom prst="leftRightArrow">
              <a:avLst>
                <a:gd name="adj1" fmla="val 100000"/>
                <a:gd name="adj2" fmla="val 0"/>
              </a:avLst>
            </a:prstGeom>
            <a:noFill/>
            <a:ln w="9525" cap="flat" cmpd="sng" algn="ctr">
              <a:noFill/>
              <a:prstDash val="solid"/>
            </a:ln>
            <a:effectLst/>
          </p:spPr>
          <p:txBody>
            <a:bodyPr lIns="0" tIns="0" rIns="0" bIns="54000" rtlCol="0" anchor="b"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Calculate customer </a:t>
              </a:r>
              <a:r>
                <a:rPr kumimoji="0" lang="en-US" sz="825" b="1" i="0" u="sng" strike="noStrike" kern="1200" cap="none" spc="0" normalizeH="0" baseline="0" noProof="0" dirty="0">
                  <a:ln>
                    <a:noFill/>
                  </a:ln>
                  <a:solidFill>
                    <a:srgbClr val="232D4B"/>
                  </a:solidFill>
                  <a:effectLst/>
                  <a:uLnTx/>
                  <a:uFillTx/>
                  <a:latin typeface="Franklin Gothic Book"/>
                  <a:sym typeface="FranklinGothic URW Comp Book"/>
                </a:rPr>
                <a:t>propensity to purchase</a:t>
              </a:r>
              <a:r>
                <a:rPr kumimoji="0" lang="en-US" sz="825" b="1" i="0" u="none" strike="noStrike" kern="1200" cap="none" spc="0" normalizeH="0" baseline="0" noProof="0" dirty="0">
                  <a:ln>
                    <a:noFill/>
                  </a:ln>
                  <a:solidFill>
                    <a:srgbClr val="232D4B"/>
                  </a:solidFill>
                  <a:effectLst/>
                  <a:uLnTx/>
                  <a:uFillTx/>
                  <a:latin typeface="Franklin Gothic Book"/>
                  <a:sym typeface="FranklinGothic URW Comp Book"/>
                </a:rPr>
                <a:t> for segments</a:t>
              </a:r>
              <a:endParaRPr kumimoji="0" lang="en-US" sz="825" b="0" i="0" u="sng" strike="noStrike" kern="1200" cap="none" spc="0" normalizeH="0" baseline="0" noProof="0" dirty="0">
                <a:ln>
                  <a:noFill/>
                </a:ln>
                <a:solidFill>
                  <a:srgbClr val="232D4B"/>
                </a:solidFill>
                <a:effectLst/>
                <a:uLnTx/>
                <a:uFillTx/>
                <a:latin typeface="Franklin Gothic Book"/>
                <a:sym typeface="FranklinGothic URW Comp Book"/>
              </a:endParaRPr>
            </a:p>
          </p:txBody>
        </p:sp>
        <p:cxnSp>
          <p:nvCxnSpPr>
            <p:cNvPr id="95" name="Straight Connector 94">
              <a:extLst>
                <a:ext uri="{FF2B5EF4-FFF2-40B4-BE49-F238E27FC236}">
                  <a16:creationId xmlns:a16="http://schemas.microsoft.com/office/drawing/2014/main" id="{9933A9D2-6F89-EBC0-6EED-6DDCEE5A652A}"/>
                </a:ext>
              </a:extLst>
            </p:cNvPr>
            <p:cNvCxnSpPr>
              <a:stCxn id="94" idx="4"/>
              <a:endCxn id="94" idx="6"/>
            </p:cNvCxnSpPr>
            <p:nvPr/>
          </p:nvCxnSpPr>
          <p:spPr>
            <a:xfrm>
              <a:off x="2832361" y="2345310"/>
              <a:ext cx="3534683" cy="0"/>
            </a:xfrm>
            <a:prstGeom prst="line">
              <a:avLst/>
            </a:prstGeom>
            <a:noFill/>
            <a:ln w="9525" cap="flat" cmpd="sng" algn="ctr">
              <a:solidFill>
                <a:srgbClr val="747480"/>
              </a:solidFill>
              <a:prstDash val="solid"/>
              <a:round/>
              <a:headEnd type="none" w="med" len="med"/>
              <a:tailEnd type="none" w="med" len="med"/>
            </a:ln>
            <a:effectLst/>
          </p:spPr>
        </p:cxnSp>
      </p:grpSp>
      <p:pic>
        <p:nvPicPr>
          <p:cNvPr id="96" name="Graphic 95" descr="Robot with solid fill">
            <a:extLst>
              <a:ext uri="{FF2B5EF4-FFF2-40B4-BE49-F238E27FC236}">
                <a16:creationId xmlns:a16="http://schemas.microsoft.com/office/drawing/2014/main" id="{AE14357E-3DF7-BFBD-4585-7F7147E850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71" y="1806020"/>
            <a:ext cx="212386" cy="212386"/>
          </a:xfrm>
          <a:prstGeom prst="rect">
            <a:avLst/>
          </a:prstGeom>
        </p:spPr>
      </p:pic>
      <p:pic>
        <p:nvPicPr>
          <p:cNvPr id="97" name="Graphic 96" descr="Dance outline">
            <a:extLst>
              <a:ext uri="{FF2B5EF4-FFF2-40B4-BE49-F238E27FC236}">
                <a16:creationId xmlns:a16="http://schemas.microsoft.com/office/drawing/2014/main" id="{3D3F7483-BFE1-D444-0C81-52B7FAB29A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20828" y="1806020"/>
            <a:ext cx="212598" cy="212598"/>
          </a:xfrm>
          <a:prstGeom prst="rect">
            <a:avLst/>
          </a:prstGeom>
        </p:spPr>
      </p:pic>
      <p:pic>
        <p:nvPicPr>
          <p:cNvPr id="98" name="Graphic 97" descr="Confused face outline outline">
            <a:extLst>
              <a:ext uri="{FF2B5EF4-FFF2-40B4-BE49-F238E27FC236}">
                <a16:creationId xmlns:a16="http://schemas.microsoft.com/office/drawing/2014/main" id="{A72D6483-4088-F498-7F43-46EFB61F13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08997" y="1806020"/>
            <a:ext cx="212598" cy="212598"/>
          </a:xfrm>
          <a:prstGeom prst="rect">
            <a:avLst/>
          </a:prstGeom>
        </p:spPr>
      </p:pic>
      <p:sp>
        <p:nvSpPr>
          <p:cNvPr id="99" name="Oval 4">
            <a:extLst>
              <a:ext uri="{FF2B5EF4-FFF2-40B4-BE49-F238E27FC236}">
                <a16:creationId xmlns:a16="http://schemas.microsoft.com/office/drawing/2014/main" id="{B19D18BB-DC24-96D3-66D6-C7877CE3622C}"/>
              </a:ext>
            </a:extLst>
          </p:cNvPr>
          <p:cNvSpPr>
            <a:spLocks noChangeArrowheads="1"/>
          </p:cNvSpPr>
          <p:nvPr/>
        </p:nvSpPr>
        <p:spPr bwMode="auto">
          <a:xfrm>
            <a:off x="455413" y="1381545"/>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1</a:t>
            </a:r>
          </a:p>
        </p:txBody>
      </p:sp>
      <p:sp>
        <p:nvSpPr>
          <p:cNvPr id="100" name="Oval 4">
            <a:extLst>
              <a:ext uri="{FF2B5EF4-FFF2-40B4-BE49-F238E27FC236}">
                <a16:creationId xmlns:a16="http://schemas.microsoft.com/office/drawing/2014/main" id="{0E8A3E76-0B47-BCA7-E400-A56E123DE794}"/>
              </a:ext>
            </a:extLst>
          </p:cNvPr>
          <p:cNvSpPr>
            <a:spLocks noChangeArrowheads="1"/>
          </p:cNvSpPr>
          <p:nvPr/>
        </p:nvSpPr>
        <p:spPr bwMode="auto">
          <a:xfrm>
            <a:off x="4664274" y="1381545"/>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2</a:t>
            </a:r>
          </a:p>
        </p:txBody>
      </p:sp>
      <p:sp>
        <p:nvSpPr>
          <p:cNvPr id="101" name="Oval 4">
            <a:extLst>
              <a:ext uri="{FF2B5EF4-FFF2-40B4-BE49-F238E27FC236}">
                <a16:creationId xmlns:a16="http://schemas.microsoft.com/office/drawing/2014/main" id="{C82D2F13-D1DF-FE2A-43B8-545CD1652846}"/>
              </a:ext>
            </a:extLst>
          </p:cNvPr>
          <p:cNvSpPr>
            <a:spLocks noChangeArrowheads="1"/>
          </p:cNvSpPr>
          <p:nvPr/>
        </p:nvSpPr>
        <p:spPr bwMode="auto">
          <a:xfrm>
            <a:off x="4664274" y="3060502"/>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3</a:t>
            </a:r>
          </a:p>
        </p:txBody>
      </p:sp>
      <p:sp>
        <p:nvSpPr>
          <p:cNvPr id="102" name="Oval 4">
            <a:extLst>
              <a:ext uri="{FF2B5EF4-FFF2-40B4-BE49-F238E27FC236}">
                <a16:creationId xmlns:a16="http://schemas.microsoft.com/office/drawing/2014/main" id="{BF3464A7-1D78-75D6-FCD3-2F050F8EA687}"/>
              </a:ext>
            </a:extLst>
          </p:cNvPr>
          <p:cNvSpPr>
            <a:spLocks noChangeArrowheads="1"/>
          </p:cNvSpPr>
          <p:nvPr/>
        </p:nvSpPr>
        <p:spPr bwMode="auto">
          <a:xfrm>
            <a:off x="407563" y="3060502"/>
            <a:ext cx="237694" cy="222658"/>
          </a:xfrm>
          <a:prstGeom prst="ellipse">
            <a:avLst/>
          </a:prstGeom>
          <a:solidFill>
            <a:srgbClr val="232D4B"/>
          </a:solidFill>
          <a:ln w="9525">
            <a:solidFill>
              <a:srgbClr val="FFFFFF"/>
            </a:solidFill>
            <a:round/>
            <a:headEnd/>
            <a:tailEnd/>
          </a:ln>
        </p:spPr>
        <p:txBody>
          <a:bodyPr wrap="none" lIns="27000" tIns="27000" rIns="27000" bIns="2700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sym typeface="FranklinGothic URW Comp Book"/>
              </a:rPr>
              <a:t>4</a:t>
            </a:r>
          </a:p>
        </p:txBody>
      </p:sp>
      <p:pic>
        <p:nvPicPr>
          <p:cNvPr id="103" name="Picture 102">
            <a:extLst>
              <a:ext uri="{FF2B5EF4-FFF2-40B4-BE49-F238E27FC236}">
                <a16:creationId xmlns:a16="http://schemas.microsoft.com/office/drawing/2014/main" id="{2C98A6B7-9090-5195-9CEE-D9D2C20B39C9}"/>
              </a:ext>
            </a:extLst>
          </p:cNvPr>
          <p:cNvPicPr>
            <a:picLocks noChangeAspect="1"/>
          </p:cNvPicPr>
          <p:nvPr/>
        </p:nvPicPr>
        <p:blipFill>
          <a:blip r:embed="rId14"/>
          <a:stretch>
            <a:fillRect/>
          </a:stretch>
        </p:blipFill>
        <p:spPr>
          <a:xfrm>
            <a:off x="4760454" y="1672565"/>
            <a:ext cx="3834469" cy="1242285"/>
          </a:xfrm>
          <a:prstGeom prst="rect">
            <a:avLst/>
          </a:prstGeom>
        </p:spPr>
      </p:pic>
      <p:pic>
        <p:nvPicPr>
          <p:cNvPr id="104" name="Picture 103">
            <a:extLst>
              <a:ext uri="{FF2B5EF4-FFF2-40B4-BE49-F238E27FC236}">
                <a16:creationId xmlns:a16="http://schemas.microsoft.com/office/drawing/2014/main" id="{0DC7DB4E-1C10-941B-51AF-FFF385F12B8C}"/>
              </a:ext>
            </a:extLst>
          </p:cNvPr>
          <p:cNvPicPr>
            <a:picLocks noChangeAspect="1"/>
          </p:cNvPicPr>
          <p:nvPr/>
        </p:nvPicPr>
        <p:blipFill rotWithShape="1">
          <a:blip r:embed="rId15"/>
          <a:srcRect l="6472" t="67104" r="15927" b="5591"/>
          <a:stretch/>
        </p:blipFill>
        <p:spPr>
          <a:xfrm>
            <a:off x="4664274" y="3390304"/>
            <a:ext cx="2334354" cy="995940"/>
          </a:xfrm>
          <a:prstGeom prst="rect">
            <a:avLst/>
          </a:prstGeom>
        </p:spPr>
      </p:pic>
      <p:sp>
        <p:nvSpPr>
          <p:cNvPr id="105" name="Rectangle 104">
            <a:extLst>
              <a:ext uri="{FF2B5EF4-FFF2-40B4-BE49-F238E27FC236}">
                <a16:creationId xmlns:a16="http://schemas.microsoft.com/office/drawing/2014/main" id="{F99B9EA5-1FDF-CA1C-0AE3-31F0A856B6FB}"/>
              </a:ext>
            </a:extLst>
          </p:cNvPr>
          <p:cNvSpPr/>
          <p:nvPr/>
        </p:nvSpPr>
        <p:spPr>
          <a:xfrm>
            <a:off x="6925089" y="3496866"/>
            <a:ext cx="1761710" cy="733623"/>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Leverage conjoint analysis to identify value of attributes to customers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Determine price applicability on buying behavior and set promotions based upon analysis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Assess all outputs on utility of product to an individual customer</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endParaRPr kumimoji="0" lang="en-US" sz="750" b="0" i="0" u="none" strike="noStrike" kern="1200" cap="none" spc="0" normalizeH="0" baseline="0" noProof="0" dirty="0">
              <a:ln>
                <a:noFill/>
              </a:ln>
              <a:solidFill>
                <a:prstClr val="black"/>
              </a:solidFill>
              <a:effectLst/>
              <a:uLnTx/>
              <a:uFillTx/>
              <a:sym typeface="FranklinGothic URW Comp Book"/>
            </a:endParaRPr>
          </a:p>
        </p:txBody>
      </p:sp>
      <p:pic>
        <p:nvPicPr>
          <p:cNvPr id="106" name="Picture 105">
            <a:extLst>
              <a:ext uri="{FF2B5EF4-FFF2-40B4-BE49-F238E27FC236}">
                <a16:creationId xmlns:a16="http://schemas.microsoft.com/office/drawing/2014/main" id="{769CA2FE-D809-B2D2-B99C-6E87D26E1799}"/>
              </a:ext>
            </a:extLst>
          </p:cNvPr>
          <p:cNvPicPr>
            <a:picLocks noChangeAspect="1"/>
          </p:cNvPicPr>
          <p:nvPr/>
        </p:nvPicPr>
        <p:blipFill rotWithShape="1">
          <a:blip r:embed="rId16"/>
          <a:srcRect t="13025" r="5459" b="6650"/>
          <a:stretch/>
        </p:blipFill>
        <p:spPr>
          <a:xfrm>
            <a:off x="820857" y="3336461"/>
            <a:ext cx="3204381" cy="1281507"/>
          </a:xfrm>
          <a:prstGeom prst="rect">
            <a:avLst/>
          </a:prstGeom>
        </p:spPr>
      </p:pic>
    </p:spTree>
    <p:extLst>
      <p:ext uri="{BB962C8B-B14F-4D97-AF65-F5344CB8AC3E}">
        <p14:creationId xmlns:p14="http://schemas.microsoft.com/office/powerpoint/2010/main" val="2624283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extLst>
              <p:ext uri="{D42A27DB-BD31-4B8C-83A1-F6EECF244321}">
                <p14:modId xmlns:p14="http://schemas.microsoft.com/office/powerpoint/2010/main" val="1240789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501" imgH="501" progId="TCLayout.ActiveDocument.1">
                  <p:embed/>
                </p:oleObj>
              </mc:Choice>
              <mc:Fallback>
                <p:oleObj name="think-cell Slide" r:id="rId13"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96" name="Right Triangle 95">
            <a:extLst>
              <a:ext uri="{FF2B5EF4-FFF2-40B4-BE49-F238E27FC236}">
                <a16:creationId xmlns:a16="http://schemas.microsoft.com/office/drawing/2014/main" id="{8D36719D-4944-2F60-81F8-BC119BC002F0}"/>
              </a:ext>
            </a:extLst>
          </p:cNvPr>
          <p:cNvSpPr/>
          <p:nvPr/>
        </p:nvSpPr>
        <p:spPr>
          <a:xfrm flipH="1">
            <a:off x="4060738" y="1776130"/>
            <a:ext cx="1770367" cy="457200"/>
          </a:xfrm>
          <a:prstGeom prst="rtTriangle">
            <a:avLst/>
          </a:prstGeom>
          <a:solidFill>
            <a:srgbClr val="E57200">
              <a:lumMod val="20000"/>
              <a:lumOff val="80000"/>
            </a:srgbClr>
          </a:solid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15">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Text Placeholder 3">
            <a:extLst>
              <a:ext uri="{FF2B5EF4-FFF2-40B4-BE49-F238E27FC236}">
                <a16:creationId xmlns:a16="http://schemas.microsoft.com/office/drawing/2014/main" id="{5073B8CF-19B2-6B8E-61DD-9D0BEC1D90FB}"/>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graphicFrame>
        <p:nvGraphicFramePr>
          <p:cNvPr id="95" name="Table 29">
            <a:extLst>
              <a:ext uri="{FF2B5EF4-FFF2-40B4-BE49-F238E27FC236}">
                <a16:creationId xmlns:a16="http://schemas.microsoft.com/office/drawing/2014/main" id="{2F7FFFC2-9343-7502-4AD2-08E43EE61C68}"/>
              </a:ext>
            </a:extLst>
          </p:cNvPr>
          <p:cNvGraphicFramePr>
            <a:graphicFrameLocks noGrp="1"/>
          </p:cNvGraphicFramePr>
          <p:nvPr/>
        </p:nvGraphicFramePr>
        <p:xfrm>
          <a:off x="6433457" y="2264864"/>
          <a:ext cx="2256552" cy="1022622"/>
        </p:xfrm>
        <a:graphic>
          <a:graphicData uri="http://schemas.openxmlformats.org/drawingml/2006/table">
            <a:tbl>
              <a:tblPr firstRow="1" bandRow="1"/>
              <a:tblGrid>
                <a:gridCol w="752184">
                  <a:extLst>
                    <a:ext uri="{9D8B030D-6E8A-4147-A177-3AD203B41FA5}">
                      <a16:colId xmlns:a16="http://schemas.microsoft.com/office/drawing/2014/main" val="820162432"/>
                    </a:ext>
                  </a:extLst>
                </a:gridCol>
                <a:gridCol w="752184">
                  <a:extLst>
                    <a:ext uri="{9D8B030D-6E8A-4147-A177-3AD203B41FA5}">
                      <a16:colId xmlns:a16="http://schemas.microsoft.com/office/drawing/2014/main" val="323762031"/>
                    </a:ext>
                  </a:extLst>
                </a:gridCol>
                <a:gridCol w="752184">
                  <a:extLst>
                    <a:ext uri="{9D8B030D-6E8A-4147-A177-3AD203B41FA5}">
                      <a16:colId xmlns:a16="http://schemas.microsoft.com/office/drawing/2014/main" val="700837644"/>
                    </a:ext>
                  </a:extLst>
                </a:gridCol>
              </a:tblGrid>
              <a:tr h="3408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1500950"/>
                  </a:ext>
                </a:extLst>
              </a:tr>
              <a:tr h="3408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804293"/>
                  </a:ext>
                </a:extLst>
              </a:tr>
              <a:tr h="34087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dirty="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300" dirty="0"/>
                    </a:p>
                  </a:txBody>
                  <a:tcPr marL="34290" marR="34290" marT="17145" marB="17145">
                    <a:lnL w="28575" cap="flat" cmpd="sng" algn="ctr">
                      <a:solidFill>
                        <a:srgbClr val="2F2F2F"/>
                      </a:solidFill>
                      <a:prstDash val="solid"/>
                      <a:round/>
                      <a:headEnd type="none" w="med" len="med"/>
                      <a:tailEnd type="none" w="med" len="med"/>
                    </a:lnL>
                    <a:lnR w="28575" cap="flat" cmpd="sng" algn="ctr">
                      <a:solidFill>
                        <a:srgbClr val="2F2F2F"/>
                      </a:solid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1891627"/>
                  </a:ext>
                </a:extLst>
              </a:tr>
            </a:tbl>
          </a:graphicData>
        </a:graphic>
      </p:graphicFrame>
      <p:sp>
        <p:nvSpPr>
          <p:cNvPr id="97" name="Text Placeholder 1">
            <a:extLst>
              <a:ext uri="{FF2B5EF4-FFF2-40B4-BE49-F238E27FC236}">
                <a16:creationId xmlns:a16="http://schemas.microsoft.com/office/drawing/2014/main" id="{0BF097B9-A7A9-2B83-D51F-335759E53346}"/>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Competitors have rapidly crept into the retail stores geographic markets, requiring a balance of leading and reacting to price promotions</a:t>
            </a:r>
          </a:p>
        </p:txBody>
      </p:sp>
      <p:sp>
        <p:nvSpPr>
          <p:cNvPr id="98" name="Arrow: Left-Right 97">
            <a:extLst>
              <a:ext uri="{FF2B5EF4-FFF2-40B4-BE49-F238E27FC236}">
                <a16:creationId xmlns:a16="http://schemas.microsoft.com/office/drawing/2014/main" id="{27D5EF5A-29A3-C44A-9FC8-97A0C4AF5D63}"/>
              </a:ext>
            </a:extLst>
          </p:cNvPr>
          <p:cNvSpPr/>
          <p:nvPr/>
        </p:nvSpPr>
        <p:spPr>
          <a:xfrm>
            <a:off x="3281974" y="1401687"/>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Chart competitive response</a:t>
            </a:r>
          </a:p>
        </p:txBody>
      </p:sp>
      <p:sp>
        <p:nvSpPr>
          <p:cNvPr id="99" name="Arrow: Left-Right 98">
            <a:extLst>
              <a:ext uri="{FF2B5EF4-FFF2-40B4-BE49-F238E27FC236}">
                <a16:creationId xmlns:a16="http://schemas.microsoft.com/office/drawing/2014/main" id="{AD010660-0596-60E8-CCBC-9C56DED71CF9}"/>
              </a:ext>
            </a:extLst>
          </p:cNvPr>
          <p:cNvSpPr/>
          <p:nvPr/>
        </p:nvSpPr>
        <p:spPr>
          <a:xfrm>
            <a:off x="451528" y="1401687"/>
            <a:ext cx="2580053" cy="290513"/>
          </a:xfrm>
          <a:prstGeom prst="leftRightArrow">
            <a:avLst>
              <a:gd name="adj1" fmla="val 100000"/>
              <a:gd name="adj2" fmla="val 0"/>
            </a:avLst>
          </a:prstGeom>
          <a:noFill/>
          <a:ln w="12700" cap="flat" cmpd="sng" algn="ctr">
            <a:noFill/>
            <a:prstDash val="solid"/>
          </a:ln>
          <a:effectLst/>
        </p:spPr>
        <p:txBody>
          <a:bodyPr lIns="405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Three common competitor price models</a:t>
            </a:r>
          </a:p>
        </p:txBody>
      </p:sp>
      <p:sp>
        <p:nvSpPr>
          <p:cNvPr id="100" name="Arrow: Left-Right 99">
            <a:extLst>
              <a:ext uri="{FF2B5EF4-FFF2-40B4-BE49-F238E27FC236}">
                <a16:creationId xmlns:a16="http://schemas.microsoft.com/office/drawing/2014/main" id="{C22CA37A-5B24-6EAF-DDD6-77971E502139}"/>
              </a:ext>
            </a:extLst>
          </p:cNvPr>
          <p:cNvSpPr/>
          <p:nvPr/>
        </p:nvSpPr>
        <p:spPr>
          <a:xfrm>
            <a:off x="6102364" y="1401687"/>
            <a:ext cx="2580053" cy="290513"/>
          </a:xfrm>
          <a:prstGeom prst="leftRightArrow">
            <a:avLst>
              <a:gd name="adj1" fmla="val 100000"/>
              <a:gd name="adj2" fmla="val 0"/>
            </a:avLst>
          </a:prstGeom>
          <a:noFill/>
          <a:ln w="12700" cap="flat" cmpd="sng" algn="ctr">
            <a:noFill/>
            <a:prstDash val="solid"/>
          </a:ln>
          <a:effectLst/>
        </p:spPr>
        <p:txBody>
          <a:bodyPr lIns="378000" rtlCol="0" anchor="ctr"/>
          <a:lstStyle/>
          <a:p>
            <a:pPr marL="0" marR="0" lvl="0" indent="0" defTabSz="685800" eaLnBrk="0" fontAlgn="base" latinLnBrk="0" hangingPunct="0">
              <a:lnSpc>
                <a:spcPct val="100000"/>
              </a:lnSpc>
              <a:spcBef>
                <a:spcPct val="0"/>
              </a:spcBef>
              <a:spcAft>
                <a:spcPct val="0"/>
              </a:spcAft>
              <a:buClrTx/>
              <a:buSzTx/>
              <a:buFontTx/>
              <a:buNone/>
              <a:tabLst/>
              <a:defRPr/>
            </a:pPr>
            <a:r>
              <a:rPr kumimoji="0" lang="en-US" sz="825" b="1" i="0" u="none" strike="noStrike" kern="0" cap="none" spc="0" normalizeH="0" baseline="0" noProof="0" dirty="0">
                <a:ln>
                  <a:noFill/>
                </a:ln>
                <a:solidFill>
                  <a:srgbClr val="1E3A74"/>
                </a:solidFill>
                <a:effectLst/>
                <a:uLnTx/>
                <a:uFillTx/>
                <a:sym typeface="FranklinGothic URW Comp Book"/>
              </a:rPr>
              <a:t>War-game competitive landscape</a:t>
            </a:r>
          </a:p>
        </p:txBody>
      </p:sp>
      <p:cxnSp>
        <p:nvCxnSpPr>
          <p:cNvPr id="101" name="Straight Connector 100">
            <a:extLst>
              <a:ext uri="{FF2B5EF4-FFF2-40B4-BE49-F238E27FC236}">
                <a16:creationId xmlns:a16="http://schemas.microsoft.com/office/drawing/2014/main" id="{195B7EE5-C9F9-D8EE-9894-ED10874E5BD2}"/>
              </a:ext>
            </a:extLst>
          </p:cNvPr>
          <p:cNvCxnSpPr>
            <a:stCxn id="99" idx="4"/>
            <a:endCxn id="99" idx="6"/>
          </p:cNvCxnSpPr>
          <p:nvPr/>
        </p:nvCxnSpPr>
        <p:spPr>
          <a:xfrm>
            <a:off x="451528" y="1692200"/>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21A0F137-E733-FDC6-0E70-0AAD357727DC}"/>
              </a:ext>
            </a:extLst>
          </p:cNvPr>
          <p:cNvCxnSpPr>
            <a:cxnSpLocks/>
            <a:stCxn id="98" idx="4"/>
            <a:endCxn id="98" idx="6"/>
          </p:cNvCxnSpPr>
          <p:nvPr/>
        </p:nvCxnSpPr>
        <p:spPr>
          <a:xfrm>
            <a:off x="3281974" y="1692200"/>
            <a:ext cx="2580053" cy="0"/>
          </a:xfrm>
          <a:prstGeom prst="line">
            <a:avLst/>
          </a:prstGeom>
          <a:noFill/>
          <a:ln w="9525" cap="flat" cmpd="sng" algn="ctr">
            <a:solidFill>
              <a:srgbClr val="747480"/>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347C8CEE-912C-A548-2C8C-FB65F1FEC0EB}"/>
              </a:ext>
            </a:extLst>
          </p:cNvPr>
          <p:cNvCxnSpPr>
            <a:cxnSpLocks/>
            <a:stCxn id="100" idx="4"/>
            <a:endCxn id="100" idx="6"/>
          </p:cNvCxnSpPr>
          <p:nvPr/>
        </p:nvCxnSpPr>
        <p:spPr>
          <a:xfrm>
            <a:off x="6102364" y="1692200"/>
            <a:ext cx="2580053" cy="0"/>
          </a:xfrm>
          <a:prstGeom prst="line">
            <a:avLst/>
          </a:prstGeom>
          <a:noFill/>
          <a:ln w="9525" cap="flat" cmpd="sng" algn="ctr">
            <a:solidFill>
              <a:srgbClr val="747480"/>
            </a:solidFill>
            <a:prstDash val="solid"/>
            <a:round/>
            <a:headEnd type="none" w="med" len="med"/>
            <a:tailEnd type="none" w="med" len="med"/>
          </a:ln>
          <a:effectLst/>
        </p:spPr>
      </p:cxnSp>
      <p:grpSp>
        <p:nvGrpSpPr>
          <p:cNvPr id="104" name="Group 103">
            <a:extLst>
              <a:ext uri="{FF2B5EF4-FFF2-40B4-BE49-F238E27FC236}">
                <a16:creationId xmlns:a16="http://schemas.microsoft.com/office/drawing/2014/main" id="{6CD6D4C7-4C93-6AC2-72FA-9511DE073536}"/>
              </a:ext>
            </a:extLst>
          </p:cNvPr>
          <p:cNvGrpSpPr>
            <a:grpSpLocks noChangeAspect="1"/>
          </p:cNvGrpSpPr>
          <p:nvPr/>
        </p:nvGrpSpPr>
        <p:grpSpPr>
          <a:xfrm>
            <a:off x="3311561" y="1406498"/>
            <a:ext cx="249422" cy="267462"/>
            <a:chOff x="3548063" y="2466975"/>
            <a:chExt cx="504825" cy="541338"/>
          </a:xfrm>
        </p:grpSpPr>
        <p:sp>
          <p:nvSpPr>
            <p:cNvPr id="105" name="Freeform 50">
              <a:extLst>
                <a:ext uri="{FF2B5EF4-FFF2-40B4-BE49-F238E27FC236}">
                  <a16:creationId xmlns:a16="http://schemas.microsoft.com/office/drawing/2014/main" id="{A9A2D322-063F-2C36-193C-46999DA9E085}"/>
                </a:ext>
              </a:extLst>
            </p:cNvPr>
            <p:cNvSpPr>
              <a:spLocks/>
            </p:cNvSpPr>
            <p:nvPr/>
          </p:nvSpPr>
          <p:spPr bwMode="auto">
            <a:xfrm>
              <a:off x="3548063" y="2466975"/>
              <a:ext cx="144462" cy="204788"/>
            </a:xfrm>
            <a:custGeom>
              <a:avLst/>
              <a:gdLst>
                <a:gd name="T0" fmla="*/ 24 w 48"/>
                <a:gd name="T1" fmla="*/ 0 h 68"/>
                <a:gd name="T2" fmla="*/ 48 w 48"/>
                <a:gd name="T3" fmla="*/ 24 h 68"/>
                <a:gd name="T4" fmla="*/ 44 w 48"/>
                <a:gd name="T5" fmla="*/ 39 h 68"/>
                <a:gd name="T6" fmla="*/ 24 w 48"/>
                <a:gd name="T7" fmla="*/ 68 h 68"/>
                <a:gd name="T8" fmla="*/ 4 w 48"/>
                <a:gd name="T9" fmla="*/ 39 h 68"/>
                <a:gd name="T10" fmla="*/ 0 w 48"/>
                <a:gd name="T11" fmla="*/ 24 h 68"/>
                <a:gd name="T12" fmla="*/ 24 w 4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8" h="68">
                  <a:moveTo>
                    <a:pt x="24" y="0"/>
                  </a:moveTo>
                  <a:cubicBezTo>
                    <a:pt x="37" y="0"/>
                    <a:pt x="48" y="11"/>
                    <a:pt x="48" y="24"/>
                  </a:cubicBezTo>
                  <a:cubicBezTo>
                    <a:pt x="48" y="30"/>
                    <a:pt x="47" y="34"/>
                    <a:pt x="44" y="39"/>
                  </a:cubicBezTo>
                  <a:cubicBezTo>
                    <a:pt x="41" y="44"/>
                    <a:pt x="24" y="68"/>
                    <a:pt x="24" y="68"/>
                  </a:cubicBezTo>
                  <a:cubicBezTo>
                    <a:pt x="24" y="68"/>
                    <a:pt x="7" y="44"/>
                    <a:pt x="4" y="39"/>
                  </a:cubicBezTo>
                  <a:cubicBezTo>
                    <a:pt x="1" y="34"/>
                    <a:pt x="0" y="30"/>
                    <a:pt x="0" y="24"/>
                  </a:cubicBezTo>
                  <a:cubicBezTo>
                    <a:pt x="0" y="11"/>
                    <a:pt x="11" y="0"/>
                    <a:pt x="24" y="0"/>
                  </a:cubicBezTo>
                  <a:close/>
                </a:path>
              </a:pathLst>
            </a:custGeom>
            <a:noFill/>
            <a:ln w="19050" cap="flat" cmpd="sng" algn="ctr">
              <a:solidFill>
                <a:srgbClr val="E572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06" name="Freeform 51">
              <a:extLst>
                <a:ext uri="{FF2B5EF4-FFF2-40B4-BE49-F238E27FC236}">
                  <a16:creationId xmlns:a16="http://schemas.microsoft.com/office/drawing/2014/main" id="{6B3D4E8D-50E5-8423-A256-1E2B4C632E10}"/>
                </a:ext>
              </a:extLst>
            </p:cNvPr>
            <p:cNvSpPr>
              <a:spLocks/>
            </p:cNvSpPr>
            <p:nvPr/>
          </p:nvSpPr>
          <p:spPr bwMode="auto">
            <a:xfrm>
              <a:off x="3597275" y="2563813"/>
              <a:ext cx="407987" cy="336550"/>
            </a:xfrm>
            <a:custGeom>
              <a:avLst/>
              <a:gdLst>
                <a:gd name="T0" fmla="*/ 52 w 136"/>
                <a:gd name="T1" fmla="*/ 0 h 112"/>
                <a:gd name="T2" fmla="*/ 108 w 136"/>
                <a:gd name="T3" fmla="*/ 0 h 112"/>
                <a:gd name="T4" fmla="*/ 136 w 136"/>
                <a:gd name="T5" fmla="*/ 28 h 112"/>
                <a:gd name="T6" fmla="*/ 136 w 136"/>
                <a:gd name="T7" fmla="*/ 28 h 112"/>
                <a:gd name="T8" fmla="*/ 108 w 136"/>
                <a:gd name="T9" fmla="*/ 56 h 112"/>
                <a:gd name="T10" fmla="*/ 28 w 136"/>
                <a:gd name="T11" fmla="*/ 56 h 112"/>
                <a:gd name="T12" fmla="*/ 0 w 136"/>
                <a:gd name="T13" fmla="*/ 84 h 112"/>
                <a:gd name="T14" fmla="*/ 0 w 136"/>
                <a:gd name="T15" fmla="*/ 84 h 112"/>
                <a:gd name="T16" fmla="*/ 28 w 136"/>
                <a:gd name="T17" fmla="*/ 112 h 112"/>
                <a:gd name="T18" fmla="*/ 84 w 136"/>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12">
                  <a:moveTo>
                    <a:pt x="52" y="0"/>
                  </a:moveTo>
                  <a:cubicBezTo>
                    <a:pt x="108" y="0"/>
                    <a:pt x="108" y="0"/>
                    <a:pt x="108" y="0"/>
                  </a:cubicBezTo>
                  <a:cubicBezTo>
                    <a:pt x="123" y="0"/>
                    <a:pt x="136" y="13"/>
                    <a:pt x="136" y="28"/>
                  </a:cubicBezTo>
                  <a:cubicBezTo>
                    <a:pt x="136" y="28"/>
                    <a:pt x="136" y="28"/>
                    <a:pt x="136" y="28"/>
                  </a:cubicBezTo>
                  <a:cubicBezTo>
                    <a:pt x="136" y="43"/>
                    <a:pt x="123" y="56"/>
                    <a:pt x="108" y="56"/>
                  </a:cubicBezTo>
                  <a:cubicBezTo>
                    <a:pt x="28" y="56"/>
                    <a:pt x="28" y="56"/>
                    <a:pt x="28" y="56"/>
                  </a:cubicBezTo>
                  <a:cubicBezTo>
                    <a:pt x="13" y="56"/>
                    <a:pt x="0" y="69"/>
                    <a:pt x="0" y="84"/>
                  </a:cubicBezTo>
                  <a:cubicBezTo>
                    <a:pt x="0" y="84"/>
                    <a:pt x="0" y="84"/>
                    <a:pt x="0" y="84"/>
                  </a:cubicBezTo>
                  <a:cubicBezTo>
                    <a:pt x="0" y="99"/>
                    <a:pt x="13" y="112"/>
                    <a:pt x="28" y="112"/>
                  </a:cubicBezTo>
                  <a:cubicBezTo>
                    <a:pt x="84" y="112"/>
                    <a:pt x="84" y="112"/>
                    <a:pt x="84" y="112"/>
                  </a:cubicBezTo>
                </a:path>
              </a:pathLst>
            </a:custGeom>
            <a:noFill/>
            <a:ln w="19050" cap="flat" cmpd="sng" algn="ctr">
              <a:solidFill>
                <a:srgbClr val="E572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07" name="Freeform 52">
              <a:extLst>
                <a:ext uri="{FF2B5EF4-FFF2-40B4-BE49-F238E27FC236}">
                  <a16:creationId xmlns:a16="http://schemas.microsoft.com/office/drawing/2014/main" id="{F774E977-D529-24E8-C291-9D40A06027B7}"/>
                </a:ext>
              </a:extLst>
            </p:cNvPr>
            <p:cNvSpPr>
              <a:spLocks/>
            </p:cNvSpPr>
            <p:nvPr/>
          </p:nvSpPr>
          <p:spPr bwMode="auto">
            <a:xfrm>
              <a:off x="3752850" y="2516188"/>
              <a:ext cx="47625" cy="95250"/>
            </a:xfrm>
            <a:custGeom>
              <a:avLst/>
              <a:gdLst>
                <a:gd name="T0" fmla="*/ 30 w 30"/>
                <a:gd name="T1" fmla="*/ 0 h 60"/>
                <a:gd name="T2" fmla="*/ 0 w 30"/>
                <a:gd name="T3" fmla="*/ 30 h 60"/>
                <a:gd name="T4" fmla="*/ 30 w 30"/>
                <a:gd name="T5" fmla="*/ 60 h 60"/>
              </a:gdLst>
              <a:ahLst/>
              <a:cxnLst>
                <a:cxn ang="0">
                  <a:pos x="T0" y="T1"/>
                </a:cxn>
                <a:cxn ang="0">
                  <a:pos x="T2" y="T3"/>
                </a:cxn>
                <a:cxn ang="0">
                  <a:pos x="T4" y="T5"/>
                </a:cxn>
              </a:cxnLst>
              <a:rect l="0" t="0" r="r" b="b"/>
              <a:pathLst>
                <a:path w="30" h="60">
                  <a:moveTo>
                    <a:pt x="30" y="0"/>
                  </a:moveTo>
                  <a:lnTo>
                    <a:pt x="0" y="30"/>
                  </a:lnTo>
                  <a:lnTo>
                    <a:pt x="30" y="60"/>
                  </a:lnTo>
                </a:path>
              </a:pathLst>
            </a:custGeom>
            <a:noFill/>
            <a:ln w="19050" cap="flat" cmpd="sng" algn="ctr">
              <a:solidFill>
                <a:srgbClr val="E572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sp>
          <p:nvSpPr>
            <p:cNvPr id="108" name="Freeform 53">
              <a:extLst>
                <a:ext uri="{FF2B5EF4-FFF2-40B4-BE49-F238E27FC236}">
                  <a16:creationId xmlns:a16="http://schemas.microsoft.com/office/drawing/2014/main" id="{466B33D2-FB00-6CEA-68FE-13D018AD8F02}"/>
                </a:ext>
              </a:extLst>
            </p:cNvPr>
            <p:cNvSpPr>
              <a:spLocks/>
            </p:cNvSpPr>
            <p:nvPr/>
          </p:nvSpPr>
          <p:spPr bwMode="auto">
            <a:xfrm>
              <a:off x="3884613" y="2755900"/>
              <a:ext cx="168275" cy="252413"/>
            </a:xfrm>
            <a:custGeom>
              <a:avLst/>
              <a:gdLst>
                <a:gd name="T0" fmla="*/ 69 w 106"/>
                <a:gd name="T1" fmla="*/ 68 h 159"/>
                <a:gd name="T2" fmla="*/ 76 w 106"/>
                <a:gd name="T3" fmla="*/ 0 h 159"/>
                <a:gd name="T4" fmla="*/ 0 w 106"/>
                <a:gd name="T5" fmla="*/ 91 h 159"/>
                <a:gd name="T6" fmla="*/ 38 w 106"/>
                <a:gd name="T7" fmla="*/ 91 h 159"/>
                <a:gd name="T8" fmla="*/ 31 w 106"/>
                <a:gd name="T9" fmla="*/ 159 h 159"/>
                <a:gd name="T10" fmla="*/ 106 w 106"/>
                <a:gd name="T11" fmla="*/ 68 h 159"/>
                <a:gd name="T12" fmla="*/ 69 w 106"/>
                <a:gd name="T13" fmla="*/ 68 h 159"/>
              </a:gdLst>
              <a:ahLst/>
              <a:cxnLst>
                <a:cxn ang="0">
                  <a:pos x="T0" y="T1"/>
                </a:cxn>
                <a:cxn ang="0">
                  <a:pos x="T2" y="T3"/>
                </a:cxn>
                <a:cxn ang="0">
                  <a:pos x="T4" y="T5"/>
                </a:cxn>
                <a:cxn ang="0">
                  <a:pos x="T6" y="T7"/>
                </a:cxn>
                <a:cxn ang="0">
                  <a:pos x="T8" y="T9"/>
                </a:cxn>
                <a:cxn ang="0">
                  <a:pos x="T10" y="T11"/>
                </a:cxn>
                <a:cxn ang="0">
                  <a:pos x="T12" y="T13"/>
                </a:cxn>
              </a:cxnLst>
              <a:rect l="0" t="0" r="r" b="b"/>
              <a:pathLst>
                <a:path w="106" h="159">
                  <a:moveTo>
                    <a:pt x="69" y="68"/>
                  </a:moveTo>
                  <a:lnTo>
                    <a:pt x="76" y="0"/>
                  </a:lnTo>
                  <a:lnTo>
                    <a:pt x="0" y="91"/>
                  </a:lnTo>
                  <a:lnTo>
                    <a:pt x="38" y="91"/>
                  </a:lnTo>
                  <a:lnTo>
                    <a:pt x="31" y="159"/>
                  </a:lnTo>
                  <a:lnTo>
                    <a:pt x="106" y="68"/>
                  </a:lnTo>
                  <a:lnTo>
                    <a:pt x="69" y="68"/>
                  </a:lnTo>
                  <a:close/>
                </a:path>
              </a:pathLst>
            </a:custGeom>
            <a:noFill/>
            <a:ln w="19050" cap="flat" cmpd="sng" algn="ctr">
              <a:solidFill>
                <a:srgbClr val="E572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2189" tIns="31094" rIns="62189" bIns="31094"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GB" sz="1224" b="0" i="0" u="none" strike="noStrike" kern="1200" cap="none" spc="0" normalizeH="0" baseline="0" noProof="0">
                <a:ln>
                  <a:noFill/>
                </a:ln>
                <a:solidFill>
                  <a:prstClr val="black"/>
                </a:solidFill>
                <a:effectLst/>
                <a:uLnTx/>
                <a:uFillTx/>
                <a:sym typeface="FranklinGothic URW Comp Book"/>
              </a:endParaRPr>
            </a:p>
          </p:txBody>
        </p:sp>
      </p:grpSp>
      <p:sp>
        <p:nvSpPr>
          <p:cNvPr id="109" name="Rectangle: Rounded Corners 108">
            <a:extLst>
              <a:ext uri="{FF2B5EF4-FFF2-40B4-BE49-F238E27FC236}">
                <a16:creationId xmlns:a16="http://schemas.microsoft.com/office/drawing/2014/main" id="{A021F65C-9D50-BD05-C424-5B9ABBD13C1E}"/>
              </a:ext>
            </a:extLst>
          </p:cNvPr>
          <p:cNvSpPr/>
          <p:nvPr/>
        </p:nvSpPr>
        <p:spPr>
          <a:xfrm>
            <a:off x="456086" y="771525"/>
            <a:ext cx="4904027"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110" name="Rectangle: Rounded Corners 109">
            <a:extLst>
              <a:ext uri="{FF2B5EF4-FFF2-40B4-BE49-F238E27FC236}">
                <a16:creationId xmlns:a16="http://schemas.microsoft.com/office/drawing/2014/main" id="{CC70D934-B4DE-6D96-13EF-CF9EFC82DC4B}"/>
              </a:ext>
            </a:extLst>
          </p:cNvPr>
          <p:cNvSpPr/>
          <p:nvPr/>
        </p:nvSpPr>
        <p:spPr>
          <a:xfrm>
            <a:off x="45608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111" name="Rectangle: Rounded Corners 110">
            <a:extLst>
              <a:ext uri="{FF2B5EF4-FFF2-40B4-BE49-F238E27FC236}">
                <a16:creationId xmlns:a16="http://schemas.microsoft.com/office/drawing/2014/main" id="{A4CC817B-39DE-BF60-4E7B-A0D281667AB2}"/>
              </a:ext>
            </a:extLst>
          </p:cNvPr>
          <p:cNvSpPr/>
          <p:nvPr/>
        </p:nvSpPr>
        <p:spPr>
          <a:xfrm>
            <a:off x="211942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112" name="Rectangle: Rounded Corners 111">
            <a:extLst>
              <a:ext uri="{FF2B5EF4-FFF2-40B4-BE49-F238E27FC236}">
                <a16:creationId xmlns:a16="http://schemas.microsoft.com/office/drawing/2014/main" id="{DDC44FE6-4E96-C003-C6CD-FC69407BDE0E}"/>
              </a:ext>
            </a:extLst>
          </p:cNvPr>
          <p:cNvSpPr/>
          <p:nvPr/>
        </p:nvSpPr>
        <p:spPr>
          <a:xfrm>
            <a:off x="3782772"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113" name="Rectangle: Rounded Corners 112">
            <a:extLst>
              <a:ext uri="{FF2B5EF4-FFF2-40B4-BE49-F238E27FC236}">
                <a16:creationId xmlns:a16="http://schemas.microsoft.com/office/drawing/2014/main" id="{D1876AC7-FAAF-B243-B629-EDC0B9F1A904}"/>
              </a:ext>
            </a:extLst>
          </p:cNvPr>
          <p:cNvSpPr/>
          <p:nvPr/>
        </p:nvSpPr>
        <p:spPr>
          <a:xfrm>
            <a:off x="544611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114" name="Rectangle: Rounded Corners 113">
            <a:extLst>
              <a:ext uri="{FF2B5EF4-FFF2-40B4-BE49-F238E27FC236}">
                <a16:creationId xmlns:a16="http://schemas.microsoft.com/office/drawing/2014/main" id="{9CF4A7B8-F74B-2FD0-9E66-0CAB83D40991}"/>
              </a:ext>
            </a:extLst>
          </p:cNvPr>
          <p:cNvSpPr/>
          <p:nvPr/>
        </p:nvSpPr>
        <p:spPr>
          <a:xfrm>
            <a:off x="710945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115" name="Rectangle: Rounded Corners 114">
            <a:extLst>
              <a:ext uri="{FF2B5EF4-FFF2-40B4-BE49-F238E27FC236}">
                <a16:creationId xmlns:a16="http://schemas.microsoft.com/office/drawing/2014/main" id="{8DD1420A-7693-5EDD-432B-4AA240DD1926}"/>
              </a:ext>
            </a:extLst>
          </p:cNvPr>
          <p:cNvSpPr/>
          <p:nvPr/>
        </p:nvSpPr>
        <p:spPr>
          <a:xfrm>
            <a:off x="5446116" y="771525"/>
            <a:ext cx="3240683"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grpSp>
        <p:nvGrpSpPr>
          <p:cNvPr id="116" name="Group 115">
            <a:extLst>
              <a:ext uri="{FF2B5EF4-FFF2-40B4-BE49-F238E27FC236}">
                <a16:creationId xmlns:a16="http://schemas.microsoft.com/office/drawing/2014/main" id="{1289CCB5-79C4-9F5B-326F-BAD4DD6C4C36}"/>
              </a:ext>
            </a:extLst>
          </p:cNvPr>
          <p:cNvGrpSpPr/>
          <p:nvPr/>
        </p:nvGrpSpPr>
        <p:grpSpPr>
          <a:xfrm>
            <a:off x="453992" y="1983153"/>
            <a:ext cx="2566604" cy="461588"/>
            <a:chOff x="1239938" y="4773417"/>
            <a:chExt cx="6844276" cy="1230902"/>
          </a:xfrm>
        </p:grpSpPr>
        <p:sp>
          <p:nvSpPr>
            <p:cNvPr id="117" name="Textplatzhalter 2">
              <a:extLst>
                <a:ext uri="{FF2B5EF4-FFF2-40B4-BE49-F238E27FC236}">
                  <a16:creationId xmlns:a16="http://schemas.microsoft.com/office/drawing/2014/main" id="{165982C7-2A85-387D-ADB8-B194F1EB345F}"/>
                </a:ext>
              </a:extLst>
            </p:cNvPr>
            <p:cNvSpPr txBox="1">
              <a:spLocks/>
            </p:cNvSpPr>
            <p:nvPr>
              <p:custDataLst>
                <p:tags r:id="rId7"/>
              </p:custDataLst>
            </p:nvPr>
          </p:nvSpPr>
          <p:spPr bwMode="gray">
            <a:xfrm>
              <a:off x="2744935" y="4812641"/>
              <a:ext cx="5339279" cy="1152454"/>
            </a:xfrm>
            <a:prstGeom prst="rect">
              <a:avLst/>
            </a:prstGeom>
            <a:noFill/>
          </p:spPr>
          <p:txBody>
            <a:bodyPr vert="horz" wrap="square" lIns="0" tIns="0" rIns="0" bIns="0" rtlCol="0" anchor="ctr">
              <a:spAutoFit/>
            </a:bodyPr>
            <a:lstStyle>
              <a:lvl1pPr marL="180000" lvl="0" indent="-180000">
                <a:lnSpc>
                  <a:spcPct val="90000"/>
                </a:lnSpc>
                <a:spcBef>
                  <a:spcPts val="0"/>
                </a:spcBef>
                <a:spcAft>
                  <a:spcPts val="600"/>
                </a:spcAft>
                <a:buClr>
                  <a:schemeClr val="bg2"/>
                </a:buClr>
                <a:buSzPct val="70000"/>
                <a:buFont typeface="Arial" panose="020B0604020202020204" pitchFamily="34" charset="0"/>
                <a:buChar char="►"/>
                <a:defRPr lang="de-DE" sz="1400" dirty="0" smtClean="0">
                  <a:solidFill>
                    <a:schemeClr val="bg2"/>
                  </a:solidFill>
                  <a:ea typeface="Segoe UI Symbol"/>
                  <a:cs typeface="Lucida Sans Unicode"/>
                </a:defRPr>
              </a:lvl1pPr>
              <a:lvl2pPr marL="360000" lvl="1"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2pPr>
              <a:lvl3pPr marL="540000" lvl="2"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3pPr>
              <a:lvl4pPr marL="720000" lvl="3"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4pPr>
              <a:lvl5pPr marL="900000" lvl="4"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5pPr>
              <a:lvl6pPr marL="1080000" lvl="5"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6pPr>
              <a:lvl7pPr marL="1080000" lvl="6"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7pPr>
              <a:lvl8pPr marL="1080000" lvl="7"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8pPr>
              <a:lvl9pPr marL="1080000" lvl="8" indent="-180000">
                <a:lnSpc>
                  <a:spcPct val="90000"/>
                </a:lnSpc>
                <a:spcBef>
                  <a:spcPts val="0"/>
                </a:spcBef>
                <a:spcAft>
                  <a:spcPts val="600"/>
                </a:spcAft>
                <a:buClr>
                  <a:schemeClr val="bg2"/>
                </a:buClr>
                <a:buSzPct val="100000"/>
                <a:buFont typeface="Arial" panose="020B0604020202020204" pitchFamily="34" charset="0"/>
                <a:buChar char="–"/>
                <a:defRPr lang="de-DE" sz="1400" dirty="0">
                  <a:solidFill>
                    <a:schemeClr val="bg2"/>
                  </a:solidFill>
                </a:defRPr>
              </a:lvl9pPr>
            </a:lstStyle>
            <a:p>
              <a:pPr marL="0" marR="0" lvl="0" indent="0" defTabSz="685800" eaLnBrk="1" fontAlgn="auto" latinLnBrk="0" hangingPunct="1">
                <a:lnSpc>
                  <a:spcPct val="100000"/>
                </a:lnSpc>
                <a:spcBef>
                  <a:spcPts val="225"/>
                </a:spcBef>
                <a:spcAft>
                  <a:spcPts val="150"/>
                </a:spcAft>
                <a:buClrTx/>
                <a:buSzTx/>
                <a:buFont typeface="Arial" panose="020B0604020202020204" pitchFamily="34" charset="0"/>
                <a:buNone/>
                <a:tabLst/>
                <a:defRPr/>
              </a:pPr>
              <a:r>
                <a:rPr kumimoji="0" lang="en-US" sz="825" b="1" i="0" u="none" strike="noStrike" kern="1200" cap="none" spc="0" normalizeH="0" baseline="0" noProof="0" dirty="0">
                  <a:ln>
                    <a:noFill/>
                  </a:ln>
                  <a:solidFill>
                    <a:srgbClr val="E57200"/>
                  </a:solidFill>
                  <a:effectLst/>
                  <a:uLnTx/>
                  <a:uFillTx/>
                  <a:latin typeface="Arial" panose="020B0604020202020204" pitchFamily="34" charset="0"/>
                  <a:ea typeface="Segoe UI Symbol"/>
                  <a:cs typeface="Lucida Sans Unicode"/>
                  <a:sym typeface="Arial" panose="020B0604020202020204" pitchFamily="34" charset="0"/>
                </a:rPr>
                <a:t>Price Setting</a:t>
              </a:r>
            </a:p>
            <a:p>
              <a:pPr marL="0" marR="0" lvl="0" indent="0" defTabSz="685800" eaLnBrk="1" fontAlgn="auto" latinLnBrk="0" hangingPunct="1">
                <a:lnSpc>
                  <a:spcPct val="100000"/>
                </a:lnSpc>
                <a:spcBef>
                  <a:spcPts val="225"/>
                </a:spcBef>
                <a:spcAft>
                  <a:spcPts val="150"/>
                </a:spcAft>
                <a:buClrTx/>
                <a:buSzTx/>
                <a:buFont typeface="Arial" panose="020B0604020202020204" pitchFamily="34" charset="0"/>
                <a:buNone/>
                <a:tabLst/>
                <a:defRPr/>
              </a:pPr>
              <a:r>
                <a:rPr kumimoji="0" lang="en-US" sz="825" b="0" i="0" u="none" strike="noStrike" kern="1200" cap="none" spc="0" normalizeH="0" baseline="0" noProof="0" dirty="0">
                  <a:ln>
                    <a:noFill/>
                  </a:ln>
                  <a:solidFill>
                    <a:srgbClr val="2E2E38"/>
                  </a:solidFill>
                  <a:effectLst/>
                  <a:uLnTx/>
                  <a:uFillTx/>
                  <a:latin typeface="Arial" panose="020B0604020202020204" pitchFamily="34" charset="0"/>
                  <a:ea typeface="Segoe UI Symbol"/>
                  <a:cs typeface="Lucida Sans Unicode"/>
                  <a:sym typeface="Arial" panose="020B0604020202020204" pitchFamily="34" charset="0"/>
                </a:rPr>
                <a:t>Setting prices based upon value of next best alternative (i.e. substitute) </a:t>
              </a:r>
              <a:endParaRPr kumimoji="0" lang="en-US" sz="825" b="0" i="0" u="none" strike="noStrike" kern="1200" cap="none" spc="0" normalizeH="0" baseline="30000" noProof="0" dirty="0">
                <a:ln>
                  <a:noFill/>
                </a:ln>
                <a:solidFill>
                  <a:srgbClr val="2E2E38"/>
                </a:solidFill>
                <a:effectLst/>
                <a:uLnTx/>
                <a:uFillTx/>
                <a:latin typeface="Arial" panose="020B0604020202020204" pitchFamily="34" charset="0"/>
                <a:ea typeface="Segoe UI Symbol"/>
                <a:cs typeface="Lucida Sans Unicode"/>
                <a:sym typeface="Arial" panose="020B0604020202020204" pitchFamily="34" charset="0"/>
              </a:endParaRPr>
            </a:p>
          </p:txBody>
        </p:sp>
        <p:sp>
          <p:nvSpPr>
            <p:cNvPr id="118" name="Oval 117">
              <a:extLst>
                <a:ext uri="{FF2B5EF4-FFF2-40B4-BE49-F238E27FC236}">
                  <a16:creationId xmlns:a16="http://schemas.microsoft.com/office/drawing/2014/main" id="{1693B9B4-3A3D-0056-AFBE-B1134E7340F7}"/>
                </a:ext>
              </a:extLst>
            </p:cNvPr>
            <p:cNvSpPr>
              <a:spLocks noChangeAspect="1"/>
            </p:cNvSpPr>
            <p:nvPr>
              <p:custDataLst>
                <p:tags r:id="rId8"/>
              </p:custDataLst>
            </p:nvPr>
          </p:nvSpPr>
          <p:spPr>
            <a:xfrm>
              <a:off x="1239938" y="4773417"/>
              <a:ext cx="1230904" cy="1230902"/>
            </a:xfrm>
            <a:prstGeom prst="ellipse">
              <a:avLst/>
            </a:prstGeom>
            <a:noFill/>
            <a:ln w="19050" cap="flat" cmpd="sng" algn="ctr">
              <a:solidFill>
                <a:srgbClr val="E57200"/>
              </a:solidFill>
              <a:prstDash val="solid"/>
              <a:round/>
              <a:headEnd type="none" w="med" len="med"/>
              <a:tailEnd type="none" w="med" len="med"/>
            </a:ln>
            <a:effectLst/>
          </p:spPr>
          <p:txBody>
            <a:bodyPr lIns="21938" tIns="21938" rIns="21938" bIns="21938" rtlCol="0" anchor="ctr" anchorCtr="0"/>
            <a:lstStyle/>
            <a:p>
              <a:pPr marL="0" marR="0" lvl="0" indent="0" algn="ctr" defTabSz="685800" eaLnBrk="1" fontAlgn="auto" latinLnBrk="0" hangingPunct="1">
                <a:lnSpc>
                  <a:spcPct val="100000"/>
                </a:lnSpc>
                <a:spcBef>
                  <a:spcPts val="0"/>
                </a:spcBef>
                <a:spcAft>
                  <a:spcPts val="0"/>
                </a:spcAft>
                <a:buClrTx/>
                <a:buSzPct val="75000"/>
                <a:buFontTx/>
                <a:buNone/>
                <a:tabLst/>
                <a:defRPr/>
              </a:pPr>
              <a:endParaRPr kumimoji="0" lang="en-US" sz="671" b="0" i="0" u="none" strike="noStrike" kern="1200" cap="none" spc="0" normalizeH="0" baseline="0" noProof="0" dirty="0">
                <a:ln>
                  <a:noFill/>
                </a:ln>
                <a:solidFill>
                  <a:srgbClr val="2E2E38"/>
                </a:solidFill>
                <a:effectLst/>
                <a:uLnTx/>
                <a:uFillTx/>
                <a:latin typeface="Franklin Gothic Book"/>
                <a:sym typeface="FranklinGothic URW Comp Book"/>
              </a:endParaRPr>
            </a:p>
          </p:txBody>
        </p:sp>
        <p:pic>
          <p:nvPicPr>
            <p:cNvPr id="119" name="Graphic 118">
              <a:extLst>
                <a:ext uri="{FF2B5EF4-FFF2-40B4-BE49-F238E27FC236}">
                  <a16:creationId xmlns:a16="http://schemas.microsoft.com/office/drawing/2014/main" id="{B924B1ED-54CD-EDB9-3BAE-0B9235D44AE0}"/>
                </a:ext>
              </a:extLst>
            </p:cNvPr>
            <p:cNvPicPr>
              <a:picLocks noChangeAspect="1"/>
            </p:cNvPicPr>
            <p:nvPr>
              <p:custDataLst>
                <p:tags r:id="rId9"/>
              </p:custDataLst>
            </p:nvPr>
          </p:nvPicPr>
          <p:blipFill>
            <a:blip r:embed="rId16">
              <a:extLst>
                <a:ext uri="{96DAC541-7B7A-43D3-8B79-37D633B846F1}">
                  <asvg:svgBlip xmlns:asvg="http://schemas.microsoft.com/office/drawing/2016/SVG/main" r:embed="rId17"/>
                </a:ext>
              </a:extLst>
            </a:blip>
            <a:stretch>
              <a:fillRect/>
            </a:stretch>
          </p:blipFill>
          <p:spPr>
            <a:xfrm>
              <a:off x="1495584" y="5029062"/>
              <a:ext cx="719612" cy="719612"/>
            </a:xfrm>
            <a:prstGeom prst="rect">
              <a:avLst/>
            </a:prstGeom>
          </p:spPr>
        </p:pic>
      </p:grpSp>
      <p:grpSp>
        <p:nvGrpSpPr>
          <p:cNvPr id="120" name="Group 119">
            <a:extLst>
              <a:ext uri="{FF2B5EF4-FFF2-40B4-BE49-F238E27FC236}">
                <a16:creationId xmlns:a16="http://schemas.microsoft.com/office/drawing/2014/main" id="{09D7CAED-19D7-FC4B-0B8C-A932D8571982}"/>
              </a:ext>
            </a:extLst>
          </p:cNvPr>
          <p:cNvGrpSpPr/>
          <p:nvPr/>
        </p:nvGrpSpPr>
        <p:grpSpPr>
          <a:xfrm>
            <a:off x="453994" y="3551756"/>
            <a:ext cx="2566602" cy="461588"/>
            <a:chOff x="1239943" y="7848919"/>
            <a:chExt cx="6844271" cy="1230902"/>
          </a:xfrm>
        </p:grpSpPr>
        <p:sp>
          <p:nvSpPr>
            <p:cNvPr id="121" name="Textplatzhalter 2">
              <a:extLst>
                <a:ext uri="{FF2B5EF4-FFF2-40B4-BE49-F238E27FC236}">
                  <a16:creationId xmlns:a16="http://schemas.microsoft.com/office/drawing/2014/main" id="{CFC24CA9-B980-9763-486D-21737AAEEA81}"/>
                </a:ext>
              </a:extLst>
            </p:cNvPr>
            <p:cNvSpPr txBox="1">
              <a:spLocks/>
            </p:cNvSpPr>
            <p:nvPr>
              <p:custDataLst>
                <p:tags r:id="rId4"/>
              </p:custDataLst>
            </p:nvPr>
          </p:nvSpPr>
          <p:spPr bwMode="gray">
            <a:xfrm>
              <a:off x="2744935" y="7888140"/>
              <a:ext cx="5339279" cy="1152454"/>
            </a:xfrm>
            <a:prstGeom prst="rect">
              <a:avLst/>
            </a:prstGeom>
            <a:noFill/>
          </p:spPr>
          <p:txBody>
            <a:bodyPr vert="horz" wrap="square" lIns="0" tIns="0" rIns="0" bIns="0" rtlCol="0" anchor="ctr">
              <a:spAutoFit/>
            </a:bodyPr>
            <a:lstStyle>
              <a:lvl1pPr marL="180000" lvl="0" indent="-180000">
                <a:lnSpc>
                  <a:spcPct val="90000"/>
                </a:lnSpc>
                <a:spcBef>
                  <a:spcPts val="0"/>
                </a:spcBef>
                <a:spcAft>
                  <a:spcPts val="600"/>
                </a:spcAft>
                <a:buClr>
                  <a:schemeClr val="bg2"/>
                </a:buClr>
                <a:buSzPct val="70000"/>
                <a:buFont typeface="Arial" panose="020B0604020202020204" pitchFamily="34" charset="0"/>
                <a:buChar char="►"/>
                <a:defRPr lang="de-DE" sz="1400" dirty="0" smtClean="0">
                  <a:solidFill>
                    <a:schemeClr val="bg2"/>
                  </a:solidFill>
                  <a:ea typeface="Segoe UI Symbol"/>
                  <a:cs typeface="Lucida Sans Unicode"/>
                </a:defRPr>
              </a:lvl1pPr>
              <a:lvl2pPr marL="360000" lvl="1"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2pPr>
              <a:lvl3pPr marL="540000" lvl="2"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3pPr>
              <a:lvl4pPr marL="720000" lvl="3"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4pPr>
              <a:lvl5pPr marL="900000" lvl="4"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5pPr>
              <a:lvl6pPr marL="1080000" lvl="5"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6pPr>
              <a:lvl7pPr marL="1080000" lvl="6"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7pPr>
              <a:lvl8pPr marL="1080000" lvl="7"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8pPr>
              <a:lvl9pPr marL="1080000" lvl="8" indent="-180000">
                <a:lnSpc>
                  <a:spcPct val="90000"/>
                </a:lnSpc>
                <a:spcBef>
                  <a:spcPts val="0"/>
                </a:spcBef>
                <a:spcAft>
                  <a:spcPts val="600"/>
                </a:spcAft>
                <a:buClr>
                  <a:schemeClr val="bg2"/>
                </a:buClr>
                <a:buSzPct val="100000"/>
                <a:buFont typeface="Arial" panose="020B0604020202020204" pitchFamily="34" charset="0"/>
                <a:buChar char="–"/>
                <a:defRPr lang="de-DE" sz="1400" dirty="0">
                  <a:solidFill>
                    <a:schemeClr val="bg2"/>
                  </a:solidFill>
                </a:defRPr>
              </a:lvl9pPr>
            </a:lstStyle>
            <a:p>
              <a:pPr marL="0" marR="0" lvl="0" indent="0" defTabSz="685800" eaLnBrk="1" fontAlgn="auto" latinLnBrk="0" hangingPunct="1">
                <a:lnSpc>
                  <a:spcPct val="100000"/>
                </a:lnSpc>
                <a:spcBef>
                  <a:spcPts val="225"/>
                </a:spcBef>
                <a:spcAft>
                  <a:spcPts val="150"/>
                </a:spcAft>
                <a:buClrTx/>
                <a:buSzPct val="70000"/>
                <a:buFont typeface="Arial" panose="020B0604020202020204" pitchFamily="34" charset="0"/>
                <a:buNone/>
                <a:tabLst/>
                <a:defRPr/>
              </a:pPr>
              <a:r>
                <a:rPr kumimoji="0" lang="en-US" sz="825" b="1" i="0" u="none" strike="noStrike" kern="1200" cap="none" spc="0" normalizeH="0" baseline="0" noProof="0" dirty="0">
                  <a:ln>
                    <a:noFill/>
                  </a:ln>
                  <a:solidFill>
                    <a:srgbClr val="E57200"/>
                  </a:solidFill>
                  <a:effectLst/>
                  <a:uLnTx/>
                  <a:uFillTx/>
                  <a:latin typeface="Arial" panose="020B0604020202020204" pitchFamily="34" charset="0"/>
                  <a:ea typeface="Segoe UI Symbol"/>
                  <a:cs typeface="Lucida Sans Unicode"/>
                  <a:sym typeface="Arial" panose="020B0604020202020204" pitchFamily="34" charset="0"/>
                </a:rPr>
                <a:t>Price War</a:t>
              </a:r>
            </a:p>
            <a:p>
              <a:pPr marL="0" marR="0" lvl="0" indent="0" defTabSz="685800" eaLnBrk="1" fontAlgn="auto" latinLnBrk="0" hangingPunct="1">
                <a:lnSpc>
                  <a:spcPct val="100000"/>
                </a:lnSpc>
                <a:spcBef>
                  <a:spcPts val="225"/>
                </a:spcBef>
                <a:spcAft>
                  <a:spcPts val="150"/>
                </a:spcAft>
                <a:buClrTx/>
                <a:buSzPct val="70000"/>
                <a:buFont typeface="Arial" panose="020B0604020202020204" pitchFamily="34" charset="0"/>
                <a:buNone/>
                <a:tabLst/>
                <a:defRPr/>
              </a:pPr>
              <a:r>
                <a:rPr kumimoji="0" lang="en-US" sz="825" b="0" i="0" u="none" strike="noStrike" kern="1200" cap="none" spc="0" normalizeH="0" baseline="0" noProof="0" dirty="0">
                  <a:ln>
                    <a:noFill/>
                  </a:ln>
                  <a:solidFill>
                    <a:srgbClr val="2E2E38"/>
                  </a:solidFill>
                  <a:effectLst/>
                  <a:uLnTx/>
                  <a:uFillTx/>
                  <a:latin typeface="Arial" panose="020B0604020202020204" pitchFamily="34" charset="0"/>
                  <a:ea typeface="Segoe UI Symbol"/>
                  <a:cs typeface="Lucida Sans Unicode"/>
                  <a:sym typeface="Arial" panose="020B0604020202020204" pitchFamily="34" charset="0"/>
                </a:rPr>
                <a:t>Avoid or break the vicious cycle between yourself and competitor </a:t>
              </a:r>
            </a:p>
          </p:txBody>
        </p:sp>
        <p:sp>
          <p:nvSpPr>
            <p:cNvPr id="122" name="Oval 121">
              <a:extLst>
                <a:ext uri="{FF2B5EF4-FFF2-40B4-BE49-F238E27FC236}">
                  <a16:creationId xmlns:a16="http://schemas.microsoft.com/office/drawing/2014/main" id="{AD219439-C62D-4700-B6DD-4FF14035ED84}"/>
                </a:ext>
              </a:extLst>
            </p:cNvPr>
            <p:cNvSpPr>
              <a:spLocks noChangeAspect="1"/>
            </p:cNvSpPr>
            <p:nvPr>
              <p:custDataLst>
                <p:tags r:id="rId5"/>
              </p:custDataLst>
            </p:nvPr>
          </p:nvSpPr>
          <p:spPr>
            <a:xfrm>
              <a:off x="1239943" y="7848919"/>
              <a:ext cx="1230902" cy="1230902"/>
            </a:xfrm>
            <a:prstGeom prst="ellipse">
              <a:avLst/>
            </a:prstGeom>
            <a:noFill/>
            <a:ln w="19050" cap="flat" cmpd="sng" algn="ctr">
              <a:solidFill>
                <a:srgbClr val="E57200"/>
              </a:solidFill>
              <a:prstDash val="solid"/>
              <a:round/>
              <a:headEnd type="none" w="med" len="med"/>
              <a:tailEnd type="none" w="med" len="med"/>
            </a:ln>
            <a:effectLst/>
          </p:spPr>
          <p:txBody>
            <a:bodyPr lIns="21938" tIns="21938" rIns="21938" bIns="21938" rtlCol="0" anchor="ctr" anchorCtr="0"/>
            <a:lstStyle/>
            <a:p>
              <a:pPr marL="0" marR="0" lvl="0" indent="0" algn="ctr" defTabSz="685800" eaLnBrk="1" fontAlgn="auto" latinLnBrk="0" hangingPunct="1">
                <a:lnSpc>
                  <a:spcPct val="100000"/>
                </a:lnSpc>
                <a:spcBef>
                  <a:spcPts val="0"/>
                </a:spcBef>
                <a:spcAft>
                  <a:spcPts val="0"/>
                </a:spcAft>
                <a:buClrTx/>
                <a:buSzPct val="75000"/>
                <a:buFontTx/>
                <a:buNone/>
                <a:tabLst/>
                <a:defRPr/>
              </a:pPr>
              <a:endParaRPr kumimoji="0" lang="en-US" sz="671" b="0" i="0" u="none" strike="noStrike" kern="1200" cap="none" spc="0" normalizeH="0" baseline="0" noProof="0" dirty="0">
                <a:ln>
                  <a:noFill/>
                </a:ln>
                <a:solidFill>
                  <a:srgbClr val="2E2E38"/>
                </a:solidFill>
                <a:effectLst/>
                <a:uLnTx/>
                <a:uFillTx/>
                <a:latin typeface="Franklin Gothic Book"/>
                <a:sym typeface="FranklinGothic URW Comp Book"/>
              </a:endParaRPr>
            </a:p>
          </p:txBody>
        </p:sp>
        <p:pic>
          <p:nvPicPr>
            <p:cNvPr id="123" name="Graphic 122">
              <a:extLst>
                <a:ext uri="{FF2B5EF4-FFF2-40B4-BE49-F238E27FC236}">
                  <a16:creationId xmlns:a16="http://schemas.microsoft.com/office/drawing/2014/main" id="{D8239AD0-DED9-39F1-9CDC-5D5DCC0F3D33}"/>
                </a:ext>
              </a:extLst>
            </p:cNvPr>
            <p:cNvPicPr>
              <a:picLocks noChangeAspect="1"/>
            </p:cNvPicPr>
            <p:nvPr>
              <p:custDataLst>
                <p:tags r:id="rId6"/>
              </p:custDataLst>
            </p:nvPr>
          </p:nvPicPr>
          <p:blipFill>
            <a:blip r:embed="rId18">
              <a:extLst>
                <a:ext uri="{96DAC541-7B7A-43D3-8B79-37D633B846F1}">
                  <asvg:svgBlip xmlns:asvg="http://schemas.microsoft.com/office/drawing/2016/SVG/main" r:embed="rId19"/>
                </a:ext>
              </a:extLst>
            </a:blip>
            <a:stretch>
              <a:fillRect/>
            </a:stretch>
          </p:blipFill>
          <p:spPr>
            <a:xfrm>
              <a:off x="1496395" y="8105371"/>
              <a:ext cx="718002" cy="718002"/>
            </a:xfrm>
            <a:prstGeom prst="rect">
              <a:avLst/>
            </a:prstGeom>
          </p:spPr>
        </p:pic>
      </p:grpSp>
      <p:grpSp>
        <p:nvGrpSpPr>
          <p:cNvPr id="124" name="Group 123">
            <a:extLst>
              <a:ext uri="{FF2B5EF4-FFF2-40B4-BE49-F238E27FC236}">
                <a16:creationId xmlns:a16="http://schemas.microsoft.com/office/drawing/2014/main" id="{06C9F024-C8B3-5B42-CE08-9FC7CFA8DC61}"/>
              </a:ext>
            </a:extLst>
          </p:cNvPr>
          <p:cNvGrpSpPr/>
          <p:nvPr/>
        </p:nvGrpSpPr>
        <p:grpSpPr>
          <a:xfrm>
            <a:off x="453994" y="2767455"/>
            <a:ext cx="2566602" cy="461588"/>
            <a:chOff x="1239943" y="6311169"/>
            <a:chExt cx="6844271" cy="1230902"/>
          </a:xfrm>
        </p:grpSpPr>
        <p:sp>
          <p:nvSpPr>
            <p:cNvPr id="125" name="Textplatzhalter 2">
              <a:extLst>
                <a:ext uri="{FF2B5EF4-FFF2-40B4-BE49-F238E27FC236}">
                  <a16:creationId xmlns:a16="http://schemas.microsoft.com/office/drawing/2014/main" id="{FB907F4E-7159-02E5-2216-87DCE170D0C7}"/>
                </a:ext>
              </a:extLst>
            </p:cNvPr>
            <p:cNvSpPr txBox="1">
              <a:spLocks/>
            </p:cNvSpPr>
            <p:nvPr>
              <p:custDataLst>
                <p:tags r:id="rId2"/>
              </p:custDataLst>
            </p:nvPr>
          </p:nvSpPr>
          <p:spPr bwMode="gray">
            <a:xfrm>
              <a:off x="2744935" y="6350390"/>
              <a:ext cx="5339279" cy="1152454"/>
            </a:xfrm>
            <a:prstGeom prst="rect">
              <a:avLst/>
            </a:prstGeom>
            <a:noFill/>
          </p:spPr>
          <p:txBody>
            <a:bodyPr vert="horz" wrap="square" lIns="0" tIns="0" rIns="0" bIns="0" rtlCol="0" anchor="ctr">
              <a:spAutoFit/>
            </a:bodyPr>
            <a:lstStyle>
              <a:lvl1pPr marL="180000" lvl="0" indent="-180000">
                <a:lnSpc>
                  <a:spcPct val="90000"/>
                </a:lnSpc>
                <a:spcBef>
                  <a:spcPts val="0"/>
                </a:spcBef>
                <a:spcAft>
                  <a:spcPts val="600"/>
                </a:spcAft>
                <a:buClr>
                  <a:schemeClr val="bg2"/>
                </a:buClr>
                <a:buSzPct val="70000"/>
                <a:buFont typeface="Arial" panose="020B0604020202020204" pitchFamily="34" charset="0"/>
                <a:buChar char="►"/>
                <a:defRPr lang="de-DE" sz="1400" dirty="0" smtClean="0">
                  <a:solidFill>
                    <a:schemeClr val="bg2"/>
                  </a:solidFill>
                  <a:ea typeface="Segoe UI Symbol"/>
                  <a:cs typeface="Lucida Sans Unicode"/>
                </a:defRPr>
              </a:lvl1pPr>
              <a:lvl2pPr marL="360000" lvl="1"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2pPr>
              <a:lvl3pPr marL="540000" lvl="2"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3pPr>
              <a:lvl4pPr marL="720000" lvl="3"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4pPr>
              <a:lvl5pPr marL="900000" lvl="4"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5pPr>
              <a:lvl6pPr marL="1080000" lvl="5"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6pPr>
              <a:lvl7pPr marL="1080000" lvl="6"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7pPr>
              <a:lvl8pPr marL="1080000" lvl="7" indent="-180000">
                <a:lnSpc>
                  <a:spcPct val="90000"/>
                </a:lnSpc>
                <a:spcBef>
                  <a:spcPts val="0"/>
                </a:spcBef>
                <a:spcAft>
                  <a:spcPts val="600"/>
                </a:spcAft>
                <a:buClr>
                  <a:schemeClr val="bg2"/>
                </a:buClr>
                <a:buSzPct val="100000"/>
                <a:buFont typeface="Arial" panose="020B0604020202020204" pitchFamily="34" charset="0"/>
                <a:buChar char="–"/>
                <a:defRPr lang="de-DE" sz="1400" dirty="0" smtClean="0">
                  <a:solidFill>
                    <a:schemeClr val="bg2"/>
                  </a:solidFill>
                </a:defRPr>
              </a:lvl8pPr>
              <a:lvl9pPr marL="1080000" lvl="8" indent="-180000">
                <a:lnSpc>
                  <a:spcPct val="90000"/>
                </a:lnSpc>
                <a:spcBef>
                  <a:spcPts val="0"/>
                </a:spcBef>
                <a:spcAft>
                  <a:spcPts val="600"/>
                </a:spcAft>
                <a:buClr>
                  <a:schemeClr val="bg2"/>
                </a:buClr>
                <a:buSzPct val="100000"/>
                <a:buFont typeface="Arial" panose="020B0604020202020204" pitchFamily="34" charset="0"/>
                <a:buChar char="–"/>
                <a:defRPr lang="de-DE" sz="1400" dirty="0">
                  <a:solidFill>
                    <a:schemeClr val="bg2"/>
                  </a:solidFill>
                </a:defRPr>
              </a:lvl9pPr>
            </a:lstStyle>
            <a:p>
              <a:pPr marL="0" marR="0" lvl="0" indent="0" defTabSz="685800" eaLnBrk="1" fontAlgn="auto" latinLnBrk="0" hangingPunct="1">
                <a:lnSpc>
                  <a:spcPct val="100000"/>
                </a:lnSpc>
                <a:spcBef>
                  <a:spcPts val="225"/>
                </a:spcBef>
                <a:spcAft>
                  <a:spcPts val="150"/>
                </a:spcAft>
                <a:buClrTx/>
                <a:buSzTx/>
                <a:buFont typeface="Arial" panose="020B0604020202020204" pitchFamily="34" charset="0"/>
                <a:buNone/>
                <a:tabLst/>
                <a:defRPr/>
              </a:pPr>
              <a:r>
                <a:rPr kumimoji="0" lang="en-US" sz="825" b="1" i="0" u="none" strike="noStrike" kern="1200" cap="none" spc="0" normalizeH="0" baseline="0" noProof="0" dirty="0">
                  <a:ln>
                    <a:noFill/>
                  </a:ln>
                  <a:solidFill>
                    <a:srgbClr val="E57200"/>
                  </a:solidFill>
                  <a:effectLst/>
                  <a:uLnTx/>
                  <a:uFillTx/>
                  <a:latin typeface="Arial" panose="020B0604020202020204" pitchFamily="34" charset="0"/>
                  <a:ea typeface="Segoe UI Symbol"/>
                  <a:cs typeface="Lucida Sans Unicode"/>
                  <a:sym typeface="Arial" panose="020B0604020202020204" pitchFamily="34" charset="0"/>
                </a:rPr>
                <a:t>Price Moves</a:t>
              </a:r>
            </a:p>
            <a:p>
              <a:pPr marL="0" marR="0" lvl="0" indent="0" defTabSz="685800" eaLnBrk="1" fontAlgn="auto" latinLnBrk="0" hangingPunct="1">
                <a:lnSpc>
                  <a:spcPct val="100000"/>
                </a:lnSpc>
                <a:spcBef>
                  <a:spcPts val="225"/>
                </a:spcBef>
                <a:spcAft>
                  <a:spcPts val="150"/>
                </a:spcAft>
                <a:buClrTx/>
                <a:buSzTx/>
                <a:buFont typeface="Arial" panose="020B0604020202020204" pitchFamily="34" charset="0"/>
                <a:buNone/>
                <a:tabLst/>
                <a:defRPr/>
              </a:pPr>
              <a:r>
                <a:rPr kumimoji="0" lang="en-US" sz="825" b="0" i="0" u="none" strike="noStrike" kern="1200" cap="none" spc="0" normalizeH="0" baseline="0" noProof="0" dirty="0">
                  <a:ln>
                    <a:noFill/>
                  </a:ln>
                  <a:solidFill>
                    <a:srgbClr val="2E2E38"/>
                  </a:solidFill>
                  <a:effectLst/>
                  <a:uLnTx/>
                  <a:uFillTx/>
                  <a:latin typeface="Arial" panose="020B0604020202020204" pitchFamily="34" charset="0"/>
                  <a:ea typeface="Segoe UI Symbol"/>
                  <a:cs typeface="Lucida Sans Unicode"/>
                  <a:sym typeface="Arial" panose="020B0604020202020204" pitchFamily="34" charset="0"/>
                </a:rPr>
                <a:t>Active price management through war-gaming exercises</a:t>
              </a:r>
            </a:p>
          </p:txBody>
        </p:sp>
        <p:sp>
          <p:nvSpPr>
            <p:cNvPr id="126" name="Oval 125">
              <a:extLst>
                <a:ext uri="{FF2B5EF4-FFF2-40B4-BE49-F238E27FC236}">
                  <a16:creationId xmlns:a16="http://schemas.microsoft.com/office/drawing/2014/main" id="{432ABF5E-B161-9239-3ABA-4EDD2A7660A9}"/>
                </a:ext>
              </a:extLst>
            </p:cNvPr>
            <p:cNvSpPr>
              <a:spLocks noChangeAspect="1"/>
            </p:cNvSpPr>
            <p:nvPr>
              <p:custDataLst>
                <p:tags r:id="rId3"/>
              </p:custDataLst>
            </p:nvPr>
          </p:nvSpPr>
          <p:spPr>
            <a:xfrm>
              <a:off x="1239943" y="6311169"/>
              <a:ext cx="1230902" cy="1230902"/>
            </a:xfrm>
            <a:prstGeom prst="ellipse">
              <a:avLst/>
            </a:prstGeom>
            <a:noFill/>
            <a:ln w="19050" cap="flat" cmpd="sng" algn="ctr">
              <a:solidFill>
                <a:srgbClr val="E57200"/>
              </a:solidFill>
              <a:prstDash val="solid"/>
              <a:round/>
              <a:headEnd type="none" w="med" len="med"/>
              <a:tailEnd type="none" w="med" len="med"/>
            </a:ln>
            <a:effectLst/>
          </p:spPr>
          <p:txBody>
            <a:bodyPr lIns="21938" tIns="21938" rIns="21938" bIns="21938" rtlCol="0" anchor="ctr" anchorCtr="0"/>
            <a:lstStyle/>
            <a:p>
              <a:pPr marL="0" marR="0" lvl="0" indent="0" algn="ctr" defTabSz="685800" eaLnBrk="1" fontAlgn="auto" latinLnBrk="0" hangingPunct="1">
                <a:lnSpc>
                  <a:spcPct val="100000"/>
                </a:lnSpc>
                <a:spcBef>
                  <a:spcPts val="0"/>
                </a:spcBef>
                <a:spcAft>
                  <a:spcPts val="0"/>
                </a:spcAft>
                <a:buClrTx/>
                <a:buSzPct val="75000"/>
                <a:buFontTx/>
                <a:buNone/>
                <a:tabLst/>
                <a:defRPr/>
              </a:pPr>
              <a:endParaRPr kumimoji="0" lang="en-US" sz="671" b="0" i="0" u="none" strike="noStrike" kern="1200" cap="none" spc="0" normalizeH="0" baseline="0" noProof="0" dirty="0">
                <a:ln>
                  <a:noFill/>
                </a:ln>
                <a:solidFill>
                  <a:srgbClr val="2E2E38"/>
                </a:solidFill>
                <a:effectLst/>
                <a:uLnTx/>
                <a:uFillTx/>
                <a:latin typeface="Franklin Gothic Book"/>
                <a:sym typeface="FranklinGothic URW Comp Book"/>
              </a:endParaRPr>
            </a:p>
          </p:txBody>
        </p:sp>
        <p:grpSp>
          <p:nvGrpSpPr>
            <p:cNvPr id="127" name="Group 126">
              <a:extLst>
                <a:ext uri="{FF2B5EF4-FFF2-40B4-BE49-F238E27FC236}">
                  <a16:creationId xmlns:a16="http://schemas.microsoft.com/office/drawing/2014/main" id="{5C597776-D31A-40D5-1E17-2C25B6B0ADF6}"/>
                </a:ext>
              </a:extLst>
            </p:cNvPr>
            <p:cNvGrpSpPr/>
            <p:nvPr/>
          </p:nvGrpSpPr>
          <p:grpSpPr>
            <a:xfrm>
              <a:off x="1553849" y="6575132"/>
              <a:ext cx="694786" cy="780044"/>
              <a:chOff x="7776490" y="3044451"/>
              <a:chExt cx="347393" cy="390022"/>
            </a:xfrm>
            <a:solidFill>
              <a:srgbClr val="E57200"/>
            </a:solidFill>
          </p:grpSpPr>
          <p:sp>
            <p:nvSpPr>
              <p:cNvPr id="128" name="Freeform 34">
                <a:extLst>
                  <a:ext uri="{FF2B5EF4-FFF2-40B4-BE49-F238E27FC236}">
                    <a16:creationId xmlns:a16="http://schemas.microsoft.com/office/drawing/2014/main" id="{C78F4B41-FA58-6812-392F-8C9C39DA2F0E}"/>
                  </a:ext>
                </a:extLst>
              </p:cNvPr>
              <p:cNvSpPr>
                <a:spLocks/>
              </p:cNvSpPr>
              <p:nvPr/>
            </p:nvSpPr>
            <p:spPr bwMode="auto">
              <a:xfrm>
                <a:off x="7818719" y="3097039"/>
                <a:ext cx="305164" cy="337434"/>
              </a:xfrm>
              <a:custGeom>
                <a:avLst/>
                <a:gdLst>
                  <a:gd name="T0" fmla="*/ 170 w 777"/>
                  <a:gd name="T1" fmla="*/ 0 h 781"/>
                  <a:gd name="T2" fmla="*/ 23 w 777"/>
                  <a:gd name="T3" fmla="*/ 21 h 781"/>
                  <a:gd name="T4" fmla="*/ 0 w 777"/>
                  <a:gd name="T5" fmla="*/ 164 h 781"/>
                  <a:gd name="T6" fmla="*/ 209 w 777"/>
                  <a:gd name="T7" fmla="*/ 385 h 781"/>
                  <a:gd name="T8" fmla="*/ 383 w 777"/>
                  <a:gd name="T9" fmla="*/ 220 h 781"/>
                  <a:gd name="T10" fmla="*/ 174 w 777"/>
                  <a:gd name="T11" fmla="*/ 0 h 781"/>
                  <a:gd name="T12" fmla="*/ 170 w 777"/>
                  <a:gd name="T13" fmla="*/ 0 h 781"/>
                  <a:gd name="T14" fmla="*/ 0 60000 65536"/>
                  <a:gd name="T15" fmla="*/ 0 60000 65536"/>
                  <a:gd name="T16" fmla="*/ 0 60000 65536"/>
                  <a:gd name="T17" fmla="*/ 0 60000 65536"/>
                  <a:gd name="T18" fmla="*/ 0 60000 65536"/>
                  <a:gd name="T19" fmla="*/ 0 60000 65536"/>
                  <a:gd name="T20" fmla="*/ 0 60000 65536"/>
                  <a:gd name="T21" fmla="*/ 0 w 777"/>
                  <a:gd name="T22" fmla="*/ 0 h 781"/>
                  <a:gd name="T23" fmla="*/ 777 w 777"/>
                  <a:gd name="T24" fmla="*/ 781 h 7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7" h="781">
                    <a:moveTo>
                      <a:pt x="345" y="1"/>
                    </a:moveTo>
                    <a:lnTo>
                      <a:pt x="46" y="42"/>
                    </a:lnTo>
                    <a:lnTo>
                      <a:pt x="0" y="333"/>
                    </a:lnTo>
                    <a:lnTo>
                      <a:pt x="425" y="781"/>
                    </a:lnTo>
                    <a:lnTo>
                      <a:pt x="777" y="447"/>
                    </a:lnTo>
                    <a:lnTo>
                      <a:pt x="353" y="0"/>
                    </a:lnTo>
                    <a:lnTo>
                      <a:pt x="345" y="1"/>
                    </a:lnTo>
                    <a:close/>
                  </a:path>
                </a:pathLst>
              </a:custGeom>
              <a:grp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0" dirty="0">
                  <a:ln>
                    <a:noFill/>
                  </a:ln>
                  <a:solidFill>
                    <a:srgbClr val="FFFFFF"/>
                  </a:solidFill>
                  <a:effectLst/>
                  <a:uLnTx/>
                  <a:uFillTx/>
                  <a:sym typeface="FranklinGothic URW Comp Book"/>
                </a:endParaRPr>
              </a:p>
            </p:txBody>
          </p:sp>
          <p:sp>
            <p:nvSpPr>
              <p:cNvPr id="129" name="Freeform 35">
                <a:extLst>
                  <a:ext uri="{FF2B5EF4-FFF2-40B4-BE49-F238E27FC236}">
                    <a16:creationId xmlns:a16="http://schemas.microsoft.com/office/drawing/2014/main" id="{F7793290-947B-A144-FCC7-3E42E0C7036A}"/>
                  </a:ext>
                </a:extLst>
              </p:cNvPr>
              <p:cNvSpPr>
                <a:spLocks/>
              </p:cNvSpPr>
              <p:nvPr/>
            </p:nvSpPr>
            <p:spPr bwMode="auto">
              <a:xfrm>
                <a:off x="7832264" y="3111062"/>
                <a:ext cx="274090" cy="304129"/>
              </a:xfrm>
              <a:custGeom>
                <a:avLst/>
                <a:gdLst>
                  <a:gd name="T0" fmla="*/ 154 w 696"/>
                  <a:gd name="T1" fmla="*/ 3 h 703"/>
                  <a:gd name="T2" fmla="*/ 170 w 696"/>
                  <a:gd name="T3" fmla="*/ 20 h 703"/>
                  <a:gd name="T4" fmla="*/ 196 w 696"/>
                  <a:gd name="T5" fmla="*/ 48 h 703"/>
                  <a:gd name="T6" fmla="*/ 229 w 696"/>
                  <a:gd name="T7" fmla="*/ 82 h 703"/>
                  <a:gd name="T8" fmla="*/ 263 w 696"/>
                  <a:gd name="T9" fmla="*/ 118 h 703"/>
                  <a:gd name="T10" fmla="*/ 296 w 696"/>
                  <a:gd name="T11" fmla="*/ 153 h 703"/>
                  <a:gd name="T12" fmla="*/ 323 w 696"/>
                  <a:gd name="T13" fmla="*/ 182 h 703"/>
                  <a:gd name="T14" fmla="*/ 341 w 696"/>
                  <a:gd name="T15" fmla="*/ 200 h 703"/>
                  <a:gd name="T16" fmla="*/ 341 w 696"/>
                  <a:gd name="T17" fmla="*/ 207 h 703"/>
                  <a:gd name="T18" fmla="*/ 327 w 696"/>
                  <a:gd name="T19" fmla="*/ 220 h 703"/>
                  <a:gd name="T20" fmla="*/ 306 w 696"/>
                  <a:gd name="T21" fmla="*/ 239 h 703"/>
                  <a:gd name="T22" fmla="*/ 282 w 696"/>
                  <a:gd name="T23" fmla="*/ 263 h 703"/>
                  <a:gd name="T24" fmla="*/ 256 w 696"/>
                  <a:gd name="T25" fmla="*/ 288 h 703"/>
                  <a:gd name="T26" fmla="*/ 231 w 696"/>
                  <a:gd name="T27" fmla="*/ 311 h 703"/>
                  <a:gd name="T28" fmla="*/ 211 w 696"/>
                  <a:gd name="T29" fmla="*/ 331 h 703"/>
                  <a:gd name="T30" fmla="*/ 197 w 696"/>
                  <a:gd name="T31" fmla="*/ 344 h 703"/>
                  <a:gd name="T32" fmla="*/ 190 w 696"/>
                  <a:gd name="T33" fmla="*/ 343 h 703"/>
                  <a:gd name="T34" fmla="*/ 172 w 696"/>
                  <a:gd name="T35" fmla="*/ 325 h 703"/>
                  <a:gd name="T36" fmla="*/ 145 w 696"/>
                  <a:gd name="T37" fmla="*/ 296 h 703"/>
                  <a:gd name="T38" fmla="*/ 112 w 696"/>
                  <a:gd name="T39" fmla="*/ 261 h 703"/>
                  <a:gd name="T40" fmla="*/ 77 w 696"/>
                  <a:gd name="T41" fmla="*/ 224 h 703"/>
                  <a:gd name="T42" fmla="*/ 45 w 696"/>
                  <a:gd name="T43" fmla="*/ 190 h 703"/>
                  <a:gd name="T44" fmla="*/ 19 w 696"/>
                  <a:gd name="T45" fmla="*/ 162 h 703"/>
                  <a:gd name="T46" fmla="*/ 3 w 696"/>
                  <a:gd name="T47" fmla="*/ 145 h 703"/>
                  <a:gd name="T48" fmla="*/ 1 w 696"/>
                  <a:gd name="T49" fmla="*/ 136 h 703"/>
                  <a:gd name="T50" fmla="*/ 6 w 696"/>
                  <a:gd name="T51" fmla="*/ 103 h 703"/>
                  <a:gd name="T52" fmla="*/ 12 w 696"/>
                  <a:gd name="T53" fmla="*/ 61 h 703"/>
                  <a:gd name="T54" fmla="*/ 18 w 696"/>
                  <a:gd name="T55" fmla="*/ 26 h 703"/>
                  <a:gd name="T56" fmla="*/ 22 w 696"/>
                  <a:gd name="T57" fmla="*/ 18 h 703"/>
                  <a:gd name="T58" fmla="*/ 35 w 696"/>
                  <a:gd name="T59" fmla="*/ 16 h 703"/>
                  <a:gd name="T60" fmla="*/ 53 w 696"/>
                  <a:gd name="T61" fmla="*/ 14 h 703"/>
                  <a:gd name="T62" fmla="*/ 75 w 696"/>
                  <a:gd name="T63" fmla="*/ 11 h 703"/>
                  <a:gd name="T64" fmla="*/ 98 w 696"/>
                  <a:gd name="T65" fmla="*/ 7 h 703"/>
                  <a:gd name="T66" fmla="*/ 120 w 696"/>
                  <a:gd name="T67" fmla="*/ 5 h 703"/>
                  <a:gd name="T68" fmla="*/ 137 w 696"/>
                  <a:gd name="T69" fmla="*/ 2 h 703"/>
                  <a:gd name="T70" fmla="*/ 149 w 696"/>
                  <a:gd name="T71" fmla="*/ 1 h 7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6"/>
                  <a:gd name="T109" fmla="*/ 0 h 703"/>
                  <a:gd name="T110" fmla="*/ 696 w 696"/>
                  <a:gd name="T111" fmla="*/ 703 h 70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6" h="703">
                    <a:moveTo>
                      <a:pt x="305" y="0"/>
                    </a:moveTo>
                    <a:lnTo>
                      <a:pt x="311" y="6"/>
                    </a:lnTo>
                    <a:lnTo>
                      <a:pt x="325" y="20"/>
                    </a:lnTo>
                    <a:lnTo>
                      <a:pt x="344" y="41"/>
                    </a:lnTo>
                    <a:lnTo>
                      <a:pt x="369" y="66"/>
                    </a:lnTo>
                    <a:lnTo>
                      <a:pt x="397" y="97"/>
                    </a:lnTo>
                    <a:lnTo>
                      <a:pt x="428" y="131"/>
                    </a:lnTo>
                    <a:lnTo>
                      <a:pt x="463" y="166"/>
                    </a:lnTo>
                    <a:lnTo>
                      <a:pt x="498" y="203"/>
                    </a:lnTo>
                    <a:lnTo>
                      <a:pt x="532" y="240"/>
                    </a:lnTo>
                    <a:lnTo>
                      <a:pt x="567" y="276"/>
                    </a:lnTo>
                    <a:lnTo>
                      <a:pt x="599" y="310"/>
                    </a:lnTo>
                    <a:lnTo>
                      <a:pt x="628" y="340"/>
                    </a:lnTo>
                    <a:lnTo>
                      <a:pt x="653" y="368"/>
                    </a:lnTo>
                    <a:lnTo>
                      <a:pt x="674" y="390"/>
                    </a:lnTo>
                    <a:lnTo>
                      <a:pt x="689" y="405"/>
                    </a:lnTo>
                    <a:lnTo>
                      <a:pt x="696" y="413"/>
                    </a:lnTo>
                    <a:lnTo>
                      <a:pt x="689" y="419"/>
                    </a:lnTo>
                    <a:lnTo>
                      <a:pt x="677" y="430"/>
                    </a:lnTo>
                    <a:lnTo>
                      <a:pt x="661" y="445"/>
                    </a:lnTo>
                    <a:lnTo>
                      <a:pt x="643" y="464"/>
                    </a:lnTo>
                    <a:lnTo>
                      <a:pt x="620" y="484"/>
                    </a:lnTo>
                    <a:lnTo>
                      <a:pt x="596" y="507"/>
                    </a:lnTo>
                    <a:lnTo>
                      <a:pt x="570" y="533"/>
                    </a:lnTo>
                    <a:lnTo>
                      <a:pt x="544" y="558"/>
                    </a:lnTo>
                    <a:lnTo>
                      <a:pt x="517" y="584"/>
                    </a:lnTo>
                    <a:lnTo>
                      <a:pt x="492" y="608"/>
                    </a:lnTo>
                    <a:lnTo>
                      <a:pt x="468" y="631"/>
                    </a:lnTo>
                    <a:lnTo>
                      <a:pt x="445" y="652"/>
                    </a:lnTo>
                    <a:lnTo>
                      <a:pt x="426" y="671"/>
                    </a:lnTo>
                    <a:lnTo>
                      <a:pt x="410" y="686"/>
                    </a:lnTo>
                    <a:lnTo>
                      <a:pt x="398" y="696"/>
                    </a:lnTo>
                    <a:lnTo>
                      <a:pt x="392" y="703"/>
                    </a:lnTo>
                    <a:lnTo>
                      <a:pt x="384" y="695"/>
                    </a:lnTo>
                    <a:lnTo>
                      <a:pt x="370" y="679"/>
                    </a:lnTo>
                    <a:lnTo>
                      <a:pt x="349" y="658"/>
                    </a:lnTo>
                    <a:lnTo>
                      <a:pt x="322" y="631"/>
                    </a:lnTo>
                    <a:lnTo>
                      <a:pt x="294" y="600"/>
                    </a:lnTo>
                    <a:lnTo>
                      <a:pt x="261" y="565"/>
                    </a:lnTo>
                    <a:lnTo>
                      <a:pt x="227" y="529"/>
                    </a:lnTo>
                    <a:lnTo>
                      <a:pt x="191" y="493"/>
                    </a:lnTo>
                    <a:lnTo>
                      <a:pt x="156" y="454"/>
                    </a:lnTo>
                    <a:lnTo>
                      <a:pt x="122" y="419"/>
                    </a:lnTo>
                    <a:lnTo>
                      <a:pt x="91" y="385"/>
                    </a:lnTo>
                    <a:lnTo>
                      <a:pt x="62" y="355"/>
                    </a:lnTo>
                    <a:lnTo>
                      <a:pt x="38" y="329"/>
                    </a:lnTo>
                    <a:lnTo>
                      <a:pt x="18" y="309"/>
                    </a:lnTo>
                    <a:lnTo>
                      <a:pt x="6" y="294"/>
                    </a:lnTo>
                    <a:lnTo>
                      <a:pt x="0" y="289"/>
                    </a:lnTo>
                    <a:lnTo>
                      <a:pt x="2" y="275"/>
                    </a:lnTo>
                    <a:lnTo>
                      <a:pt x="7" y="246"/>
                    </a:lnTo>
                    <a:lnTo>
                      <a:pt x="12" y="208"/>
                    </a:lnTo>
                    <a:lnTo>
                      <a:pt x="19" y="165"/>
                    </a:lnTo>
                    <a:lnTo>
                      <a:pt x="25" y="123"/>
                    </a:lnTo>
                    <a:lnTo>
                      <a:pt x="32" y="83"/>
                    </a:lnTo>
                    <a:lnTo>
                      <a:pt x="37" y="53"/>
                    </a:lnTo>
                    <a:lnTo>
                      <a:pt x="39" y="37"/>
                    </a:lnTo>
                    <a:lnTo>
                      <a:pt x="45" y="36"/>
                    </a:lnTo>
                    <a:lnTo>
                      <a:pt x="56" y="35"/>
                    </a:lnTo>
                    <a:lnTo>
                      <a:pt x="70" y="33"/>
                    </a:lnTo>
                    <a:lnTo>
                      <a:pt x="87" y="30"/>
                    </a:lnTo>
                    <a:lnTo>
                      <a:pt x="107" y="28"/>
                    </a:lnTo>
                    <a:lnTo>
                      <a:pt x="129" y="26"/>
                    </a:lnTo>
                    <a:lnTo>
                      <a:pt x="152" y="22"/>
                    </a:lnTo>
                    <a:lnTo>
                      <a:pt x="175" y="19"/>
                    </a:lnTo>
                    <a:lnTo>
                      <a:pt x="198" y="15"/>
                    </a:lnTo>
                    <a:lnTo>
                      <a:pt x="220" y="12"/>
                    </a:lnTo>
                    <a:lnTo>
                      <a:pt x="242" y="10"/>
                    </a:lnTo>
                    <a:lnTo>
                      <a:pt x="260" y="7"/>
                    </a:lnTo>
                    <a:lnTo>
                      <a:pt x="277" y="5"/>
                    </a:lnTo>
                    <a:lnTo>
                      <a:pt x="290" y="3"/>
                    </a:lnTo>
                    <a:lnTo>
                      <a:pt x="301" y="2"/>
                    </a:lnTo>
                    <a:lnTo>
                      <a:pt x="305" y="0"/>
                    </a:lnTo>
                    <a:close/>
                  </a:path>
                </a:pathLst>
              </a:custGeom>
              <a:grp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0" dirty="0">
                  <a:ln>
                    <a:noFill/>
                  </a:ln>
                  <a:solidFill>
                    <a:srgbClr val="FFFFFF"/>
                  </a:solidFill>
                  <a:effectLst/>
                  <a:uLnTx/>
                  <a:uFillTx/>
                  <a:sym typeface="FranklinGothic URW Comp Book"/>
                </a:endParaRPr>
              </a:p>
            </p:txBody>
          </p:sp>
          <p:sp>
            <p:nvSpPr>
              <p:cNvPr id="130" name="Freeform 36">
                <a:extLst>
                  <a:ext uri="{FF2B5EF4-FFF2-40B4-BE49-F238E27FC236}">
                    <a16:creationId xmlns:a16="http://schemas.microsoft.com/office/drawing/2014/main" id="{19081844-44AE-05F9-AC28-EDF99BD75BEB}"/>
                  </a:ext>
                </a:extLst>
              </p:cNvPr>
              <p:cNvSpPr>
                <a:spLocks/>
              </p:cNvSpPr>
              <p:nvPr/>
            </p:nvSpPr>
            <p:spPr bwMode="auto">
              <a:xfrm>
                <a:off x="7871306" y="3153131"/>
                <a:ext cx="39839" cy="43823"/>
              </a:xfrm>
              <a:custGeom>
                <a:avLst/>
                <a:gdLst>
                  <a:gd name="T0" fmla="*/ 44 w 101"/>
                  <a:gd name="T1" fmla="*/ 8 h 100"/>
                  <a:gd name="T2" fmla="*/ 49 w 101"/>
                  <a:gd name="T3" fmla="*/ 17 h 100"/>
                  <a:gd name="T4" fmla="*/ 50 w 101"/>
                  <a:gd name="T5" fmla="*/ 26 h 100"/>
                  <a:gd name="T6" fmla="*/ 48 w 101"/>
                  <a:gd name="T7" fmla="*/ 36 h 100"/>
                  <a:gd name="T8" fmla="*/ 42 w 101"/>
                  <a:gd name="T9" fmla="*/ 44 h 100"/>
                  <a:gd name="T10" fmla="*/ 38 w 101"/>
                  <a:gd name="T11" fmla="*/ 47 h 100"/>
                  <a:gd name="T12" fmla="*/ 34 w 101"/>
                  <a:gd name="T13" fmla="*/ 49 h 100"/>
                  <a:gd name="T14" fmla="*/ 29 w 101"/>
                  <a:gd name="T15" fmla="*/ 50 h 100"/>
                  <a:gd name="T16" fmla="*/ 25 w 101"/>
                  <a:gd name="T17" fmla="*/ 50 h 100"/>
                  <a:gd name="T18" fmla="*/ 20 w 101"/>
                  <a:gd name="T19" fmla="*/ 50 h 100"/>
                  <a:gd name="T20" fmla="*/ 15 w 101"/>
                  <a:gd name="T21" fmla="*/ 48 h 100"/>
                  <a:gd name="T22" fmla="*/ 11 w 101"/>
                  <a:gd name="T23" fmla="*/ 46 h 100"/>
                  <a:gd name="T24" fmla="*/ 7 w 101"/>
                  <a:gd name="T25" fmla="*/ 43 h 100"/>
                  <a:gd name="T26" fmla="*/ 1 w 101"/>
                  <a:gd name="T27" fmla="*/ 34 h 100"/>
                  <a:gd name="T28" fmla="*/ 0 w 101"/>
                  <a:gd name="T29" fmla="*/ 25 h 100"/>
                  <a:gd name="T30" fmla="*/ 2 w 101"/>
                  <a:gd name="T31" fmla="*/ 15 h 100"/>
                  <a:gd name="T32" fmla="*/ 8 w 101"/>
                  <a:gd name="T33" fmla="*/ 7 h 100"/>
                  <a:gd name="T34" fmla="*/ 12 w 101"/>
                  <a:gd name="T35" fmla="*/ 3 h 100"/>
                  <a:gd name="T36" fmla="*/ 16 w 101"/>
                  <a:gd name="T37" fmla="*/ 2 h 100"/>
                  <a:gd name="T38" fmla="*/ 21 w 101"/>
                  <a:gd name="T39" fmla="*/ 0 h 100"/>
                  <a:gd name="T40" fmla="*/ 26 w 101"/>
                  <a:gd name="T41" fmla="*/ 0 h 100"/>
                  <a:gd name="T42" fmla="*/ 30 w 101"/>
                  <a:gd name="T43" fmla="*/ 1 h 100"/>
                  <a:gd name="T44" fmla="*/ 35 w 101"/>
                  <a:gd name="T45" fmla="*/ 3 h 100"/>
                  <a:gd name="T46" fmla="*/ 40 w 101"/>
                  <a:gd name="T47" fmla="*/ 5 h 100"/>
                  <a:gd name="T48" fmla="*/ 44 w 101"/>
                  <a:gd name="T49" fmla="*/ 8 h 1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1"/>
                  <a:gd name="T76" fmla="*/ 0 h 100"/>
                  <a:gd name="T77" fmla="*/ 101 w 101"/>
                  <a:gd name="T78" fmla="*/ 100 h 1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1" h="100">
                    <a:moveTo>
                      <a:pt x="88" y="16"/>
                    </a:moveTo>
                    <a:lnTo>
                      <a:pt x="98" y="33"/>
                    </a:lnTo>
                    <a:lnTo>
                      <a:pt x="101" y="52"/>
                    </a:lnTo>
                    <a:lnTo>
                      <a:pt x="97" y="72"/>
                    </a:lnTo>
                    <a:lnTo>
                      <a:pt x="85" y="88"/>
                    </a:lnTo>
                    <a:lnTo>
                      <a:pt x="77" y="94"/>
                    </a:lnTo>
                    <a:lnTo>
                      <a:pt x="69" y="97"/>
                    </a:lnTo>
                    <a:lnTo>
                      <a:pt x="59" y="99"/>
                    </a:lnTo>
                    <a:lnTo>
                      <a:pt x="50" y="100"/>
                    </a:lnTo>
                    <a:lnTo>
                      <a:pt x="40" y="99"/>
                    </a:lnTo>
                    <a:lnTo>
                      <a:pt x="30" y="96"/>
                    </a:lnTo>
                    <a:lnTo>
                      <a:pt x="22" y="91"/>
                    </a:lnTo>
                    <a:lnTo>
                      <a:pt x="14" y="86"/>
                    </a:lnTo>
                    <a:lnTo>
                      <a:pt x="3" y="68"/>
                    </a:lnTo>
                    <a:lnTo>
                      <a:pt x="0" y="50"/>
                    </a:lnTo>
                    <a:lnTo>
                      <a:pt x="5" y="30"/>
                    </a:lnTo>
                    <a:lnTo>
                      <a:pt x="16" y="14"/>
                    </a:lnTo>
                    <a:lnTo>
                      <a:pt x="24" y="7"/>
                    </a:lnTo>
                    <a:lnTo>
                      <a:pt x="32" y="4"/>
                    </a:lnTo>
                    <a:lnTo>
                      <a:pt x="43" y="0"/>
                    </a:lnTo>
                    <a:lnTo>
                      <a:pt x="52" y="0"/>
                    </a:lnTo>
                    <a:lnTo>
                      <a:pt x="61" y="1"/>
                    </a:lnTo>
                    <a:lnTo>
                      <a:pt x="71" y="5"/>
                    </a:lnTo>
                    <a:lnTo>
                      <a:pt x="80" y="9"/>
                    </a:lnTo>
                    <a:lnTo>
                      <a:pt x="88" y="16"/>
                    </a:lnTo>
                    <a:close/>
                  </a:path>
                </a:pathLst>
              </a:custGeom>
              <a:grp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0" dirty="0">
                  <a:ln>
                    <a:noFill/>
                  </a:ln>
                  <a:solidFill>
                    <a:srgbClr val="FFFFFF"/>
                  </a:solidFill>
                  <a:effectLst/>
                  <a:uLnTx/>
                  <a:uFillTx/>
                  <a:sym typeface="FranklinGothic URW Comp Book"/>
                </a:endParaRPr>
              </a:p>
            </p:txBody>
          </p:sp>
          <p:sp>
            <p:nvSpPr>
              <p:cNvPr id="131" name="Freeform 37">
                <a:extLst>
                  <a:ext uri="{FF2B5EF4-FFF2-40B4-BE49-F238E27FC236}">
                    <a16:creationId xmlns:a16="http://schemas.microsoft.com/office/drawing/2014/main" id="{1A34CC8C-3E8F-AC99-1E4D-C20AFD70652B}"/>
                  </a:ext>
                </a:extLst>
              </p:cNvPr>
              <p:cNvSpPr>
                <a:spLocks/>
              </p:cNvSpPr>
              <p:nvPr/>
            </p:nvSpPr>
            <p:spPr bwMode="auto">
              <a:xfrm>
                <a:off x="7776490" y="3044451"/>
                <a:ext cx="117126" cy="142862"/>
              </a:xfrm>
              <a:custGeom>
                <a:avLst/>
                <a:gdLst>
                  <a:gd name="T0" fmla="*/ 7 w 298"/>
                  <a:gd name="T1" fmla="*/ 17 h 331"/>
                  <a:gd name="T2" fmla="*/ 1 w 298"/>
                  <a:gd name="T3" fmla="*/ 32 h 331"/>
                  <a:gd name="T4" fmla="*/ 0 w 298"/>
                  <a:gd name="T5" fmla="*/ 51 h 331"/>
                  <a:gd name="T6" fmla="*/ 5 w 298"/>
                  <a:gd name="T7" fmla="*/ 70 h 331"/>
                  <a:gd name="T8" fmla="*/ 15 w 298"/>
                  <a:gd name="T9" fmla="*/ 91 h 331"/>
                  <a:gd name="T10" fmla="*/ 29 w 298"/>
                  <a:gd name="T11" fmla="*/ 111 h 331"/>
                  <a:gd name="T12" fmla="*/ 47 w 298"/>
                  <a:gd name="T13" fmla="*/ 130 h 331"/>
                  <a:gd name="T14" fmla="*/ 67 w 298"/>
                  <a:gd name="T15" fmla="*/ 145 h 331"/>
                  <a:gd name="T16" fmla="*/ 87 w 298"/>
                  <a:gd name="T17" fmla="*/ 156 h 331"/>
                  <a:gd name="T18" fmla="*/ 107 w 298"/>
                  <a:gd name="T19" fmla="*/ 162 h 331"/>
                  <a:gd name="T20" fmla="*/ 121 w 298"/>
                  <a:gd name="T21" fmla="*/ 163 h 331"/>
                  <a:gd name="T22" fmla="*/ 129 w 298"/>
                  <a:gd name="T23" fmla="*/ 161 h 331"/>
                  <a:gd name="T24" fmla="*/ 137 w 298"/>
                  <a:gd name="T25" fmla="*/ 159 h 331"/>
                  <a:gd name="T26" fmla="*/ 144 w 298"/>
                  <a:gd name="T27" fmla="*/ 155 h 331"/>
                  <a:gd name="T28" fmla="*/ 136 w 298"/>
                  <a:gd name="T29" fmla="*/ 141 h 331"/>
                  <a:gd name="T30" fmla="*/ 132 w 298"/>
                  <a:gd name="T31" fmla="*/ 144 h 331"/>
                  <a:gd name="T32" fmla="*/ 127 w 298"/>
                  <a:gd name="T33" fmla="*/ 146 h 331"/>
                  <a:gd name="T34" fmla="*/ 122 w 298"/>
                  <a:gd name="T35" fmla="*/ 147 h 331"/>
                  <a:gd name="T36" fmla="*/ 117 w 298"/>
                  <a:gd name="T37" fmla="*/ 147 h 331"/>
                  <a:gd name="T38" fmla="*/ 101 w 298"/>
                  <a:gd name="T39" fmla="*/ 144 h 331"/>
                  <a:gd name="T40" fmla="*/ 83 w 298"/>
                  <a:gd name="T41" fmla="*/ 137 h 331"/>
                  <a:gd name="T42" fmla="*/ 66 w 298"/>
                  <a:gd name="T43" fmla="*/ 125 h 331"/>
                  <a:gd name="T44" fmla="*/ 50 w 298"/>
                  <a:gd name="T45" fmla="*/ 110 h 331"/>
                  <a:gd name="T46" fmla="*/ 36 w 298"/>
                  <a:gd name="T47" fmla="*/ 93 h 331"/>
                  <a:gd name="T48" fmla="*/ 25 w 298"/>
                  <a:gd name="T49" fmla="*/ 75 h 331"/>
                  <a:gd name="T50" fmla="*/ 18 w 298"/>
                  <a:gd name="T51" fmla="*/ 57 h 331"/>
                  <a:gd name="T52" fmla="*/ 16 w 298"/>
                  <a:gd name="T53" fmla="*/ 41 h 331"/>
                  <a:gd name="T54" fmla="*/ 18 w 298"/>
                  <a:gd name="T55" fmla="*/ 30 h 331"/>
                  <a:gd name="T56" fmla="*/ 24 w 298"/>
                  <a:gd name="T57" fmla="*/ 22 h 331"/>
                  <a:gd name="T58" fmla="*/ 40 w 298"/>
                  <a:gd name="T59" fmla="*/ 16 h 331"/>
                  <a:gd name="T60" fmla="*/ 62 w 298"/>
                  <a:gd name="T61" fmla="*/ 19 h 331"/>
                  <a:gd name="T62" fmla="*/ 86 w 298"/>
                  <a:gd name="T63" fmla="*/ 33 h 331"/>
                  <a:gd name="T64" fmla="*/ 110 w 298"/>
                  <a:gd name="T65" fmla="*/ 53 h 331"/>
                  <a:gd name="T66" fmla="*/ 115 w 298"/>
                  <a:gd name="T67" fmla="*/ 59 h 331"/>
                  <a:gd name="T68" fmla="*/ 121 w 298"/>
                  <a:gd name="T69" fmla="*/ 66 h 331"/>
                  <a:gd name="T70" fmla="*/ 126 w 298"/>
                  <a:gd name="T71" fmla="*/ 73 h 331"/>
                  <a:gd name="T72" fmla="*/ 130 w 298"/>
                  <a:gd name="T73" fmla="*/ 79 h 331"/>
                  <a:gd name="T74" fmla="*/ 142 w 298"/>
                  <a:gd name="T75" fmla="*/ 67 h 331"/>
                  <a:gd name="T76" fmla="*/ 137 w 298"/>
                  <a:gd name="T77" fmla="*/ 60 h 331"/>
                  <a:gd name="T78" fmla="*/ 131 w 298"/>
                  <a:gd name="T79" fmla="*/ 52 h 331"/>
                  <a:gd name="T80" fmla="*/ 125 w 298"/>
                  <a:gd name="T81" fmla="*/ 45 h 331"/>
                  <a:gd name="T82" fmla="*/ 114 w 298"/>
                  <a:gd name="T83" fmla="*/ 34 h 331"/>
                  <a:gd name="T84" fmla="*/ 100 w 298"/>
                  <a:gd name="T85" fmla="*/ 23 h 331"/>
                  <a:gd name="T86" fmla="*/ 84 w 298"/>
                  <a:gd name="T87" fmla="*/ 12 h 331"/>
                  <a:gd name="T88" fmla="*/ 69 w 298"/>
                  <a:gd name="T89" fmla="*/ 6 h 331"/>
                  <a:gd name="T90" fmla="*/ 54 w 298"/>
                  <a:gd name="T91" fmla="*/ 1 h 331"/>
                  <a:gd name="T92" fmla="*/ 40 w 298"/>
                  <a:gd name="T93" fmla="*/ 0 h 331"/>
                  <a:gd name="T94" fmla="*/ 28 w 298"/>
                  <a:gd name="T95" fmla="*/ 2 h 331"/>
                  <a:gd name="T96" fmla="*/ 17 w 298"/>
                  <a:gd name="T97" fmla="*/ 7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8"/>
                  <a:gd name="T148" fmla="*/ 0 h 331"/>
                  <a:gd name="T149" fmla="*/ 298 w 298"/>
                  <a:gd name="T150" fmla="*/ 331 h 3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8" h="331">
                    <a:moveTo>
                      <a:pt x="26" y="22"/>
                    </a:moveTo>
                    <a:lnTo>
                      <a:pt x="15" y="35"/>
                    </a:lnTo>
                    <a:lnTo>
                      <a:pt x="7" y="48"/>
                    </a:lnTo>
                    <a:lnTo>
                      <a:pt x="3" y="65"/>
                    </a:lnTo>
                    <a:lnTo>
                      <a:pt x="0" y="83"/>
                    </a:lnTo>
                    <a:lnTo>
                      <a:pt x="1" y="103"/>
                    </a:lnTo>
                    <a:lnTo>
                      <a:pt x="5" y="122"/>
                    </a:lnTo>
                    <a:lnTo>
                      <a:pt x="11" y="143"/>
                    </a:lnTo>
                    <a:lnTo>
                      <a:pt x="20" y="164"/>
                    </a:lnTo>
                    <a:lnTo>
                      <a:pt x="30" y="184"/>
                    </a:lnTo>
                    <a:lnTo>
                      <a:pt x="44" y="205"/>
                    </a:lnTo>
                    <a:lnTo>
                      <a:pt x="59" y="226"/>
                    </a:lnTo>
                    <a:lnTo>
                      <a:pt x="76" y="245"/>
                    </a:lnTo>
                    <a:lnTo>
                      <a:pt x="95" y="264"/>
                    </a:lnTo>
                    <a:lnTo>
                      <a:pt x="114" y="280"/>
                    </a:lnTo>
                    <a:lnTo>
                      <a:pt x="135" y="295"/>
                    </a:lnTo>
                    <a:lnTo>
                      <a:pt x="156" y="307"/>
                    </a:lnTo>
                    <a:lnTo>
                      <a:pt x="177" y="317"/>
                    </a:lnTo>
                    <a:lnTo>
                      <a:pt x="196" y="324"/>
                    </a:lnTo>
                    <a:lnTo>
                      <a:pt x="216" y="328"/>
                    </a:lnTo>
                    <a:lnTo>
                      <a:pt x="235" y="331"/>
                    </a:lnTo>
                    <a:lnTo>
                      <a:pt x="245" y="331"/>
                    </a:lnTo>
                    <a:lnTo>
                      <a:pt x="254" y="330"/>
                    </a:lnTo>
                    <a:lnTo>
                      <a:pt x="262" y="327"/>
                    </a:lnTo>
                    <a:lnTo>
                      <a:pt x="270" y="325"/>
                    </a:lnTo>
                    <a:lnTo>
                      <a:pt x="278" y="323"/>
                    </a:lnTo>
                    <a:lnTo>
                      <a:pt x="285" y="318"/>
                    </a:lnTo>
                    <a:lnTo>
                      <a:pt x="292" y="315"/>
                    </a:lnTo>
                    <a:lnTo>
                      <a:pt x="298" y="309"/>
                    </a:lnTo>
                    <a:lnTo>
                      <a:pt x="276" y="286"/>
                    </a:lnTo>
                    <a:lnTo>
                      <a:pt x="272" y="289"/>
                    </a:lnTo>
                    <a:lnTo>
                      <a:pt x="268" y="292"/>
                    </a:lnTo>
                    <a:lnTo>
                      <a:pt x="263" y="294"/>
                    </a:lnTo>
                    <a:lnTo>
                      <a:pt x="258" y="296"/>
                    </a:lnTo>
                    <a:lnTo>
                      <a:pt x="254" y="297"/>
                    </a:lnTo>
                    <a:lnTo>
                      <a:pt x="248" y="298"/>
                    </a:lnTo>
                    <a:lnTo>
                      <a:pt x="242" y="298"/>
                    </a:lnTo>
                    <a:lnTo>
                      <a:pt x="237" y="298"/>
                    </a:lnTo>
                    <a:lnTo>
                      <a:pt x="220" y="297"/>
                    </a:lnTo>
                    <a:lnTo>
                      <a:pt x="204" y="293"/>
                    </a:lnTo>
                    <a:lnTo>
                      <a:pt x="187" y="286"/>
                    </a:lnTo>
                    <a:lnTo>
                      <a:pt x="169" y="278"/>
                    </a:lnTo>
                    <a:lnTo>
                      <a:pt x="151" y="266"/>
                    </a:lnTo>
                    <a:lnTo>
                      <a:pt x="134" y="254"/>
                    </a:lnTo>
                    <a:lnTo>
                      <a:pt x="117" y="240"/>
                    </a:lnTo>
                    <a:lnTo>
                      <a:pt x="101" y="224"/>
                    </a:lnTo>
                    <a:lnTo>
                      <a:pt x="86" y="206"/>
                    </a:lnTo>
                    <a:lnTo>
                      <a:pt x="72" y="189"/>
                    </a:lnTo>
                    <a:lnTo>
                      <a:pt x="59" y="171"/>
                    </a:lnTo>
                    <a:lnTo>
                      <a:pt x="50" y="152"/>
                    </a:lnTo>
                    <a:lnTo>
                      <a:pt x="42" y="134"/>
                    </a:lnTo>
                    <a:lnTo>
                      <a:pt x="36" y="116"/>
                    </a:lnTo>
                    <a:lnTo>
                      <a:pt x="34" y="100"/>
                    </a:lnTo>
                    <a:lnTo>
                      <a:pt x="33" y="84"/>
                    </a:lnTo>
                    <a:lnTo>
                      <a:pt x="34" y="71"/>
                    </a:lnTo>
                    <a:lnTo>
                      <a:pt x="37" y="61"/>
                    </a:lnTo>
                    <a:lnTo>
                      <a:pt x="42" y="53"/>
                    </a:lnTo>
                    <a:lnTo>
                      <a:pt x="48" y="45"/>
                    </a:lnTo>
                    <a:lnTo>
                      <a:pt x="63" y="36"/>
                    </a:lnTo>
                    <a:lnTo>
                      <a:pt x="81" y="32"/>
                    </a:lnTo>
                    <a:lnTo>
                      <a:pt x="102" y="33"/>
                    </a:lnTo>
                    <a:lnTo>
                      <a:pt x="125" y="39"/>
                    </a:lnTo>
                    <a:lnTo>
                      <a:pt x="149" y="50"/>
                    </a:lnTo>
                    <a:lnTo>
                      <a:pt x="174" y="66"/>
                    </a:lnTo>
                    <a:lnTo>
                      <a:pt x="199" y="84"/>
                    </a:lnTo>
                    <a:lnTo>
                      <a:pt x="223" y="107"/>
                    </a:lnTo>
                    <a:lnTo>
                      <a:pt x="228" y="114"/>
                    </a:lnTo>
                    <a:lnTo>
                      <a:pt x="234" y="120"/>
                    </a:lnTo>
                    <a:lnTo>
                      <a:pt x="240" y="127"/>
                    </a:lnTo>
                    <a:lnTo>
                      <a:pt x="246" y="134"/>
                    </a:lnTo>
                    <a:lnTo>
                      <a:pt x="250" y="141"/>
                    </a:lnTo>
                    <a:lnTo>
                      <a:pt x="255" y="148"/>
                    </a:lnTo>
                    <a:lnTo>
                      <a:pt x="260" y="154"/>
                    </a:lnTo>
                    <a:lnTo>
                      <a:pt x="264" y="161"/>
                    </a:lnTo>
                    <a:lnTo>
                      <a:pt x="292" y="145"/>
                    </a:lnTo>
                    <a:lnTo>
                      <a:pt x="287" y="137"/>
                    </a:lnTo>
                    <a:lnTo>
                      <a:pt x="281" y="129"/>
                    </a:lnTo>
                    <a:lnTo>
                      <a:pt x="277" y="121"/>
                    </a:lnTo>
                    <a:lnTo>
                      <a:pt x="271" y="114"/>
                    </a:lnTo>
                    <a:lnTo>
                      <a:pt x="265" y="106"/>
                    </a:lnTo>
                    <a:lnTo>
                      <a:pt x="260" y="99"/>
                    </a:lnTo>
                    <a:lnTo>
                      <a:pt x="254" y="92"/>
                    </a:lnTo>
                    <a:lnTo>
                      <a:pt x="247" y="85"/>
                    </a:lnTo>
                    <a:lnTo>
                      <a:pt x="232" y="70"/>
                    </a:lnTo>
                    <a:lnTo>
                      <a:pt x="217" y="58"/>
                    </a:lnTo>
                    <a:lnTo>
                      <a:pt x="202" y="46"/>
                    </a:lnTo>
                    <a:lnTo>
                      <a:pt x="187" y="35"/>
                    </a:lnTo>
                    <a:lnTo>
                      <a:pt x="171" y="25"/>
                    </a:lnTo>
                    <a:lnTo>
                      <a:pt x="156" y="18"/>
                    </a:lnTo>
                    <a:lnTo>
                      <a:pt x="140" y="12"/>
                    </a:lnTo>
                    <a:lnTo>
                      <a:pt x="125" y="7"/>
                    </a:lnTo>
                    <a:lnTo>
                      <a:pt x="110" y="3"/>
                    </a:lnTo>
                    <a:lnTo>
                      <a:pt x="96" y="1"/>
                    </a:lnTo>
                    <a:lnTo>
                      <a:pt x="82" y="0"/>
                    </a:lnTo>
                    <a:lnTo>
                      <a:pt x="69" y="1"/>
                    </a:lnTo>
                    <a:lnTo>
                      <a:pt x="57" y="5"/>
                    </a:lnTo>
                    <a:lnTo>
                      <a:pt x="45" y="8"/>
                    </a:lnTo>
                    <a:lnTo>
                      <a:pt x="35" y="14"/>
                    </a:lnTo>
                    <a:lnTo>
                      <a:pt x="26" y="22"/>
                    </a:lnTo>
                    <a:close/>
                  </a:path>
                </a:pathLst>
              </a:custGeom>
              <a:grp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0" dirty="0">
                  <a:ln>
                    <a:noFill/>
                  </a:ln>
                  <a:solidFill>
                    <a:srgbClr val="FFFFFF"/>
                  </a:solidFill>
                  <a:effectLst/>
                  <a:uLnTx/>
                  <a:uFillTx/>
                  <a:sym typeface="FranklinGothic URW Comp Book"/>
                </a:endParaRPr>
              </a:p>
            </p:txBody>
          </p:sp>
          <p:sp>
            <p:nvSpPr>
              <p:cNvPr id="132" name="Freeform 38">
                <a:extLst>
                  <a:ext uri="{FF2B5EF4-FFF2-40B4-BE49-F238E27FC236}">
                    <a16:creationId xmlns:a16="http://schemas.microsoft.com/office/drawing/2014/main" id="{A2AE28BA-2F1D-4E7B-5284-C809CA4C9FDB}"/>
                  </a:ext>
                </a:extLst>
              </p:cNvPr>
              <p:cNvSpPr>
                <a:spLocks/>
              </p:cNvSpPr>
              <p:nvPr/>
            </p:nvSpPr>
            <p:spPr bwMode="auto">
              <a:xfrm>
                <a:off x="7969309" y="3265317"/>
                <a:ext cx="135451" cy="143738"/>
              </a:xfrm>
              <a:custGeom>
                <a:avLst/>
                <a:gdLst>
                  <a:gd name="T0" fmla="*/ 0 w 346"/>
                  <a:gd name="T1" fmla="*/ 156 h 330"/>
                  <a:gd name="T2" fmla="*/ 8 w 346"/>
                  <a:gd name="T3" fmla="*/ 164 h 330"/>
                  <a:gd name="T4" fmla="*/ 170 w 346"/>
                  <a:gd name="T5" fmla="*/ 9 h 330"/>
                  <a:gd name="T6" fmla="*/ 162 w 346"/>
                  <a:gd name="T7" fmla="*/ 0 h 330"/>
                  <a:gd name="T8" fmla="*/ 0 w 346"/>
                  <a:gd name="T9" fmla="*/ 156 h 330"/>
                  <a:gd name="T10" fmla="*/ 0 60000 65536"/>
                  <a:gd name="T11" fmla="*/ 0 60000 65536"/>
                  <a:gd name="T12" fmla="*/ 0 60000 65536"/>
                  <a:gd name="T13" fmla="*/ 0 60000 65536"/>
                  <a:gd name="T14" fmla="*/ 0 60000 65536"/>
                  <a:gd name="T15" fmla="*/ 0 w 346"/>
                  <a:gd name="T16" fmla="*/ 0 h 330"/>
                  <a:gd name="T17" fmla="*/ 346 w 346"/>
                  <a:gd name="T18" fmla="*/ 330 h 330"/>
                </a:gdLst>
                <a:ahLst/>
                <a:cxnLst>
                  <a:cxn ang="T10">
                    <a:pos x="T0" y="T1"/>
                  </a:cxn>
                  <a:cxn ang="T11">
                    <a:pos x="T2" y="T3"/>
                  </a:cxn>
                  <a:cxn ang="T12">
                    <a:pos x="T4" y="T5"/>
                  </a:cxn>
                  <a:cxn ang="T13">
                    <a:pos x="T6" y="T7"/>
                  </a:cxn>
                  <a:cxn ang="T14">
                    <a:pos x="T8" y="T9"/>
                  </a:cxn>
                </a:cxnLst>
                <a:rect l="T15" t="T16" r="T17" b="T18"/>
                <a:pathLst>
                  <a:path w="346" h="330">
                    <a:moveTo>
                      <a:pt x="0" y="313"/>
                    </a:moveTo>
                    <a:lnTo>
                      <a:pt x="16" y="330"/>
                    </a:lnTo>
                    <a:lnTo>
                      <a:pt x="346" y="18"/>
                    </a:lnTo>
                    <a:lnTo>
                      <a:pt x="330" y="0"/>
                    </a:lnTo>
                    <a:lnTo>
                      <a:pt x="0" y="313"/>
                    </a:lnTo>
                    <a:close/>
                  </a:path>
                </a:pathLst>
              </a:custGeom>
              <a:grpFill/>
              <a:ln w="9525">
                <a:solidFill>
                  <a:srgbClr val="E57200"/>
                </a:solid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0" dirty="0">
                  <a:ln>
                    <a:noFill/>
                  </a:ln>
                  <a:solidFill>
                    <a:srgbClr val="FFFFFF"/>
                  </a:solidFill>
                  <a:effectLst/>
                  <a:uLnTx/>
                  <a:uFillTx/>
                  <a:sym typeface="FranklinGothic URW Comp Book"/>
                </a:endParaRPr>
              </a:p>
            </p:txBody>
          </p:sp>
          <p:sp>
            <p:nvSpPr>
              <p:cNvPr id="133" name="Text Box 39">
                <a:extLst>
                  <a:ext uri="{FF2B5EF4-FFF2-40B4-BE49-F238E27FC236}">
                    <a16:creationId xmlns:a16="http://schemas.microsoft.com/office/drawing/2014/main" id="{3CD3D3DD-92BC-17DF-A746-103B7883180F}"/>
                  </a:ext>
                </a:extLst>
              </p:cNvPr>
              <p:cNvSpPr txBox="1">
                <a:spLocks noChangeArrowheads="1"/>
              </p:cNvSpPr>
              <p:nvPr/>
            </p:nvSpPr>
            <p:spPr bwMode="auto">
              <a:xfrm rot="19113024">
                <a:off x="7878147" y="3137398"/>
                <a:ext cx="146607" cy="268099"/>
              </a:xfrm>
              <a:prstGeom prst="rect">
                <a:avLst/>
              </a:prstGeom>
              <a:grpFill/>
              <a:ln w="12700">
                <a:solidFill>
                  <a:srgbClr val="E57200"/>
                </a:solidFill>
                <a:miter lim="800000"/>
                <a:headEnd/>
                <a:tailEnd/>
              </a:ln>
            </p:spPr>
            <p:txBody>
              <a:bodyPr lIns="65813" tIns="43875" rIns="65813" bIns="43875">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31" b="1" i="0" u="none" strike="noStrike" kern="1200" cap="none" spc="0" normalizeH="0" baseline="0" noProof="0" dirty="0">
                    <a:ln>
                      <a:noFill/>
                    </a:ln>
                    <a:solidFill>
                      <a:srgbClr val="FFFFFF"/>
                    </a:solidFill>
                    <a:effectLst/>
                    <a:uLnTx/>
                    <a:uFillTx/>
                    <a:sym typeface="FranklinGothic URW Comp Book"/>
                  </a:rPr>
                  <a:t>€</a:t>
                </a:r>
              </a:p>
            </p:txBody>
          </p:sp>
        </p:grpSp>
      </p:grpSp>
      <p:pic>
        <p:nvPicPr>
          <p:cNvPr id="134" name="Graphic 133" descr="Abacus outline">
            <a:extLst>
              <a:ext uri="{FF2B5EF4-FFF2-40B4-BE49-F238E27FC236}">
                <a16:creationId xmlns:a16="http://schemas.microsoft.com/office/drawing/2014/main" id="{7FC364B3-1E9B-723B-E0DE-B23BC71427D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43" y="1351828"/>
            <a:ext cx="342900" cy="342900"/>
          </a:xfrm>
          <a:prstGeom prst="rect">
            <a:avLst/>
          </a:prstGeom>
        </p:spPr>
      </p:pic>
      <p:pic>
        <p:nvPicPr>
          <p:cNvPr id="135" name="Graphic 134" descr="Submarine outline">
            <a:extLst>
              <a:ext uri="{FF2B5EF4-FFF2-40B4-BE49-F238E27FC236}">
                <a16:creationId xmlns:a16="http://schemas.microsoft.com/office/drawing/2014/main" id="{42A063CE-3D99-3E27-87F5-A898D81C3B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063336" y="1329051"/>
            <a:ext cx="342900" cy="342900"/>
          </a:xfrm>
          <a:prstGeom prst="rect">
            <a:avLst/>
          </a:prstGeom>
        </p:spPr>
      </p:pic>
      <p:sp>
        <p:nvSpPr>
          <p:cNvPr id="136" name="Rectangle 135">
            <a:extLst>
              <a:ext uri="{FF2B5EF4-FFF2-40B4-BE49-F238E27FC236}">
                <a16:creationId xmlns:a16="http://schemas.microsoft.com/office/drawing/2014/main" id="{168B8964-3704-FDC3-CD3A-067FDECBDC14}"/>
              </a:ext>
            </a:extLst>
          </p:cNvPr>
          <p:cNvSpPr/>
          <p:nvPr/>
        </p:nvSpPr>
        <p:spPr>
          <a:xfrm>
            <a:off x="3277633" y="3949046"/>
            <a:ext cx="2550465" cy="803297"/>
          </a:xfrm>
          <a:prstGeom prst="rect">
            <a:avLst/>
          </a:prstGeom>
          <a:noFill/>
          <a:ln w="9525">
            <a:noFill/>
            <a:miter lim="800000"/>
            <a:headEnd/>
            <a:tailEnd/>
          </a:ln>
          <a:effectLst/>
        </p:spPr>
        <p:txBody>
          <a:bodyPr lIns="0" tIns="0" rIns="0" bIns="0"/>
          <a:lstStyle/>
          <a:p>
            <a:pPr marL="0" marR="0" lvl="0" indent="0" defTabSz="685800" eaLnBrk="1" fontAlgn="auto" latinLnBrk="0" hangingPunct="1">
              <a:lnSpc>
                <a:spcPct val="100000"/>
              </a:lnSpc>
              <a:spcBef>
                <a:spcPct val="20000"/>
              </a:spcBef>
              <a:spcAft>
                <a:spcPts val="0"/>
              </a:spcAft>
              <a:buClr>
                <a:srgbClr val="F47321"/>
              </a:buClr>
              <a:buSzPct val="75000"/>
              <a:buFontTx/>
              <a:buNone/>
              <a:tabLst/>
              <a:defRPr/>
            </a:pPr>
            <a:r>
              <a:rPr kumimoji="0" lang="en-US" sz="750" b="0" i="0" u="none" strike="noStrike" kern="1200" cap="none" spc="0" normalizeH="0" baseline="0" noProof="0" dirty="0">
                <a:ln>
                  <a:noFill/>
                </a:ln>
                <a:solidFill>
                  <a:prstClr val="black"/>
                </a:solidFill>
                <a:effectLst/>
                <a:uLnTx/>
                <a:uFillTx/>
                <a:sym typeface="FranklinGothic URW Comp Book"/>
              </a:rPr>
              <a:t>As Rossman competitors align promotions:</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Do not initiate aggression to price war</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Make response clear so that competitor does not misunderstand</a:t>
            </a:r>
          </a:p>
          <a:p>
            <a:pPr marL="94500" marR="0" lvl="0" indent="-94500" defTabSz="685800" eaLnBrk="1" fontAlgn="auto" latinLnBrk="0" hangingPunct="1">
              <a:lnSpc>
                <a:spcPct val="100000"/>
              </a:lnSpc>
              <a:spcBef>
                <a:spcPct val="20000"/>
              </a:spcBef>
              <a:spcAft>
                <a:spcPts val="0"/>
              </a:spcAft>
              <a:buClr>
                <a:srgbClr val="F47321"/>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Practice reciprocity if competitor is aggressive</a:t>
            </a:r>
          </a:p>
        </p:txBody>
      </p:sp>
      <p:grpSp>
        <p:nvGrpSpPr>
          <p:cNvPr id="137" name="Group 136">
            <a:extLst>
              <a:ext uri="{FF2B5EF4-FFF2-40B4-BE49-F238E27FC236}">
                <a16:creationId xmlns:a16="http://schemas.microsoft.com/office/drawing/2014/main" id="{42BC31B0-A596-F265-DD2D-423C21C0B434}"/>
              </a:ext>
            </a:extLst>
          </p:cNvPr>
          <p:cNvGrpSpPr/>
          <p:nvPr/>
        </p:nvGrpSpPr>
        <p:grpSpPr>
          <a:xfrm>
            <a:off x="3281974" y="3673265"/>
            <a:ext cx="2550465" cy="218570"/>
            <a:chOff x="603070" y="4252583"/>
            <a:chExt cx="3045005" cy="291426"/>
          </a:xfrm>
        </p:grpSpPr>
        <p:cxnSp>
          <p:nvCxnSpPr>
            <p:cNvPr id="138" name="Straight Connector 137">
              <a:extLst>
                <a:ext uri="{FF2B5EF4-FFF2-40B4-BE49-F238E27FC236}">
                  <a16:creationId xmlns:a16="http://schemas.microsoft.com/office/drawing/2014/main" id="{1093E350-4B2F-ABAC-0AEC-0007CE1921D4}"/>
                </a:ext>
              </a:extLst>
            </p:cNvPr>
            <p:cNvCxnSpPr>
              <a:cxnSpLocks/>
            </p:cNvCxnSpPr>
            <p:nvPr/>
          </p:nvCxnSpPr>
          <p:spPr>
            <a:xfrm flipH="1">
              <a:off x="603070" y="4398296"/>
              <a:ext cx="3045005" cy="0"/>
            </a:xfrm>
            <a:prstGeom prst="line">
              <a:avLst/>
            </a:prstGeom>
            <a:noFill/>
            <a:ln w="9525" cap="flat" cmpd="sng" algn="ctr">
              <a:solidFill>
                <a:srgbClr val="747480"/>
              </a:solidFill>
              <a:prstDash val="solid"/>
              <a:round/>
              <a:headEnd type="none" w="med" len="med"/>
              <a:tailEnd type="none" w="med" len="med"/>
            </a:ln>
            <a:effectLst/>
          </p:spPr>
        </p:cxnSp>
        <p:grpSp>
          <p:nvGrpSpPr>
            <p:cNvPr id="139" name="Group 138">
              <a:extLst>
                <a:ext uri="{FF2B5EF4-FFF2-40B4-BE49-F238E27FC236}">
                  <a16:creationId xmlns:a16="http://schemas.microsoft.com/office/drawing/2014/main" id="{E2449579-5905-67A6-BB79-33195E4E0E7B}"/>
                </a:ext>
              </a:extLst>
            </p:cNvPr>
            <p:cNvGrpSpPr/>
            <p:nvPr/>
          </p:nvGrpSpPr>
          <p:grpSpPr>
            <a:xfrm rot="5400000">
              <a:off x="1979860" y="4252583"/>
              <a:ext cx="291426" cy="291426"/>
              <a:chOff x="3744687" y="2420095"/>
              <a:chExt cx="291578" cy="291578"/>
            </a:xfrm>
          </p:grpSpPr>
          <p:sp>
            <p:nvSpPr>
              <p:cNvPr id="140" name="Oval 139">
                <a:extLst>
                  <a:ext uri="{FF2B5EF4-FFF2-40B4-BE49-F238E27FC236}">
                    <a16:creationId xmlns:a16="http://schemas.microsoft.com/office/drawing/2014/main" id="{9ED6000A-E677-791E-0112-6A5F94FC04CC}"/>
                  </a:ext>
                </a:extLst>
              </p:cNvPr>
              <p:cNvSpPr/>
              <p:nvPr/>
            </p:nvSpPr>
            <p:spPr>
              <a:xfrm>
                <a:off x="3744687" y="2420095"/>
                <a:ext cx="291578" cy="291578"/>
              </a:xfrm>
              <a:prstGeom prst="ellipse">
                <a:avLst/>
              </a:prstGeom>
              <a:solidFill>
                <a:srgbClr val="E57200"/>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err="1">
                  <a:ln>
                    <a:noFill/>
                  </a:ln>
                  <a:solidFill>
                    <a:srgbClr val="2E2E38"/>
                  </a:solidFill>
                  <a:effectLst/>
                  <a:uLnTx/>
                  <a:uFillTx/>
                  <a:latin typeface="Franklin Gothic Book"/>
                  <a:sym typeface="FranklinGothic URW Comp Book"/>
                </a:endParaRPr>
              </a:p>
            </p:txBody>
          </p:sp>
          <p:sp>
            <p:nvSpPr>
              <p:cNvPr id="141" name="Graphic 16">
                <a:extLst>
                  <a:ext uri="{FF2B5EF4-FFF2-40B4-BE49-F238E27FC236}">
                    <a16:creationId xmlns:a16="http://schemas.microsoft.com/office/drawing/2014/main" id="{45287083-ACA3-4E18-F9CF-582C8E275148}"/>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sym typeface="FranklinGothic URW Comp Book"/>
                </a:endParaRPr>
              </a:p>
            </p:txBody>
          </p:sp>
        </p:grpSp>
      </p:grpSp>
      <p:sp>
        <p:nvSpPr>
          <p:cNvPr id="143" name="Rectangle 142">
            <a:extLst>
              <a:ext uri="{FF2B5EF4-FFF2-40B4-BE49-F238E27FC236}">
                <a16:creationId xmlns:a16="http://schemas.microsoft.com/office/drawing/2014/main" id="{D847562D-AE0D-FBB2-81E9-50872A33ADCF}"/>
              </a:ext>
            </a:extLst>
          </p:cNvPr>
          <p:cNvSpPr/>
          <p:nvPr/>
        </p:nvSpPr>
        <p:spPr>
          <a:xfrm>
            <a:off x="6102364" y="3924934"/>
            <a:ext cx="2774712" cy="803297"/>
          </a:xfrm>
          <a:prstGeom prst="rect">
            <a:avLst/>
          </a:prstGeom>
          <a:noFill/>
          <a:ln w="9525">
            <a:noFill/>
            <a:miter lim="800000"/>
            <a:headEnd/>
            <a:tailEnd/>
          </a:ln>
          <a:effectLst/>
        </p:spPr>
        <p:txBody>
          <a:bodyPr lIns="0" tIns="0" rIns="0" bIns="0"/>
          <a:lstStyle/>
          <a:p>
            <a:pPr marL="0" marR="0" lvl="0" indent="0" defTabSz="685800" eaLnBrk="1" fontAlgn="auto" latinLnBrk="0" hangingPunct="1">
              <a:lnSpc>
                <a:spcPct val="100000"/>
              </a:lnSpc>
              <a:spcBef>
                <a:spcPct val="20000"/>
              </a:spcBef>
              <a:spcAft>
                <a:spcPts val="0"/>
              </a:spcAft>
              <a:buClr>
                <a:srgbClr val="F47321"/>
              </a:buClr>
              <a:buSzPct val="75000"/>
              <a:buFontTx/>
              <a:buNone/>
              <a:tabLst/>
              <a:defRPr/>
            </a:pPr>
            <a:r>
              <a:rPr kumimoji="0" lang="en-US" sz="750" b="0" i="0" u="none" strike="noStrike" kern="1200" cap="none" spc="0" normalizeH="0" baseline="0" noProof="0" dirty="0">
                <a:ln>
                  <a:noFill/>
                </a:ln>
                <a:solidFill>
                  <a:prstClr val="black"/>
                </a:solidFill>
                <a:effectLst/>
                <a:uLnTx/>
                <a:uFillTx/>
                <a:sym typeface="FranklinGothic URW Comp Book"/>
              </a:rPr>
              <a:t>Rules of thumb to approach wargame results:</a:t>
            </a:r>
          </a:p>
          <a:p>
            <a:pPr marL="94500" marR="0" lvl="0" indent="-94500" defTabSz="685800" eaLnBrk="1" fontAlgn="auto" latinLnBrk="0" hangingPunct="1">
              <a:lnSpc>
                <a:spcPct val="100000"/>
              </a:lnSpc>
              <a:spcBef>
                <a:spcPct val="20000"/>
              </a:spcBef>
              <a:spcAft>
                <a:spcPts val="0"/>
              </a:spcAft>
              <a:buClr>
                <a:srgbClr val="FFFFFF"/>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Protect the castle by lower prices or running promotions</a:t>
            </a:r>
          </a:p>
          <a:p>
            <a:pPr marL="94500" marR="0" lvl="0" indent="-94500" defTabSz="685800" eaLnBrk="1" fontAlgn="auto" latinLnBrk="0" hangingPunct="1">
              <a:lnSpc>
                <a:spcPct val="100000"/>
              </a:lnSpc>
              <a:spcBef>
                <a:spcPct val="20000"/>
              </a:spcBef>
              <a:spcAft>
                <a:spcPts val="0"/>
              </a:spcAft>
              <a:buClr>
                <a:srgbClr val="FFFFFF"/>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Attack competitor castles to gain market share/ increase sales</a:t>
            </a:r>
          </a:p>
          <a:p>
            <a:pPr marL="94500" marR="0" lvl="0" indent="-94500" defTabSz="685800" eaLnBrk="1" fontAlgn="auto" latinLnBrk="0" hangingPunct="1">
              <a:lnSpc>
                <a:spcPct val="100000"/>
              </a:lnSpc>
              <a:spcBef>
                <a:spcPct val="20000"/>
              </a:spcBef>
              <a:spcAft>
                <a:spcPts val="0"/>
              </a:spcAft>
              <a:buClr>
                <a:srgbClr val="FFFFFF"/>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Avoid price reduction in grassland (capture adjacent grassland)</a:t>
            </a:r>
          </a:p>
          <a:p>
            <a:pPr marL="94500" marR="0" lvl="0" indent="-94500" defTabSz="685800" eaLnBrk="1" fontAlgn="auto" latinLnBrk="0" hangingPunct="1">
              <a:lnSpc>
                <a:spcPct val="100000"/>
              </a:lnSpc>
              <a:spcBef>
                <a:spcPct val="20000"/>
              </a:spcBef>
              <a:spcAft>
                <a:spcPts val="0"/>
              </a:spcAft>
              <a:buClr>
                <a:srgbClr val="FFFFFF"/>
              </a:buClr>
              <a:buSzPct val="75000"/>
              <a:buFont typeface="Wingdings 3" panose="05040102010807070707" pitchFamily="18" charset="2"/>
              <a:buChar char=""/>
              <a:tabLst/>
              <a:defRPr/>
            </a:pPr>
            <a:r>
              <a:rPr kumimoji="0" lang="en-US" sz="750" b="0" i="0" u="none" strike="noStrike" kern="1200" cap="none" spc="0" normalizeH="0" baseline="0" noProof="0" dirty="0">
                <a:ln>
                  <a:noFill/>
                </a:ln>
                <a:solidFill>
                  <a:prstClr val="black"/>
                </a:solidFill>
                <a:effectLst/>
                <a:uLnTx/>
                <a:uFillTx/>
                <a:sym typeface="FranklinGothic URW Comp Book"/>
              </a:rPr>
              <a:t>Do not respond to price wars in deserts</a:t>
            </a:r>
          </a:p>
        </p:txBody>
      </p:sp>
      <p:grpSp>
        <p:nvGrpSpPr>
          <p:cNvPr id="144" name="Group 143">
            <a:extLst>
              <a:ext uri="{FF2B5EF4-FFF2-40B4-BE49-F238E27FC236}">
                <a16:creationId xmlns:a16="http://schemas.microsoft.com/office/drawing/2014/main" id="{8D771148-1EED-9BF9-6CAF-DEFFE6B0F962}"/>
              </a:ext>
            </a:extLst>
          </p:cNvPr>
          <p:cNvGrpSpPr/>
          <p:nvPr/>
        </p:nvGrpSpPr>
        <p:grpSpPr>
          <a:xfrm>
            <a:off x="6106705" y="3649153"/>
            <a:ext cx="2770371" cy="218570"/>
            <a:chOff x="603070" y="4252583"/>
            <a:chExt cx="3045005" cy="291426"/>
          </a:xfrm>
        </p:grpSpPr>
        <p:cxnSp>
          <p:nvCxnSpPr>
            <p:cNvPr id="145" name="Straight Connector 144">
              <a:extLst>
                <a:ext uri="{FF2B5EF4-FFF2-40B4-BE49-F238E27FC236}">
                  <a16:creationId xmlns:a16="http://schemas.microsoft.com/office/drawing/2014/main" id="{45925842-92D4-23EC-A574-92928F552086}"/>
                </a:ext>
              </a:extLst>
            </p:cNvPr>
            <p:cNvCxnSpPr>
              <a:cxnSpLocks/>
            </p:cNvCxnSpPr>
            <p:nvPr/>
          </p:nvCxnSpPr>
          <p:spPr>
            <a:xfrm flipH="1">
              <a:off x="603070" y="4398296"/>
              <a:ext cx="3045005" cy="0"/>
            </a:xfrm>
            <a:prstGeom prst="line">
              <a:avLst/>
            </a:prstGeom>
            <a:noFill/>
            <a:ln w="9525" cap="flat" cmpd="sng" algn="ctr">
              <a:solidFill>
                <a:srgbClr val="747480"/>
              </a:solidFill>
              <a:prstDash val="solid"/>
              <a:round/>
              <a:headEnd type="none" w="med" len="med"/>
              <a:tailEnd type="none" w="med" len="med"/>
            </a:ln>
            <a:effectLst/>
          </p:spPr>
        </p:cxnSp>
        <p:grpSp>
          <p:nvGrpSpPr>
            <p:cNvPr id="146" name="Group 145">
              <a:extLst>
                <a:ext uri="{FF2B5EF4-FFF2-40B4-BE49-F238E27FC236}">
                  <a16:creationId xmlns:a16="http://schemas.microsoft.com/office/drawing/2014/main" id="{4911E011-4F95-2285-BF0A-0A56FC28E1FF}"/>
                </a:ext>
              </a:extLst>
            </p:cNvPr>
            <p:cNvGrpSpPr/>
            <p:nvPr/>
          </p:nvGrpSpPr>
          <p:grpSpPr>
            <a:xfrm rot="5400000">
              <a:off x="1979860" y="4252583"/>
              <a:ext cx="291426" cy="291426"/>
              <a:chOff x="3744687" y="2420095"/>
              <a:chExt cx="291578" cy="291578"/>
            </a:xfrm>
          </p:grpSpPr>
          <p:sp>
            <p:nvSpPr>
              <p:cNvPr id="147" name="Oval 146">
                <a:extLst>
                  <a:ext uri="{FF2B5EF4-FFF2-40B4-BE49-F238E27FC236}">
                    <a16:creationId xmlns:a16="http://schemas.microsoft.com/office/drawing/2014/main" id="{6305B3E2-BAF9-BE19-1971-D1637C53EA52}"/>
                  </a:ext>
                </a:extLst>
              </p:cNvPr>
              <p:cNvSpPr/>
              <p:nvPr/>
            </p:nvSpPr>
            <p:spPr>
              <a:xfrm>
                <a:off x="3744687" y="2420095"/>
                <a:ext cx="291578" cy="291578"/>
              </a:xfrm>
              <a:prstGeom prst="ellipse">
                <a:avLst/>
              </a:prstGeom>
              <a:solidFill>
                <a:srgbClr val="E57200"/>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err="1">
                  <a:ln>
                    <a:noFill/>
                  </a:ln>
                  <a:solidFill>
                    <a:srgbClr val="2E2E38"/>
                  </a:solidFill>
                  <a:effectLst/>
                  <a:uLnTx/>
                  <a:uFillTx/>
                  <a:latin typeface="Franklin Gothic Book"/>
                  <a:sym typeface="FranklinGothic URW Comp Book"/>
                </a:endParaRPr>
              </a:p>
            </p:txBody>
          </p:sp>
          <p:sp>
            <p:nvSpPr>
              <p:cNvPr id="148" name="Graphic 16">
                <a:extLst>
                  <a:ext uri="{FF2B5EF4-FFF2-40B4-BE49-F238E27FC236}">
                    <a16:creationId xmlns:a16="http://schemas.microsoft.com/office/drawing/2014/main" id="{BB344967-1868-DF76-C10A-CEBEC41EFC73}"/>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sym typeface="FranklinGothic URW Comp Book"/>
                </a:endParaRPr>
              </a:p>
            </p:txBody>
          </p:sp>
        </p:grpSp>
      </p:grpSp>
      <p:pic>
        <p:nvPicPr>
          <p:cNvPr id="149" name="Graphic 148" descr="Castle scene outline">
            <a:extLst>
              <a:ext uri="{FF2B5EF4-FFF2-40B4-BE49-F238E27FC236}">
                <a16:creationId xmlns:a16="http://schemas.microsoft.com/office/drawing/2014/main" id="{250D987C-0277-553B-4E29-FA7147C001F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58424" y="4051056"/>
            <a:ext cx="133220" cy="133220"/>
          </a:xfrm>
          <a:prstGeom prst="rect">
            <a:avLst/>
          </a:prstGeom>
        </p:spPr>
      </p:pic>
      <p:pic>
        <p:nvPicPr>
          <p:cNvPr id="150" name="Graphic 149" descr="Castle scene outline">
            <a:extLst>
              <a:ext uri="{FF2B5EF4-FFF2-40B4-BE49-F238E27FC236}">
                <a16:creationId xmlns:a16="http://schemas.microsoft.com/office/drawing/2014/main" id="{F0537C17-5736-8370-C93F-5E9D70C55D9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58424" y="4192329"/>
            <a:ext cx="133220" cy="133220"/>
          </a:xfrm>
          <a:prstGeom prst="rect">
            <a:avLst/>
          </a:prstGeom>
        </p:spPr>
      </p:pic>
      <p:pic>
        <p:nvPicPr>
          <p:cNvPr id="151" name="Graphic 150" descr="Crops with solid fill">
            <a:extLst>
              <a:ext uri="{FF2B5EF4-FFF2-40B4-BE49-F238E27FC236}">
                <a16:creationId xmlns:a16="http://schemas.microsoft.com/office/drawing/2014/main" id="{A7721B5F-D7BF-8DE6-9793-976B62DFB65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064593" y="4333449"/>
            <a:ext cx="133731" cy="133731"/>
          </a:xfrm>
          <a:prstGeom prst="rect">
            <a:avLst/>
          </a:prstGeom>
        </p:spPr>
      </p:pic>
      <p:pic>
        <p:nvPicPr>
          <p:cNvPr id="152" name="Graphic 151" descr="Desert scene with solid fill">
            <a:extLst>
              <a:ext uri="{FF2B5EF4-FFF2-40B4-BE49-F238E27FC236}">
                <a16:creationId xmlns:a16="http://schemas.microsoft.com/office/drawing/2014/main" id="{1468A8A9-4E06-C5AF-F8FE-5AE3F7D7455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64961" y="4455728"/>
            <a:ext cx="133731" cy="133731"/>
          </a:xfrm>
          <a:prstGeom prst="rect">
            <a:avLst/>
          </a:prstGeom>
        </p:spPr>
      </p:pic>
      <p:graphicFrame>
        <p:nvGraphicFramePr>
          <p:cNvPr id="153" name="Table 27">
            <a:extLst>
              <a:ext uri="{FF2B5EF4-FFF2-40B4-BE49-F238E27FC236}">
                <a16:creationId xmlns:a16="http://schemas.microsoft.com/office/drawing/2014/main" id="{08013D86-271B-4782-239F-765A5C92E99E}"/>
              </a:ext>
            </a:extLst>
          </p:cNvPr>
          <p:cNvGraphicFramePr>
            <a:graphicFrameLocks noGrp="1"/>
          </p:cNvGraphicFramePr>
          <p:nvPr/>
        </p:nvGraphicFramePr>
        <p:xfrm>
          <a:off x="6106705" y="1735205"/>
          <a:ext cx="2575713" cy="278130"/>
        </p:xfrm>
        <a:graphic>
          <a:graphicData uri="http://schemas.openxmlformats.org/drawingml/2006/table">
            <a:tbl>
              <a:tblPr firstRow="1" bandRow="1"/>
              <a:tblGrid>
                <a:gridCol w="858571">
                  <a:extLst>
                    <a:ext uri="{9D8B030D-6E8A-4147-A177-3AD203B41FA5}">
                      <a16:colId xmlns:a16="http://schemas.microsoft.com/office/drawing/2014/main" val="162577065"/>
                    </a:ext>
                  </a:extLst>
                </a:gridCol>
                <a:gridCol w="858571">
                  <a:extLst>
                    <a:ext uri="{9D8B030D-6E8A-4147-A177-3AD203B41FA5}">
                      <a16:colId xmlns:a16="http://schemas.microsoft.com/office/drawing/2014/main" val="2323444399"/>
                    </a:ext>
                  </a:extLst>
                </a:gridCol>
                <a:gridCol w="858571">
                  <a:extLst>
                    <a:ext uri="{9D8B030D-6E8A-4147-A177-3AD203B41FA5}">
                      <a16:colId xmlns:a16="http://schemas.microsoft.com/office/drawing/2014/main" val="1365703148"/>
                    </a:ext>
                  </a:extLst>
                </a:gridCol>
              </a:tblGrid>
              <a:tr h="139065">
                <a:tc gridSpan="3">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300" b="1" dirty="0">
                          <a:solidFill>
                            <a:schemeClr val="bg1"/>
                          </a:solidFill>
                        </a:rPr>
                        <a:t>Competitive Dynamics</a:t>
                      </a:r>
                    </a:p>
                  </a:txBody>
                  <a:tcPr marL="34290" marR="34290" marT="17145" marB="1714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60894006"/>
                  </a:ext>
                </a:extLst>
              </a:tr>
              <a:tr h="13906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300" dirty="0">
                          <a:solidFill>
                            <a:schemeClr val="bg1"/>
                          </a:solidFill>
                        </a:rPr>
                        <a:t>Key Players</a:t>
                      </a:r>
                    </a:p>
                  </a:txBody>
                  <a:tcPr marL="34290" marR="34290" marT="17145" marB="1714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300" dirty="0">
                          <a:solidFill>
                            <a:schemeClr val="bg1"/>
                          </a:solidFill>
                        </a:rPr>
                        <a:t>Product Categories</a:t>
                      </a:r>
                    </a:p>
                  </a:txBody>
                  <a:tcPr marL="34290" marR="34290" marT="17145" marB="1714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300" dirty="0">
                          <a:solidFill>
                            <a:schemeClr val="bg1"/>
                          </a:solidFill>
                        </a:rPr>
                        <a:t>Customer Segments</a:t>
                      </a:r>
                    </a:p>
                  </a:txBody>
                  <a:tcPr marL="34290" marR="34290" marT="17145" marB="1714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7838773"/>
                  </a:ext>
                </a:extLst>
              </a:tr>
            </a:tbl>
          </a:graphicData>
        </a:graphic>
      </p:graphicFrame>
      <p:sp>
        <p:nvSpPr>
          <p:cNvPr id="154" name="Rectangle 153">
            <a:extLst>
              <a:ext uri="{FF2B5EF4-FFF2-40B4-BE49-F238E27FC236}">
                <a16:creationId xmlns:a16="http://schemas.microsoft.com/office/drawing/2014/main" id="{9C15FB2A-2B69-D573-D960-F8210ABE506F}"/>
              </a:ext>
            </a:extLst>
          </p:cNvPr>
          <p:cNvSpPr/>
          <p:nvPr/>
        </p:nvSpPr>
        <p:spPr>
          <a:xfrm>
            <a:off x="6433457" y="2117540"/>
            <a:ext cx="2256551" cy="142347"/>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E57200"/>
                </a:solidFill>
                <a:effectLst/>
                <a:uLnTx/>
                <a:uFillTx/>
                <a:latin typeface="Helvetica Neue Medium"/>
                <a:ea typeface="Helvetica Neue Medium"/>
                <a:cs typeface="Helvetica Neue Medium"/>
                <a:sym typeface="Helvetica Neue Medium"/>
              </a:rPr>
              <a:t>Key Players in Market</a:t>
            </a:r>
          </a:p>
        </p:txBody>
      </p:sp>
      <p:sp>
        <p:nvSpPr>
          <p:cNvPr id="155" name="Rectangle 154">
            <a:extLst>
              <a:ext uri="{FF2B5EF4-FFF2-40B4-BE49-F238E27FC236}">
                <a16:creationId xmlns:a16="http://schemas.microsoft.com/office/drawing/2014/main" id="{457FC4A6-CF40-11CC-76CC-E7CB9C35B215}"/>
              </a:ext>
            </a:extLst>
          </p:cNvPr>
          <p:cNvSpPr/>
          <p:nvPr/>
        </p:nvSpPr>
        <p:spPr>
          <a:xfrm rot="16200000">
            <a:off x="5848785" y="2694863"/>
            <a:ext cx="1012300" cy="142347"/>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E57200"/>
                </a:solidFill>
                <a:effectLst/>
                <a:uLnTx/>
                <a:uFillTx/>
                <a:latin typeface="Helvetica Neue Medium"/>
                <a:ea typeface="Helvetica Neue Medium"/>
                <a:cs typeface="Helvetica Neue Medium"/>
                <a:sym typeface="Helvetica Neue Medium"/>
              </a:rPr>
              <a:t>Product Categories</a:t>
            </a:r>
          </a:p>
        </p:txBody>
      </p:sp>
      <p:sp>
        <p:nvSpPr>
          <p:cNvPr id="156" name="Oval 155">
            <a:extLst>
              <a:ext uri="{FF2B5EF4-FFF2-40B4-BE49-F238E27FC236}">
                <a16:creationId xmlns:a16="http://schemas.microsoft.com/office/drawing/2014/main" id="{43F6CE0F-5110-09C1-3009-AF95AFF71DE4}"/>
              </a:ext>
            </a:extLst>
          </p:cNvPr>
          <p:cNvSpPr/>
          <p:nvPr/>
        </p:nvSpPr>
        <p:spPr>
          <a:xfrm>
            <a:off x="6615113" y="2298119"/>
            <a:ext cx="27100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57" name="Oval 156">
            <a:extLst>
              <a:ext uri="{FF2B5EF4-FFF2-40B4-BE49-F238E27FC236}">
                <a16:creationId xmlns:a16="http://schemas.microsoft.com/office/drawing/2014/main" id="{6A9BEB2C-2DEE-8CF9-AEC2-2769E67B0373}"/>
              </a:ext>
            </a:extLst>
          </p:cNvPr>
          <p:cNvSpPr/>
          <p:nvPr/>
        </p:nvSpPr>
        <p:spPr>
          <a:xfrm>
            <a:off x="7333969" y="2609952"/>
            <a:ext cx="43843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58" name="Oval 157">
            <a:extLst>
              <a:ext uri="{FF2B5EF4-FFF2-40B4-BE49-F238E27FC236}">
                <a16:creationId xmlns:a16="http://schemas.microsoft.com/office/drawing/2014/main" id="{0CFDCADE-B62C-BBA2-7854-65BF5003A024}"/>
              </a:ext>
            </a:extLst>
          </p:cNvPr>
          <p:cNvSpPr/>
          <p:nvPr/>
        </p:nvSpPr>
        <p:spPr>
          <a:xfrm>
            <a:off x="6698864" y="2970754"/>
            <a:ext cx="187250"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59" name="Oval 158">
            <a:extLst>
              <a:ext uri="{FF2B5EF4-FFF2-40B4-BE49-F238E27FC236}">
                <a16:creationId xmlns:a16="http://schemas.microsoft.com/office/drawing/2014/main" id="{02E072BC-9FA8-C2D9-5E8C-05B08382E0FE}"/>
              </a:ext>
            </a:extLst>
          </p:cNvPr>
          <p:cNvSpPr/>
          <p:nvPr/>
        </p:nvSpPr>
        <p:spPr>
          <a:xfrm>
            <a:off x="8161735" y="2301712"/>
            <a:ext cx="27100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0" name="Oval 159">
            <a:extLst>
              <a:ext uri="{FF2B5EF4-FFF2-40B4-BE49-F238E27FC236}">
                <a16:creationId xmlns:a16="http://schemas.microsoft.com/office/drawing/2014/main" id="{2BE60140-1FDE-FF79-5400-6922C5EC3905}"/>
              </a:ext>
            </a:extLst>
          </p:cNvPr>
          <p:cNvSpPr/>
          <p:nvPr/>
        </p:nvSpPr>
        <p:spPr>
          <a:xfrm>
            <a:off x="7367756" y="2958992"/>
            <a:ext cx="43843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1" name="Oval 160">
            <a:extLst>
              <a:ext uri="{FF2B5EF4-FFF2-40B4-BE49-F238E27FC236}">
                <a16:creationId xmlns:a16="http://schemas.microsoft.com/office/drawing/2014/main" id="{1A802E4A-38AE-D045-EC45-648059AE3001}"/>
              </a:ext>
            </a:extLst>
          </p:cNvPr>
          <p:cNvSpPr/>
          <p:nvPr/>
        </p:nvSpPr>
        <p:spPr>
          <a:xfrm>
            <a:off x="8161735" y="2633545"/>
            <a:ext cx="27100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2" name="Oval 161">
            <a:extLst>
              <a:ext uri="{FF2B5EF4-FFF2-40B4-BE49-F238E27FC236}">
                <a16:creationId xmlns:a16="http://schemas.microsoft.com/office/drawing/2014/main" id="{67CDF2FF-25AC-F23C-3B28-E88997D92A85}"/>
              </a:ext>
            </a:extLst>
          </p:cNvPr>
          <p:cNvSpPr/>
          <p:nvPr/>
        </p:nvSpPr>
        <p:spPr>
          <a:xfrm>
            <a:off x="7468107" y="2283834"/>
            <a:ext cx="187250"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3" name="Oval 162">
            <a:extLst>
              <a:ext uri="{FF2B5EF4-FFF2-40B4-BE49-F238E27FC236}">
                <a16:creationId xmlns:a16="http://schemas.microsoft.com/office/drawing/2014/main" id="{E11C75AD-94CE-9DDA-7F81-9324109CA162}"/>
              </a:ext>
            </a:extLst>
          </p:cNvPr>
          <p:cNvSpPr/>
          <p:nvPr/>
        </p:nvSpPr>
        <p:spPr>
          <a:xfrm>
            <a:off x="8203610" y="2947903"/>
            <a:ext cx="187250"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4" name="Oval 163">
            <a:extLst>
              <a:ext uri="{FF2B5EF4-FFF2-40B4-BE49-F238E27FC236}">
                <a16:creationId xmlns:a16="http://schemas.microsoft.com/office/drawing/2014/main" id="{E552660E-37A0-5BB6-43C0-0DFD66DA432C}"/>
              </a:ext>
            </a:extLst>
          </p:cNvPr>
          <p:cNvSpPr/>
          <p:nvPr/>
        </p:nvSpPr>
        <p:spPr>
          <a:xfrm>
            <a:off x="6622618" y="2633545"/>
            <a:ext cx="271001" cy="313774"/>
          </a:xfrm>
          <a:prstGeom prst="ellipse">
            <a:avLst/>
          </a:prstGeom>
          <a:noFill/>
          <a:ln w="28575" cap="flat">
            <a:solidFill>
              <a:srgbClr val="232D4B"/>
            </a:solid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5" name="Graphic 164" descr="Castle scene outline">
            <a:extLst>
              <a:ext uri="{FF2B5EF4-FFF2-40B4-BE49-F238E27FC236}">
                <a16:creationId xmlns:a16="http://schemas.microsoft.com/office/drawing/2014/main" id="{B98D4F72-EC5A-069B-4FBA-27DDE08C73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428512" y="2633706"/>
            <a:ext cx="239633" cy="239633"/>
          </a:xfrm>
          <a:prstGeom prst="rect">
            <a:avLst/>
          </a:prstGeom>
        </p:spPr>
      </p:pic>
      <p:pic>
        <p:nvPicPr>
          <p:cNvPr id="166" name="Graphic 165" descr="Crops with solid fill">
            <a:extLst>
              <a:ext uri="{FF2B5EF4-FFF2-40B4-BE49-F238E27FC236}">
                <a16:creationId xmlns:a16="http://schemas.microsoft.com/office/drawing/2014/main" id="{3E7E8A79-98E3-DD19-39B4-EF05E41E739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725623" y="3053500"/>
            <a:ext cx="133731" cy="133731"/>
          </a:xfrm>
          <a:prstGeom prst="rect">
            <a:avLst/>
          </a:prstGeom>
        </p:spPr>
      </p:pic>
      <p:pic>
        <p:nvPicPr>
          <p:cNvPr id="167" name="Graphic 166" descr="Crops with solid fill">
            <a:extLst>
              <a:ext uri="{FF2B5EF4-FFF2-40B4-BE49-F238E27FC236}">
                <a16:creationId xmlns:a16="http://schemas.microsoft.com/office/drawing/2014/main" id="{BA17A062-E332-1808-ABA6-5DBE9A50DCF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31680" y="3038333"/>
            <a:ext cx="133731" cy="133731"/>
          </a:xfrm>
          <a:prstGeom prst="rect">
            <a:avLst/>
          </a:prstGeom>
        </p:spPr>
      </p:pic>
      <p:pic>
        <p:nvPicPr>
          <p:cNvPr id="168" name="Graphic 167" descr="Desert scene with solid fill">
            <a:extLst>
              <a:ext uri="{FF2B5EF4-FFF2-40B4-BE49-F238E27FC236}">
                <a16:creationId xmlns:a16="http://schemas.microsoft.com/office/drawing/2014/main" id="{4F4D0F69-17AE-349D-870C-7C8C7A9E8DC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95815" y="2380703"/>
            <a:ext cx="133731" cy="133731"/>
          </a:xfrm>
          <a:prstGeom prst="rect">
            <a:avLst/>
          </a:prstGeom>
        </p:spPr>
      </p:pic>
      <p:pic>
        <p:nvPicPr>
          <p:cNvPr id="169" name="Graphic 168" descr="Castle scene outline">
            <a:extLst>
              <a:ext uri="{FF2B5EF4-FFF2-40B4-BE49-F238E27FC236}">
                <a16:creationId xmlns:a16="http://schemas.microsoft.com/office/drawing/2014/main" id="{F8D5D5F1-A2BA-EDAA-D96E-4DC2CC65141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459462" y="2990728"/>
            <a:ext cx="239633" cy="239633"/>
          </a:xfrm>
          <a:prstGeom prst="rect">
            <a:avLst/>
          </a:prstGeom>
        </p:spPr>
      </p:pic>
      <p:pic>
        <p:nvPicPr>
          <p:cNvPr id="170" name="Graphic 169" descr="Crops with solid fill">
            <a:extLst>
              <a:ext uri="{FF2B5EF4-FFF2-40B4-BE49-F238E27FC236}">
                <a16:creationId xmlns:a16="http://schemas.microsoft.com/office/drawing/2014/main" id="{336585A4-C9B6-5C41-4E3F-CED93122C03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657308" y="2670755"/>
            <a:ext cx="212261" cy="212261"/>
          </a:xfrm>
          <a:prstGeom prst="rect">
            <a:avLst/>
          </a:prstGeom>
        </p:spPr>
      </p:pic>
      <p:pic>
        <p:nvPicPr>
          <p:cNvPr id="171" name="Graphic 170" descr="Desert scene with solid fill">
            <a:extLst>
              <a:ext uri="{FF2B5EF4-FFF2-40B4-BE49-F238E27FC236}">
                <a16:creationId xmlns:a16="http://schemas.microsoft.com/office/drawing/2014/main" id="{6EA26D14-9B10-2EB8-1C27-7151A3C7235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03610" y="2687592"/>
            <a:ext cx="178848" cy="178848"/>
          </a:xfrm>
          <a:prstGeom prst="rect">
            <a:avLst/>
          </a:prstGeom>
        </p:spPr>
      </p:pic>
      <p:pic>
        <p:nvPicPr>
          <p:cNvPr id="172" name="Graphic 171" descr="Crops with solid fill">
            <a:extLst>
              <a:ext uri="{FF2B5EF4-FFF2-40B4-BE49-F238E27FC236}">
                <a16:creationId xmlns:a16="http://schemas.microsoft.com/office/drawing/2014/main" id="{2C4E04E3-64D7-E0BA-66B9-094844826F2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647093" y="2345876"/>
            <a:ext cx="212261" cy="212261"/>
          </a:xfrm>
          <a:prstGeom prst="rect">
            <a:avLst/>
          </a:prstGeom>
        </p:spPr>
      </p:pic>
      <p:pic>
        <p:nvPicPr>
          <p:cNvPr id="173" name="Graphic 172" descr="Castle scene outline">
            <a:extLst>
              <a:ext uri="{FF2B5EF4-FFF2-40B4-BE49-F238E27FC236}">
                <a16:creationId xmlns:a16="http://schemas.microsoft.com/office/drawing/2014/main" id="{8A1E89F1-8A84-6CF3-D74D-0581AE257D8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03610" y="2379459"/>
            <a:ext cx="178848" cy="178848"/>
          </a:xfrm>
          <a:prstGeom prst="rect">
            <a:avLst/>
          </a:prstGeom>
        </p:spPr>
      </p:pic>
      <p:pic>
        <p:nvPicPr>
          <p:cNvPr id="174" name="Graphic 173" descr="Castle scene outline">
            <a:extLst>
              <a:ext uri="{FF2B5EF4-FFF2-40B4-BE49-F238E27FC236}">
                <a16:creationId xmlns:a16="http://schemas.microsoft.com/office/drawing/2014/main" id="{4A7AE289-A8ED-7987-FEE4-4C395F7C9C4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71457" y="3391091"/>
            <a:ext cx="187250" cy="187250"/>
          </a:xfrm>
          <a:prstGeom prst="rect">
            <a:avLst/>
          </a:prstGeom>
        </p:spPr>
      </p:pic>
      <p:sp>
        <p:nvSpPr>
          <p:cNvPr id="175" name="Rechteck 36">
            <a:extLst>
              <a:ext uri="{FF2B5EF4-FFF2-40B4-BE49-F238E27FC236}">
                <a16:creationId xmlns:a16="http://schemas.microsoft.com/office/drawing/2014/main" id="{C35A6FEE-F4B8-91AA-68E9-45F2AF1EE076}"/>
              </a:ext>
            </a:extLst>
          </p:cNvPr>
          <p:cNvSpPr/>
          <p:nvPr/>
        </p:nvSpPr>
        <p:spPr>
          <a:xfrm>
            <a:off x="6433456" y="3446512"/>
            <a:ext cx="755114" cy="115416"/>
          </a:xfrm>
          <a:prstGeom prst="rect">
            <a:avLst/>
          </a:prstGeom>
          <a:noFill/>
          <a:ln w="9525" cap="flat" cmpd="sng" algn="ctr">
            <a:noFill/>
            <a:prstDash val="solid"/>
          </a:ln>
          <a:effectLst/>
        </p:spPr>
        <p:txBody>
          <a:bodyPr wrap="square" lIns="0" tIns="0" rIns="0" bIns="0" rtlCol="0" anchor="ct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2E2E38"/>
                </a:solidFill>
                <a:effectLst/>
                <a:uLnTx/>
                <a:uFillTx/>
                <a:ea typeface="+mn-ea"/>
                <a:cs typeface="+mn-cs"/>
                <a:sym typeface="FranklinGothic URW Comp Book"/>
              </a:rPr>
              <a:t>= large profit</a:t>
            </a:r>
            <a:endParaRPr kumimoji="0" lang="en-US" sz="750" b="0" i="0" u="none" strike="noStrike" kern="1200" cap="none" spc="0" normalizeH="0" baseline="30000" noProof="0" dirty="0">
              <a:ln>
                <a:noFill/>
              </a:ln>
              <a:solidFill>
                <a:srgbClr val="2E2E38"/>
              </a:solidFill>
              <a:effectLst/>
              <a:uLnTx/>
              <a:uFillTx/>
              <a:ea typeface="+mn-ea"/>
              <a:cs typeface="+mn-cs"/>
              <a:sym typeface="FranklinGothic URW Comp Book"/>
            </a:endParaRPr>
          </a:p>
        </p:txBody>
      </p:sp>
      <p:pic>
        <p:nvPicPr>
          <p:cNvPr id="176" name="Graphic 175" descr="Crops with solid fill">
            <a:extLst>
              <a:ext uri="{FF2B5EF4-FFF2-40B4-BE49-F238E27FC236}">
                <a16:creationId xmlns:a16="http://schemas.microsoft.com/office/drawing/2014/main" id="{818A2F43-DAAC-0AD0-6B89-BF56A2A6A5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01009" y="3393515"/>
            <a:ext cx="168413" cy="168413"/>
          </a:xfrm>
          <a:prstGeom prst="rect">
            <a:avLst/>
          </a:prstGeom>
        </p:spPr>
      </p:pic>
      <p:sp>
        <p:nvSpPr>
          <p:cNvPr id="177" name="Rechteck 36">
            <a:extLst>
              <a:ext uri="{FF2B5EF4-FFF2-40B4-BE49-F238E27FC236}">
                <a16:creationId xmlns:a16="http://schemas.microsoft.com/office/drawing/2014/main" id="{A4186551-6E6A-5ADC-9C02-D9F10EE2E329}"/>
              </a:ext>
            </a:extLst>
          </p:cNvPr>
          <p:cNvSpPr/>
          <p:nvPr/>
        </p:nvSpPr>
        <p:spPr>
          <a:xfrm>
            <a:off x="7219426" y="3435533"/>
            <a:ext cx="755114" cy="115416"/>
          </a:xfrm>
          <a:prstGeom prst="rect">
            <a:avLst/>
          </a:prstGeom>
          <a:noFill/>
          <a:ln w="9525" cap="flat" cmpd="sng" algn="ctr">
            <a:noFill/>
            <a:prstDash val="solid"/>
          </a:ln>
          <a:effectLst/>
        </p:spPr>
        <p:txBody>
          <a:bodyPr wrap="square" lIns="0" tIns="0" rIns="0" bIns="0" rtlCol="0" anchor="ct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2E2E38"/>
                </a:solidFill>
                <a:effectLst/>
                <a:uLnTx/>
                <a:uFillTx/>
                <a:ea typeface="+mn-ea"/>
                <a:cs typeface="+mn-cs"/>
                <a:sym typeface="FranklinGothic URW Comp Book"/>
              </a:rPr>
              <a:t>= mid profit</a:t>
            </a:r>
            <a:endParaRPr kumimoji="0" lang="en-US" sz="750" b="0" i="0" u="none" strike="noStrike" kern="1200" cap="none" spc="0" normalizeH="0" baseline="30000" noProof="0" dirty="0">
              <a:ln>
                <a:noFill/>
              </a:ln>
              <a:solidFill>
                <a:srgbClr val="2E2E38"/>
              </a:solidFill>
              <a:effectLst/>
              <a:uLnTx/>
              <a:uFillTx/>
              <a:ea typeface="+mn-ea"/>
              <a:cs typeface="+mn-cs"/>
              <a:sym typeface="FranklinGothic URW Comp Book"/>
            </a:endParaRPr>
          </a:p>
        </p:txBody>
      </p:sp>
      <p:pic>
        <p:nvPicPr>
          <p:cNvPr id="178" name="Graphic 177" descr="Desert scene with solid fill">
            <a:extLst>
              <a:ext uri="{FF2B5EF4-FFF2-40B4-BE49-F238E27FC236}">
                <a16:creationId xmlns:a16="http://schemas.microsoft.com/office/drawing/2014/main" id="{10CC0835-128D-CE3B-68ED-B517EB52F02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058769" y="3445021"/>
            <a:ext cx="133731" cy="133731"/>
          </a:xfrm>
          <a:prstGeom prst="rect">
            <a:avLst/>
          </a:prstGeom>
        </p:spPr>
      </p:pic>
      <p:sp>
        <p:nvSpPr>
          <p:cNvPr id="179" name="Rechteck 36">
            <a:extLst>
              <a:ext uri="{FF2B5EF4-FFF2-40B4-BE49-F238E27FC236}">
                <a16:creationId xmlns:a16="http://schemas.microsoft.com/office/drawing/2014/main" id="{5743F360-770B-4332-D6E0-B2011A62406C}"/>
              </a:ext>
            </a:extLst>
          </p:cNvPr>
          <p:cNvSpPr/>
          <p:nvPr/>
        </p:nvSpPr>
        <p:spPr>
          <a:xfrm>
            <a:off x="7941167" y="3452196"/>
            <a:ext cx="755114" cy="115416"/>
          </a:xfrm>
          <a:prstGeom prst="rect">
            <a:avLst/>
          </a:prstGeom>
          <a:noFill/>
          <a:ln w="9525" cap="flat" cmpd="sng" algn="ctr">
            <a:noFill/>
            <a:prstDash val="solid"/>
          </a:ln>
          <a:effectLst/>
        </p:spPr>
        <p:txBody>
          <a:bodyPr wrap="square" lIns="0" tIns="0" rIns="0" bIns="0" rtlCol="0" anchor="ct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2E2E38"/>
                </a:solidFill>
                <a:effectLst/>
                <a:uLnTx/>
                <a:uFillTx/>
                <a:ea typeface="+mn-ea"/>
                <a:cs typeface="+mn-cs"/>
                <a:sym typeface="FranklinGothic URW Comp Book"/>
              </a:rPr>
              <a:t>= low profit</a:t>
            </a:r>
            <a:endParaRPr kumimoji="0" lang="en-US" sz="750" b="0" i="0" u="none" strike="noStrike" kern="1200" cap="none" spc="0" normalizeH="0" baseline="30000" noProof="0" dirty="0">
              <a:ln>
                <a:noFill/>
              </a:ln>
              <a:solidFill>
                <a:srgbClr val="2E2E38"/>
              </a:solidFill>
              <a:effectLst/>
              <a:uLnTx/>
              <a:uFillTx/>
              <a:ea typeface="+mn-ea"/>
              <a:cs typeface="+mn-cs"/>
              <a:sym typeface="FranklinGothic URW Comp Book"/>
            </a:endParaRPr>
          </a:p>
        </p:txBody>
      </p:sp>
      <p:cxnSp>
        <p:nvCxnSpPr>
          <p:cNvPr id="180" name="Straight Connector 179">
            <a:extLst>
              <a:ext uri="{FF2B5EF4-FFF2-40B4-BE49-F238E27FC236}">
                <a16:creationId xmlns:a16="http://schemas.microsoft.com/office/drawing/2014/main" id="{1829A6C4-D7E0-AB01-B684-B726402CAE18}"/>
              </a:ext>
            </a:extLst>
          </p:cNvPr>
          <p:cNvCxnSpPr>
            <a:cxnSpLocks/>
          </p:cNvCxnSpPr>
          <p:nvPr/>
        </p:nvCxnSpPr>
        <p:spPr>
          <a:xfrm>
            <a:off x="3132416" y="1698168"/>
            <a:ext cx="0" cy="2846070"/>
          </a:xfrm>
          <a:prstGeom prst="line">
            <a:avLst/>
          </a:prstGeom>
          <a:noFill/>
          <a:ln w="9525" cap="flat" cmpd="sng" algn="ctr">
            <a:solidFill>
              <a:srgbClr val="747480"/>
            </a:solidFill>
            <a:prstDash val="dash"/>
            <a:round/>
            <a:headEnd type="none" w="med" len="med"/>
            <a:tailEnd type="none" w="med" len="med"/>
          </a:ln>
          <a:effectLst/>
        </p:spPr>
      </p:cxnSp>
      <p:cxnSp>
        <p:nvCxnSpPr>
          <p:cNvPr id="181" name="Straight Connector 180">
            <a:extLst>
              <a:ext uri="{FF2B5EF4-FFF2-40B4-BE49-F238E27FC236}">
                <a16:creationId xmlns:a16="http://schemas.microsoft.com/office/drawing/2014/main" id="{150DCBD0-42AE-D799-428E-8D590A4D36ED}"/>
              </a:ext>
            </a:extLst>
          </p:cNvPr>
          <p:cNvCxnSpPr>
            <a:cxnSpLocks/>
          </p:cNvCxnSpPr>
          <p:nvPr/>
        </p:nvCxnSpPr>
        <p:spPr>
          <a:xfrm>
            <a:off x="5967348" y="1698168"/>
            <a:ext cx="0" cy="2846070"/>
          </a:xfrm>
          <a:prstGeom prst="line">
            <a:avLst/>
          </a:prstGeom>
          <a:noFill/>
          <a:ln w="9525" cap="flat" cmpd="sng" algn="ctr">
            <a:solidFill>
              <a:srgbClr val="747480"/>
            </a:solidFill>
            <a:prstDash val="dash"/>
            <a:round/>
            <a:headEnd type="none" w="med" len="med"/>
            <a:tailEnd type="none" w="med" len="med"/>
          </a:ln>
          <a:effectLst/>
        </p:spPr>
      </p:cxnSp>
      <p:graphicFrame>
        <p:nvGraphicFramePr>
          <p:cNvPr id="183" name="Table 5">
            <a:extLst>
              <a:ext uri="{FF2B5EF4-FFF2-40B4-BE49-F238E27FC236}">
                <a16:creationId xmlns:a16="http://schemas.microsoft.com/office/drawing/2014/main" id="{A427A4E8-F799-2F75-FE6A-4AD8559E6947}"/>
              </a:ext>
            </a:extLst>
          </p:cNvPr>
          <p:cNvGraphicFramePr>
            <a:graphicFrameLocks noGrp="1"/>
          </p:cNvGraphicFramePr>
          <p:nvPr>
            <p:extLst>
              <p:ext uri="{D42A27DB-BD31-4B8C-83A1-F6EECF244321}">
                <p14:modId xmlns:p14="http://schemas.microsoft.com/office/powerpoint/2010/main" val="2537700260"/>
              </p:ext>
            </p:extLst>
          </p:nvPr>
        </p:nvGraphicFramePr>
        <p:xfrm>
          <a:off x="3277633" y="1734123"/>
          <a:ext cx="2546124" cy="1887341"/>
        </p:xfrm>
        <a:graphic>
          <a:graphicData uri="http://schemas.openxmlformats.org/drawingml/2006/table">
            <a:tbl>
              <a:tblPr firstRow="1" bandRow="1"/>
              <a:tblGrid>
                <a:gridCol w="848708">
                  <a:extLst>
                    <a:ext uri="{9D8B030D-6E8A-4147-A177-3AD203B41FA5}">
                      <a16:colId xmlns:a16="http://schemas.microsoft.com/office/drawing/2014/main" val="1990369213"/>
                    </a:ext>
                  </a:extLst>
                </a:gridCol>
                <a:gridCol w="848708">
                  <a:extLst>
                    <a:ext uri="{9D8B030D-6E8A-4147-A177-3AD203B41FA5}">
                      <a16:colId xmlns:a16="http://schemas.microsoft.com/office/drawing/2014/main" val="3103299669"/>
                    </a:ext>
                  </a:extLst>
                </a:gridCol>
                <a:gridCol w="848708">
                  <a:extLst>
                    <a:ext uri="{9D8B030D-6E8A-4147-A177-3AD203B41FA5}">
                      <a16:colId xmlns:a16="http://schemas.microsoft.com/office/drawing/2014/main" val="3868849729"/>
                    </a:ext>
                  </a:extLst>
                </a:gridCol>
              </a:tblGrid>
              <a:tr h="318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900" b="1" dirty="0">
                        <a:solidFill>
                          <a:schemeClr val="bg1"/>
                        </a:solidFill>
                      </a:endParaRP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Resulting degree of competitor response</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22227258"/>
                  </a:ext>
                </a:extLst>
              </a:tr>
              <a:tr h="20227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endParaRPr lang="en-US" sz="900" b="1" dirty="0">
                        <a:solidFill>
                          <a:schemeClr val="accent2"/>
                        </a:solidFill>
                      </a:endParaRP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Low</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High</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418369"/>
                  </a:ext>
                </a:extLst>
              </a:tr>
              <a:tr h="34913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Competitor pricing strategy</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Conservative</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Advanced</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847587"/>
                  </a:ext>
                </a:extLst>
              </a:tr>
              <a:tr h="34913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Cross-elasticity w/ competitors</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Low</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High</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374115"/>
                  </a:ext>
                </a:extLst>
              </a:tr>
              <a:tr h="34913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Competitor’s strategy goals</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Not in focus</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Important</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solidFill>
                        <a:srgbClr val="2F2F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65631"/>
                  </a:ext>
                </a:extLst>
              </a:tr>
              <a:tr h="318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b="1" dirty="0">
                          <a:solidFill>
                            <a:schemeClr val="accent2"/>
                          </a:solidFill>
                        </a:rPr>
                        <a:t>Competitor’s margin room</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Low</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Franklin Gothic Book"/>
                          <a:ea typeface="FranklinGothic URW Comp Book"/>
                          <a:cs typeface="FranklinGothic URW Comp Book"/>
                          <a:sym typeface="Arial"/>
                        </a:defRPr>
                      </a:lvl9pPr>
                    </a:lstStyle>
                    <a:p>
                      <a:r>
                        <a:rPr lang="en-US" sz="900" dirty="0">
                          <a:solidFill>
                            <a:schemeClr val="accent2"/>
                          </a:solidFill>
                        </a:rPr>
                        <a:t>High</a:t>
                      </a:r>
                    </a:p>
                  </a:txBody>
                  <a:tcPr marL="34290" marR="34290" marT="17145" marB="1714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2F2F2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9764367"/>
                  </a:ext>
                </a:extLst>
              </a:tr>
            </a:tbl>
          </a:graphicData>
        </a:graphic>
      </p:graphicFrame>
    </p:spTree>
    <p:extLst>
      <p:ext uri="{BB962C8B-B14F-4D97-AF65-F5344CB8AC3E}">
        <p14:creationId xmlns:p14="http://schemas.microsoft.com/office/powerpoint/2010/main" val="229285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01" imgH="501" progId="TCLayout.ActiveDocument.1">
                  <p:embed/>
                </p:oleObj>
              </mc:Choice>
              <mc:Fallback>
                <p:oleObj name="think-cell Slide" r:id="rId10"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12">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Text Placeholder 3">
            <a:extLst>
              <a:ext uri="{FF2B5EF4-FFF2-40B4-BE49-F238E27FC236}">
                <a16:creationId xmlns:a16="http://schemas.microsoft.com/office/drawing/2014/main" id="{5073B8CF-19B2-6B8E-61DD-9D0BEC1D90FB}"/>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pic>
        <p:nvPicPr>
          <p:cNvPr id="38" name="Picture 37">
            <a:extLst>
              <a:ext uri="{FF2B5EF4-FFF2-40B4-BE49-F238E27FC236}">
                <a16:creationId xmlns:a16="http://schemas.microsoft.com/office/drawing/2014/main" id="{70911A1D-A1F7-27F5-6F13-759AC3284F05}"/>
              </a:ext>
            </a:extLst>
          </p:cNvPr>
          <p:cNvPicPr>
            <a:picLocks noChangeAspect="1"/>
          </p:cNvPicPr>
          <p:nvPr/>
        </p:nvPicPr>
        <p:blipFill rotWithShape="1">
          <a:blip r:embed="rId13"/>
          <a:srcRect l="22692" t="14791" r="6673" b="1567"/>
          <a:stretch/>
        </p:blipFill>
        <p:spPr>
          <a:xfrm>
            <a:off x="511630" y="2003852"/>
            <a:ext cx="2370278" cy="2251821"/>
          </a:xfrm>
          <a:prstGeom prst="rect">
            <a:avLst/>
          </a:prstGeom>
        </p:spPr>
      </p:pic>
      <p:sp>
        <p:nvSpPr>
          <p:cNvPr id="39" name="Text Placeholder 1">
            <a:extLst>
              <a:ext uri="{FF2B5EF4-FFF2-40B4-BE49-F238E27FC236}">
                <a16:creationId xmlns:a16="http://schemas.microsoft.com/office/drawing/2014/main" id="{062C16BB-2C7B-892B-5F98-C3769D894088}"/>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Customers have low visibility and involvement with drug store items, requiring competitive prices and promotions to retain the base against competitors</a:t>
            </a:r>
          </a:p>
        </p:txBody>
      </p:sp>
      <p:sp>
        <p:nvSpPr>
          <p:cNvPr id="41" name="Rectangle: Rounded Corners 40">
            <a:extLst>
              <a:ext uri="{FF2B5EF4-FFF2-40B4-BE49-F238E27FC236}">
                <a16:creationId xmlns:a16="http://schemas.microsoft.com/office/drawing/2014/main" id="{2B4275DF-0233-D4B1-8CF9-0297F4CBDDD3}"/>
              </a:ext>
            </a:extLst>
          </p:cNvPr>
          <p:cNvSpPr/>
          <p:nvPr/>
        </p:nvSpPr>
        <p:spPr>
          <a:xfrm>
            <a:off x="456086" y="771525"/>
            <a:ext cx="4904027"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42" name="Rectangle: Rounded Corners 41">
            <a:extLst>
              <a:ext uri="{FF2B5EF4-FFF2-40B4-BE49-F238E27FC236}">
                <a16:creationId xmlns:a16="http://schemas.microsoft.com/office/drawing/2014/main" id="{4207C03B-D1DC-4112-A752-A3C0C53B21A0}"/>
              </a:ext>
            </a:extLst>
          </p:cNvPr>
          <p:cNvSpPr/>
          <p:nvPr/>
        </p:nvSpPr>
        <p:spPr>
          <a:xfrm>
            <a:off x="45608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43" name="Rectangle: Rounded Corners 42">
            <a:extLst>
              <a:ext uri="{FF2B5EF4-FFF2-40B4-BE49-F238E27FC236}">
                <a16:creationId xmlns:a16="http://schemas.microsoft.com/office/drawing/2014/main" id="{B1CD6E89-7A31-15D4-BB3F-08C4F984683A}"/>
              </a:ext>
            </a:extLst>
          </p:cNvPr>
          <p:cNvSpPr/>
          <p:nvPr/>
        </p:nvSpPr>
        <p:spPr>
          <a:xfrm>
            <a:off x="211942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44" name="Rectangle: Rounded Corners 43">
            <a:extLst>
              <a:ext uri="{FF2B5EF4-FFF2-40B4-BE49-F238E27FC236}">
                <a16:creationId xmlns:a16="http://schemas.microsoft.com/office/drawing/2014/main" id="{0673547B-D775-60DF-020A-B9AD56E61971}"/>
              </a:ext>
            </a:extLst>
          </p:cNvPr>
          <p:cNvSpPr/>
          <p:nvPr/>
        </p:nvSpPr>
        <p:spPr>
          <a:xfrm>
            <a:off x="3782772"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45" name="Rectangle: Rounded Corners 44">
            <a:extLst>
              <a:ext uri="{FF2B5EF4-FFF2-40B4-BE49-F238E27FC236}">
                <a16:creationId xmlns:a16="http://schemas.microsoft.com/office/drawing/2014/main" id="{53254445-271B-5E52-A828-A46176E7E693}"/>
              </a:ext>
            </a:extLst>
          </p:cNvPr>
          <p:cNvSpPr/>
          <p:nvPr/>
        </p:nvSpPr>
        <p:spPr>
          <a:xfrm>
            <a:off x="5446116"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46" name="Rectangle: Rounded Corners 45">
            <a:extLst>
              <a:ext uri="{FF2B5EF4-FFF2-40B4-BE49-F238E27FC236}">
                <a16:creationId xmlns:a16="http://schemas.microsoft.com/office/drawing/2014/main" id="{99D7D186-4A0A-C3E8-F66B-B6F8AFD440E6}"/>
              </a:ext>
            </a:extLst>
          </p:cNvPr>
          <p:cNvSpPr/>
          <p:nvPr/>
        </p:nvSpPr>
        <p:spPr>
          <a:xfrm>
            <a:off x="710945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47" name="Rectangle: Rounded Corners 46">
            <a:extLst>
              <a:ext uri="{FF2B5EF4-FFF2-40B4-BE49-F238E27FC236}">
                <a16:creationId xmlns:a16="http://schemas.microsoft.com/office/drawing/2014/main" id="{2A6948CB-5CB2-AD45-798A-9DB419896608}"/>
              </a:ext>
            </a:extLst>
          </p:cNvPr>
          <p:cNvSpPr/>
          <p:nvPr/>
        </p:nvSpPr>
        <p:spPr>
          <a:xfrm>
            <a:off x="5446116" y="771525"/>
            <a:ext cx="3240683"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grpSp>
        <p:nvGrpSpPr>
          <p:cNvPr id="48" name="dynamictitle__637334297613855409">
            <a:extLst>
              <a:ext uri="{FF2B5EF4-FFF2-40B4-BE49-F238E27FC236}">
                <a16:creationId xmlns:a16="http://schemas.microsoft.com/office/drawing/2014/main" id="{557F4AAF-17AB-1BEF-D0A4-3FBCEFB02FD8}"/>
              </a:ext>
            </a:extLst>
          </p:cNvPr>
          <p:cNvGrpSpPr/>
          <p:nvPr>
            <p:custDataLst>
              <p:tags r:id="rId2"/>
            </p:custDataLst>
          </p:nvPr>
        </p:nvGrpSpPr>
        <p:grpSpPr>
          <a:xfrm>
            <a:off x="456009" y="1393626"/>
            <a:ext cx="2358033" cy="331270"/>
            <a:chOff x="2832361" y="2087941"/>
            <a:chExt cx="3534683" cy="441752"/>
          </a:xfrm>
        </p:grpSpPr>
        <p:sp>
          <p:nvSpPr>
            <p:cNvPr id="49" name="Arrow: Left-Right 48">
              <a:extLst>
                <a:ext uri="{FF2B5EF4-FFF2-40B4-BE49-F238E27FC236}">
                  <a16:creationId xmlns:a16="http://schemas.microsoft.com/office/drawing/2014/main" id="{C9C1F269-88C3-E9F7-655B-45EB3F191C79}"/>
                </a:ext>
              </a:extLst>
            </p:cNvPr>
            <p:cNvSpPr/>
            <p:nvPr/>
          </p:nvSpPr>
          <p:spPr>
            <a:xfrm>
              <a:off x="2832361" y="2087941"/>
              <a:ext cx="3534683" cy="441752"/>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Customers make 4 types of purchase decisions…</a:t>
              </a:r>
            </a:p>
          </p:txBody>
        </p:sp>
        <p:cxnSp>
          <p:nvCxnSpPr>
            <p:cNvPr id="50" name="Straight Connector 49">
              <a:extLst>
                <a:ext uri="{FF2B5EF4-FFF2-40B4-BE49-F238E27FC236}">
                  <a16:creationId xmlns:a16="http://schemas.microsoft.com/office/drawing/2014/main" id="{D9057699-B7F9-3048-CDA7-B06E6BA59925}"/>
                </a:ext>
              </a:extLst>
            </p:cNvPr>
            <p:cNvCxnSpPr>
              <a:stCxn id="49" idx="4"/>
              <a:endCxn id="49" idx="6"/>
            </p:cNvCxnSpPr>
            <p:nvPr/>
          </p:nvCxnSpPr>
          <p:spPr>
            <a:xfrm>
              <a:off x="2832361" y="2529693"/>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51" name="dynamictitle__637334297627331125">
            <a:extLst>
              <a:ext uri="{FF2B5EF4-FFF2-40B4-BE49-F238E27FC236}">
                <a16:creationId xmlns:a16="http://schemas.microsoft.com/office/drawing/2014/main" id="{843591B6-3DA3-F001-1638-A0B4813B7642}"/>
              </a:ext>
            </a:extLst>
          </p:cNvPr>
          <p:cNvGrpSpPr/>
          <p:nvPr>
            <p:custDataLst>
              <p:tags r:id="rId3"/>
            </p:custDataLst>
          </p:nvPr>
        </p:nvGrpSpPr>
        <p:grpSpPr>
          <a:xfrm>
            <a:off x="3168849" y="1409104"/>
            <a:ext cx="2769394" cy="331270"/>
            <a:chOff x="2832361" y="2087941"/>
            <a:chExt cx="3534683" cy="441752"/>
          </a:xfrm>
        </p:grpSpPr>
        <p:sp>
          <p:nvSpPr>
            <p:cNvPr id="52" name="Arrow: Left-Right 51">
              <a:extLst>
                <a:ext uri="{FF2B5EF4-FFF2-40B4-BE49-F238E27FC236}">
                  <a16:creationId xmlns:a16="http://schemas.microsoft.com/office/drawing/2014/main" id="{3588D847-120E-E87F-AA6A-76A248E31A26}"/>
                </a:ext>
              </a:extLst>
            </p:cNvPr>
            <p:cNvSpPr/>
            <p:nvPr/>
          </p:nvSpPr>
          <p:spPr>
            <a:xfrm>
              <a:off x="2832361" y="2087941"/>
              <a:ext cx="3534683" cy="441752"/>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…determined by external visibility &amp; internal mental involvement…</a:t>
              </a:r>
              <a:endParaRPr kumimoji="0" lang="en-US" sz="899" b="0" i="0" u="none" strike="noStrike" kern="1200" cap="none" spc="0" normalizeH="0" baseline="0" noProof="0" dirty="0">
                <a:ln>
                  <a:noFill/>
                </a:ln>
                <a:solidFill>
                  <a:srgbClr val="1E3A74"/>
                </a:solidFill>
                <a:effectLst/>
                <a:uLnTx/>
                <a:uFillTx/>
                <a:latin typeface="Franklin Gothic Book"/>
                <a:sym typeface="FranklinGothic URW Comp Book"/>
              </a:endParaRPr>
            </a:p>
          </p:txBody>
        </p:sp>
        <p:cxnSp>
          <p:nvCxnSpPr>
            <p:cNvPr id="53" name="Straight Connector 52">
              <a:extLst>
                <a:ext uri="{FF2B5EF4-FFF2-40B4-BE49-F238E27FC236}">
                  <a16:creationId xmlns:a16="http://schemas.microsoft.com/office/drawing/2014/main" id="{44686F39-E401-49A5-5D82-7CEAA253C8D6}"/>
                </a:ext>
              </a:extLst>
            </p:cNvPr>
            <p:cNvCxnSpPr>
              <a:stCxn id="52" idx="4"/>
              <a:endCxn id="52" idx="6"/>
            </p:cNvCxnSpPr>
            <p:nvPr/>
          </p:nvCxnSpPr>
          <p:spPr>
            <a:xfrm>
              <a:off x="2832361" y="2529693"/>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54" name="Long vertical takeaway_637334298036454296">
            <a:extLst>
              <a:ext uri="{FF2B5EF4-FFF2-40B4-BE49-F238E27FC236}">
                <a16:creationId xmlns:a16="http://schemas.microsoft.com/office/drawing/2014/main" id="{9ED8D096-E3D1-BCC8-0914-F2CB7271247F}"/>
              </a:ext>
            </a:extLst>
          </p:cNvPr>
          <p:cNvGrpSpPr/>
          <p:nvPr>
            <p:custDataLst>
              <p:tags r:id="rId4"/>
            </p:custDataLst>
          </p:nvPr>
        </p:nvGrpSpPr>
        <p:grpSpPr>
          <a:xfrm>
            <a:off x="2881908" y="1504355"/>
            <a:ext cx="219075" cy="3051810"/>
            <a:chOff x="3642845" y="1328244"/>
            <a:chExt cx="291426" cy="4543598"/>
          </a:xfrm>
        </p:grpSpPr>
        <p:cxnSp>
          <p:nvCxnSpPr>
            <p:cNvPr id="55" name="Straight Connector 54">
              <a:extLst>
                <a:ext uri="{FF2B5EF4-FFF2-40B4-BE49-F238E27FC236}">
                  <a16:creationId xmlns:a16="http://schemas.microsoft.com/office/drawing/2014/main" id="{0C7FF8DF-A5C9-0EB5-6FA5-80CD3F16FE33}"/>
                </a:ext>
              </a:extLst>
            </p:cNvPr>
            <p:cNvCxnSpPr>
              <a:cxnSpLocks/>
            </p:cNvCxnSpPr>
            <p:nvPr/>
          </p:nvCxnSpPr>
          <p:spPr>
            <a:xfrm>
              <a:off x="3788558" y="1328244"/>
              <a:ext cx="0" cy="4543598"/>
            </a:xfrm>
            <a:prstGeom prst="line">
              <a:avLst/>
            </a:prstGeom>
            <a:noFill/>
            <a:ln w="9525" cap="flat" cmpd="sng" algn="ctr">
              <a:solidFill>
                <a:srgbClr val="747480"/>
              </a:solidFill>
              <a:prstDash val="solid"/>
              <a:round/>
              <a:headEnd type="none" w="med" len="med"/>
              <a:tailEnd type="none" w="med" len="med"/>
            </a:ln>
            <a:effectLst/>
          </p:spPr>
        </p:cxnSp>
        <p:grpSp>
          <p:nvGrpSpPr>
            <p:cNvPr id="56" name="Group 55">
              <a:extLst>
                <a:ext uri="{FF2B5EF4-FFF2-40B4-BE49-F238E27FC236}">
                  <a16:creationId xmlns:a16="http://schemas.microsoft.com/office/drawing/2014/main" id="{4967C290-914D-3CDA-0034-8FD1DB855E54}"/>
                </a:ext>
              </a:extLst>
            </p:cNvPr>
            <p:cNvGrpSpPr/>
            <p:nvPr/>
          </p:nvGrpSpPr>
          <p:grpSpPr>
            <a:xfrm>
              <a:off x="3642845" y="3454330"/>
              <a:ext cx="291426" cy="291426"/>
              <a:chOff x="3744687" y="2420095"/>
              <a:chExt cx="291578" cy="291578"/>
            </a:xfrm>
          </p:grpSpPr>
          <p:sp>
            <p:nvSpPr>
              <p:cNvPr id="57" name="Oval 56">
                <a:extLst>
                  <a:ext uri="{FF2B5EF4-FFF2-40B4-BE49-F238E27FC236}">
                    <a16:creationId xmlns:a16="http://schemas.microsoft.com/office/drawing/2014/main" id="{6855FD72-0EEC-08F7-9A9C-5238DC14C32B}"/>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58" name="Graphic 16">
                <a:extLst>
                  <a:ext uri="{FF2B5EF4-FFF2-40B4-BE49-F238E27FC236}">
                    <a16:creationId xmlns:a16="http://schemas.microsoft.com/office/drawing/2014/main" id="{90B94E21-7D61-40DB-2FB2-EFAD339315F9}"/>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sym typeface="FranklinGothic URW Comp Book"/>
                </a:endParaRPr>
              </a:p>
            </p:txBody>
          </p:sp>
        </p:grpSp>
      </p:grpSp>
      <p:grpSp>
        <p:nvGrpSpPr>
          <p:cNvPr id="59" name="dynamictitle__637334297627331125">
            <a:extLst>
              <a:ext uri="{FF2B5EF4-FFF2-40B4-BE49-F238E27FC236}">
                <a16:creationId xmlns:a16="http://schemas.microsoft.com/office/drawing/2014/main" id="{6E406E4D-68B9-33FE-3146-E6ADDC31CC38}"/>
              </a:ext>
            </a:extLst>
          </p:cNvPr>
          <p:cNvGrpSpPr/>
          <p:nvPr>
            <p:custDataLst>
              <p:tags r:id="rId5"/>
            </p:custDataLst>
          </p:nvPr>
        </p:nvGrpSpPr>
        <p:grpSpPr>
          <a:xfrm>
            <a:off x="6293644" y="1409104"/>
            <a:ext cx="2401491" cy="331270"/>
            <a:chOff x="2832361" y="2087941"/>
            <a:chExt cx="3534683" cy="441752"/>
          </a:xfrm>
        </p:grpSpPr>
        <p:sp>
          <p:nvSpPr>
            <p:cNvPr id="60" name="Arrow: Left-Right 59">
              <a:extLst>
                <a:ext uri="{FF2B5EF4-FFF2-40B4-BE49-F238E27FC236}">
                  <a16:creationId xmlns:a16="http://schemas.microsoft.com/office/drawing/2014/main" id="{D6E8ED13-4A1E-0FD9-2BD9-C979CAF246D3}"/>
                </a:ext>
              </a:extLst>
            </p:cNvPr>
            <p:cNvSpPr/>
            <p:nvPr/>
          </p:nvSpPr>
          <p:spPr>
            <a:xfrm>
              <a:off x="2832361" y="2087941"/>
              <a:ext cx="3534683" cy="441752"/>
            </a:xfrm>
            <a:prstGeom prst="leftRightArrow">
              <a:avLst>
                <a:gd name="adj1" fmla="val 100000"/>
                <a:gd name="adj2" fmla="val 0"/>
              </a:avLst>
            </a:prstGeom>
            <a:noFill/>
            <a:ln w="9525" cap="flat" cmpd="sng" algn="ctr">
              <a:noFill/>
              <a:prstDash val="solid"/>
            </a:ln>
            <a:effectLst/>
          </p:spPr>
          <p:txBody>
            <a:bodyPr lIns="0" tIns="0" rIns="0" bIns="54000" rtlCol="0" anchor="t" anchorCtr="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99" b="1" i="0" u="none" strike="noStrike" kern="1200" cap="none" spc="0" normalizeH="0" baseline="0" noProof="0" dirty="0">
                  <a:ln>
                    <a:noFill/>
                  </a:ln>
                  <a:solidFill>
                    <a:srgbClr val="1E3A74"/>
                  </a:solidFill>
                  <a:effectLst/>
                  <a:uLnTx/>
                  <a:uFillTx/>
                  <a:latin typeface="Franklin Gothic Book"/>
                  <a:sym typeface="FranklinGothic URW Comp Book"/>
                </a:rPr>
                <a:t>…that the client should assess to understand their customer patterns.</a:t>
              </a:r>
              <a:endParaRPr kumimoji="0" lang="en-US" sz="899" b="0" i="0" u="none" strike="noStrike" kern="1200" cap="none" spc="0" normalizeH="0" baseline="0" noProof="0" dirty="0">
                <a:ln>
                  <a:noFill/>
                </a:ln>
                <a:solidFill>
                  <a:srgbClr val="1E3A74"/>
                </a:solidFill>
                <a:effectLst/>
                <a:uLnTx/>
                <a:uFillTx/>
                <a:latin typeface="Franklin Gothic Book"/>
                <a:sym typeface="FranklinGothic URW Comp Book"/>
              </a:endParaRPr>
            </a:p>
          </p:txBody>
        </p:sp>
        <p:cxnSp>
          <p:nvCxnSpPr>
            <p:cNvPr id="61" name="Straight Connector 60">
              <a:extLst>
                <a:ext uri="{FF2B5EF4-FFF2-40B4-BE49-F238E27FC236}">
                  <a16:creationId xmlns:a16="http://schemas.microsoft.com/office/drawing/2014/main" id="{4EAF0B64-DF27-C8D2-1A91-1FA62BBC55DB}"/>
                </a:ext>
              </a:extLst>
            </p:cNvPr>
            <p:cNvCxnSpPr>
              <a:stCxn id="60" idx="4"/>
              <a:endCxn id="60" idx="6"/>
            </p:cNvCxnSpPr>
            <p:nvPr/>
          </p:nvCxnSpPr>
          <p:spPr>
            <a:xfrm>
              <a:off x="2832361" y="2529693"/>
              <a:ext cx="3534683" cy="0"/>
            </a:xfrm>
            <a:prstGeom prst="line">
              <a:avLst/>
            </a:prstGeom>
            <a:noFill/>
            <a:ln w="9525" cap="flat" cmpd="sng" algn="ctr">
              <a:solidFill>
                <a:srgbClr val="747480"/>
              </a:solidFill>
              <a:prstDash val="solid"/>
              <a:round/>
              <a:headEnd type="none" w="med" len="med"/>
              <a:tailEnd type="none" w="med" len="med"/>
            </a:ln>
            <a:effectLst/>
          </p:spPr>
        </p:cxnSp>
      </p:grpSp>
      <p:grpSp>
        <p:nvGrpSpPr>
          <p:cNvPr id="62" name="Long vertical takeaway_637334298036454296">
            <a:extLst>
              <a:ext uri="{FF2B5EF4-FFF2-40B4-BE49-F238E27FC236}">
                <a16:creationId xmlns:a16="http://schemas.microsoft.com/office/drawing/2014/main" id="{D2D6F4B2-9DBD-9FE8-45D7-EDBFE1D31235}"/>
              </a:ext>
            </a:extLst>
          </p:cNvPr>
          <p:cNvGrpSpPr/>
          <p:nvPr>
            <p:custDataLst>
              <p:tags r:id="rId6"/>
            </p:custDataLst>
          </p:nvPr>
        </p:nvGrpSpPr>
        <p:grpSpPr>
          <a:xfrm>
            <a:off x="6006704" y="1504355"/>
            <a:ext cx="218480" cy="3051810"/>
            <a:chOff x="3642845" y="1328244"/>
            <a:chExt cx="291426" cy="4543598"/>
          </a:xfrm>
        </p:grpSpPr>
        <p:cxnSp>
          <p:nvCxnSpPr>
            <p:cNvPr id="64" name="Straight Connector 63">
              <a:extLst>
                <a:ext uri="{FF2B5EF4-FFF2-40B4-BE49-F238E27FC236}">
                  <a16:creationId xmlns:a16="http://schemas.microsoft.com/office/drawing/2014/main" id="{22A92BCF-28F0-5DD1-1762-45B22AF5FE7D}"/>
                </a:ext>
              </a:extLst>
            </p:cNvPr>
            <p:cNvCxnSpPr>
              <a:cxnSpLocks/>
            </p:cNvCxnSpPr>
            <p:nvPr/>
          </p:nvCxnSpPr>
          <p:spPr>
            <a:xfrm>
              <a:off x="3788558" y="1328244"/>
              <a:ext cx="0" cy="4543598"/>
            </a:xfrm>
            <a:prstGeom prst="line">
              <a:avLst/>
            </a:prstGeom>
            <a:noFill/>
            <a:ln w="9525" cap="flat" cmpd="sng" algn="ctr">
              <a:solidFill>
                <a:srgbClr val="747480"/>
              </a:solidFill>
              <a:prstDash val="solid"/>
              <a:round/>
              <a:headEnd type="none" w="med" len="med"/>
              <a:tailEnd type="none" w="med" len="med"/>
            </a:ln>
            <a:effectLst/>
          </p:spPr>
        </p:cxnSp>
        <p:grpSp>
          <p:nvGrpSpPr>
            <p:cNvPr id="66" name="Group 65">
              <a:extLst>
                <a:ext uri="{FF2B5EF4-FFF2-40B4-BE49-F238E27FC236}">
                  <a16:creationId xmlns:a16="http://schemas.microsoft.com/office/drawing/2014/main" id="{B9C972D5-90C8-1425-F352-DA80616D37B5}"/>
                </a:ext>
              </a:extLst>
            </p:cNvPr>
            <p:cNvGrpSpPr/>
            <p:nvPr/>
          </p:nvGrpSpPr>
          <p:grpSpPr>
            <a:xfrm>
              <a:off x="3642845" y="3454330"/>
              <a:ext cx="291426" cy="291426"/>
              <a:chOff x="3744687" y="2420095"/>
              <a:chExt cx="291578" cy="291578"/>
            </a:xfrm>
          </p:grpSpPr>
          <p:sp>
            <p:nvSpPr>
              <p:cNvPr id="67" name="Oval 66">
                <a:extLst>
                  <a:ext uri="{FF2B5EF4-FFF2-40B4-BE49-F238E27FC236}">
                    <a16:creationId xmlns:a16="http://schemas.microsoft.com/office/drawing/2014/main" id="{B15BB80F-7C01-39F2-B48C-ADD3DA15E8B9}"/>
                  </a:ext>
                </a:extLst>
              </p:cNvPr>
              <p:cNvSpPr/>
              <p:nvPr/>
            </p:nvSpPr>
            <p:spPr>
              <a:xfrm>
                <a:off x="3744687" y="2420095"/>
                <a:ext cx="291578" cy="291578"/>
              </a:xfrm>
              <a:prstGeom prst="ellipse">
                <a:avLst/>
              </a:prstGeom>
              <a:solidFill>
                <a:srgbClr val="232D4B"/>
              </a:solidFill>
              <a:ln w="19050" cap="flat" cmpd="sng" algn="ctr">
                <a:solidFill>
                  <a:srgbClr val="FFFFFF"/>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err="1">
                  <a:ln>
                    <a:noFill/>
                  </a:ln>
                  <a:solidFill>
                    <a:srgbClr val="2E2E38"/>
                  </a:solidFill>
                  <a:effectLst/>
                  <a:uLnTx/>
                  <a:uFillTx/>
                  <a:latin typeface="Franklin Gothic Book"/>
                  <a:sym typeface="FranklinGothic URW Comp Book"/>
                </a:endParaRPr>
              </a:p>
            </p:txBody>
          </p:sp>
          <p:sp>
            <p:nvSpPr>
              <p:cNvPr id="68" name="Graphic 16">
                <a:extLst>
                  <a:ext uri="{FF2B5EF4-FFF2-40B4-BE49-F238E27FC236}">
                    <a16:creationId xmlns:a16="http://schemas.microsoft.com/office/drawing/2014/main" id="{8EF18588-0185-B1C6-5BFC-66D174B84911}"/>
                  </a:ext>
                </a:extLst>
              </p:cNvPr>
              <p:cNvSpPr/>
              <p:nvPr/>
            </p:nvSpPr>
            <p:spPr>
              <a:xfrm rot="5400000" flipV="1">
                <a:off x="3807346" y="2510628"/>
                <a:ext cx="209122" cy="110512"/>
              </a:xfrm>
              <a:custGeom>
                <a:avLst/>
                <a:gdLst>
                  <a:gd name="connsiteX0" fmla="*/ 1158798 w 1171575"/>
                  <a:gd name="connsiteY0" fmla="*/ 26903 h 619125"/>
                  <a:gd name="connsiteX1" fmla="*/ 1158798 w 1171575"/>
                  <a:gd name="connsiteY1" fmla="*/ 26903 h 619125"/>
                  <a:gd name="connsiteX2" fmla="*/ 1049356 w 1171575"/>
                  <a:gd name="connsiteY2" fmla="*/ 18807 h 619125"/>
                  <a:gd name="connsiteX3" fmla="*/ 588822 w 1171575"/>
                  <a:gd name="connsiteY3" fmla="*/ 416285 h 619125"/>
                  <a:gd name="connsiteX4" fmla="*/ 128193 w 1171575"/>
                  <a:gd name="connsiteY4" fmla="*/ 18902 h 619125"/>
                  <a:gd name="connsiteX5" fmla="*/ 18846 w 1171575"/>
                  <a:gd name="connsiteY5" fmla="*/ 26903 h 619125"/>
                  <a:gd name="connsiteX6" fmla="*/ 26942 w 1171575"/>
                  <a:gd name="connsiteY6" fmla="*/ 136345 h 619125"/>
                  <a:gd name="connsiteX7" fmla="*/ 588917 w 1171575"/>
                  <a:gd name="connsiteY7" fmla="*/ 621168 h 619125"/>
                  <a:gd name="connsiteX8" fmla="*/ 1150892 w 1171575"/>
                  <a:gd name="connsiteY8" fmla="*/ 136345 h 619125"/>
                  <a:gd name="connsiteX9" fmla="*/ 1158798 w 1171575"/>
                  <a:gd name="connsiteY9" fmla="*/ 26903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5" h="619125">
                    <a:moveTo>
                      <a:pt x="1158798" y="26903"/>
                    </a:moveTo>
                    <a:lnTo>
                      <a:pt x="1158798" y="26903"/>
                    </a:lnTo>
                    <a:cubicBezTo>
                      <a:pt x="1130794" y="-5577"/>
                      <a:pt x="1081836" y="-9101"/>
                      <a:pt x="1049356" y="18807"/>
                    </a:cubicBezTo>
                    <a:lnTo>
                      <a:pt x="588822" y="416285"/>
                    </a:lnTo>
                    <a:lnTo>
                      <a:pt x="128193" y="18902"/>
                    </a:lnTo>
                    <a:cubicBezTo>
                      <a:pt x="95808" y="-9101"/>
                      <a:pt x="46849" y="-5482"/>
                      <a:pt x="18846" y="26903"/>
                    </a:cubicBezTo>
                    <a:cubicBezTo>
                      <a:pt x="-9158" y="59383"/>
                      <a:pt x="-5538" y="108342"/>
                      <a:pt x="26942" y="136345"/>
                    </a:cubicBezTo>
                    <a:lnTo>
                      <a:pt x="588917" y="621168"/>
                    </a:lnTo>
                    <a:lnTo>
                      <a:pt x="1150892" y="136345"/>
                    </a:lnTo>
                    <a:cubicBezTo>
                      <a:pt x="1183182" y="108342"/>
                      <a:pt x="1186801" y="59383"/>
                      <a:pt x="1158798" y="26903"/>
                    </a:cubicBezTo>
                    <a:close/>
                  </a:path>
                </a:pathLst>
              </a:custGeom>
              <a:solidFill>
                <a:srgbClr val="FFFFFF"/>
              </a:solid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sym typeface="FranklinGothic URW Comp Book"/>
                </a:endParaRPr>
              </a:p>
            </p:txBody>
          </p:sp>
        </p:grpSp>
      </p:grpSp>
      <p:sp>
        <p:nvSpPr>
          <p:cNvPr id="69" name="Rectangle 12">
            <a:extLst>
              <a:ext uri="{FF2B5EF4-FFF2-40B4-BE49-F238E27FC236}">
                <a16:creationId xmlns:a16="http://schemas.microsoft.com/office/drawing/2014/main" id="{537E1CCB-08F4-C45F-D671-0C2A52E87288}"/>
              </a:ext>
            </a:extLst>
          </p:cNvPr>
          <p:cNvSpPr>
            <a:spLocks noChangeArrowheads="1"/>
          </p:cNvSpPr>
          <p:nvPr/>
        </p:nvSpPr>
        <p:spPr bwMode="auto">
          <a:xfrm>
            <a:off x="6293644" y="1851699"/>
            <a:ext cx="2401491" cy="2673867"/>
          </a:xfrm>
          <a:prstGeom prst="rect">
            <a:avLst/>
          </a:prstGeom>
          <a:noFill/>
          <a:ln w="9525">
            <a:noFill/>
            <a:miter lim="800000"/>
            <a:headEnd/>
            <a:tailEnd/>
          </a:ln>
          <a:effectLst/>
        </p:spPr>
        <p:txBody>
          <a:bodyPr lIns="0" tIns="0" rIns="0" bIns="0"/>
          <a:lstStyle/>
          <a:p>
            <a:pPr marL="94500" marR="0" lvl="0" indent="-94500" defTabSz="685800" eaLnBrk="1" fontAlgn="auto" latinLnBrk="0" hangingPunct="1">
              <a:lnSpc>
                <a:spcPct val="10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Customers have low involvement in the decision to buy with primarily low visibility for drug store items</a:t>
            </a:r>
          </a:p>
          <a:p>
            <a:pPr marL="94500" marR="0" lvl="0" indent="-94500" defTabSz="685800" eaLnBrk="1" fontAlgn="auto" latinLnBrk="0" hangingPunct="1">
              <a:lnSpc>
                <a:spcPct val="10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Customers have little time or mental energy expended on the decision to make store purchases</a:t>
            </a:r>
          </a:p>
          <a:p>
            <a:pPr marL="94500" marR="0" lvl="0" indent="-94500" defTabSz="685800" eaLnBrk="1" fontAlgn="auto" latinLnBrk="0" hangingPunct="1">
              <a:lnSpc>
                <a:spcPct val="10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Price thresholds and price points significantly influence customer purchases</a:t>
            </a:r>
          </a:p>
          <a:p>
            <a:pPr marL="94500" marR="0" lvl="0" indent="-94500" defTabSz="685800" eaLnBrk="1" fontAlgn="auto" latinLnBrk="0" hangingPunct="1">
              <a:lnSpc>
                <a:spcPct val="10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Price is a crucial factor in determining whether customers make repeat purchases</a:t>
            </a:r>
          </a:p>
          <a:p>
            <a:pPr marL="94500" marR="0" lvl="0" indent="-94500" defTabSz="685800" eaLnBrk="1" fontAlgn="auto" latinLnBrk="0" hangingPunct="1">
              <a:lnSpc>
                <a:spcPct val="100000"/>
              </a:lnSpc>
              <a:spcBef>
                <a:spcPct val="20000"/>
              </a:spcBef>
              <a:spcAft>
                <a:spcPts val="450"/>
              </a:spcAft>
              <a:buClr>
                <a:srgbClr val="F47321"/>
              </a:buClr>
              <a:buSzPct val="75000"/>
              <a:buFont typeface="Wingdings 3" panose="05040102010807070707" pitchFamily="18" charset="2"/>
              <a:buChar char=""/>
              <a:tabLst/>
              <a:defRPr/>
            </a:pPr>
            <a:r>
              <a:rPr kumimoji="0" lang="en-US" altLang="de-DE" sz="900" b="0" i="0" u="none" strike="noStrike" kern="1200" cap="none" spc="0" normalizeH="0" baseline="0" noProof="0" dirty="0">
                <a:ln>
                  <a:noFill/>
                </a:ln>
                <a:solidFill>
                  <a:prstClr val="black"/>
                </a:solidFill>
                <a:effectLst/>
                <a:uLnTx/>
                <a:uFillTx/>
                <a:sym typeface="FranklinGothic URW Comp Book"/>
              </a:rPr>
              <a:t>Customers actively seek deals to influence buying patterns in future</a:t>
            </a:r>
          </a:p>
        </p:txBody>
      </p:sp>
      <p:sp>
        <p:nvSpPr>
          <p:cNvPr id="70" name="Rectangle 69">
            <a:extLst>
              <a:ext uri="{FF2B5EF4-FFF2-40B4-BE49-F238E27FC236}">
                <a16:creationId xmlns:a16="http://schemas.microsoft.com/office/drawing/2014/main" id="{5FC2E630-B9E9-B9A0-2389-FC759055F0F9}"/>
              </a:ext>
            </a:extLst>
          </p:cNvPr>
          <p:cNvSpPr/>
          <p:nvPr/>
        </p:nvSpPr>
        <p:spPr>
          <a:xfrm>
            <a:off x="1276093" y="1726920"/>
            <a:ext cx="1241148" cy="2693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a:t>
            </a:r>
          </a:p>
        </p:txBody>
      </p:sp>
      <p:sp>
        <p:nvSpPr>
          <p:cNvPr id="71" name="Rectangle 70">
            <a:extLst>
              <a:ext uri="{FF2B5EF4-FFF2-40B4-BE49-F238E27FC236}">
                <a16:creationId xmlns:a16="http://schemas.microsoft.com/office/drawing/2014/main" id="{8664D347-3534-1999-AB75-DDE4B906631F}"/>
              </a:ext>
            </a:extLst>
          </p:cNvPr>
          <p:cNvSpPr/>
          <p:nvPr/>
        </p:nvSpPr>
        <p:spPr>
          <a:xfrm rot="16200000">
            <a:off x="-185651" y="3054863"/>
            <a:ext cx="1241148" cy="269304"/>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Visibility</a:t>
            </a:r>
          </a:p>
        </p:txBody>
      </p:sp>
      <p:sp>
        <p:nvSpPr>
          <p:cNvPr id="72" name="Rectangle 71">
            <a:extLst>
              <a:ext uri="{FF2B5EF4-FFF2-40B4-BE49-F238E27FC236}">
                <a16:creationId xmlns:a16="http://schemas.microsoft.com/office/drawing/2014/main" id="{68DB7E37-DB00-481F-823F-ED1170539D0C}"/>
              </a:ext>
            </a:extLst>
          </p:cNvPr>
          <p:cNvSpPr>
            <a:spLocks/>
          </p:cNvSpPr>
          <p:nvPr/>
        </p:nvSpPr>
        <p:spPr>
          <a:xfrm>
            <a:off x="903515" y="3188678"/>
            <a:ext cx="958587" cy="939517"/>
          </a:xfrm>
          <a:prstGeom prst="rect">
            <a:avLst/>
          </a:prstGeom>
          <a:solidFill>
            <a:srgbClr val="E57200">
              <a:lumMod val="20000"/>
              <a:lumOff val="80000"/>
              <a:alpha val="40000"/>
            </a:srgbClr>
          </a:solidFill>
          <a:ln w="5715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73" name="Arrow: Down 72">
            <a:extLst>
              <a:ext uri="{FF2B5EF4-FFF2-40B4-BE49-F238E27FC236}">
                <a16:creationId xmlns:a16="http://schemas.microsoft.com/office/drawing/2014/main" id="{FD6EB8C7-485F-825C-8CE0-1DFF508E62FC}"/>
              </a:ext>
            </a:extLst>
          </p:cNvPr>
          <p:cNvSpPr/>
          <p:nvPr/>
        </p:nvSpPr>
        <p:spPr>
          <a:xfrm rot="10800000">
            <a:off x="1237316" y="4273870"/>
            <a:ext cx="191881" cy="270614"/>
          </a:xfrm>
          <a:prstGeom prst="downArrow">
            <a:avLst/>
          </a:prstGeom>
          <a:solidFill>
            <a:srgbClr val="E57200"/>
          </a:solid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74" name="Rectangle 12">
            <a:extLst>
              <a:ext uri="{FF2B5EF4-FFF2-40B4-BE49-F238E27FC236}">
                <a16:creationId xmlns:a16="http://schemas.microsoft.com/office/drawing/2014/main" id="{3EACEE50-5FDB-8574-223E-938005206C31}"/>
              </a:ext>
            </a:extLst>
          </p:cNvPr>
          <p:cNvSpPr>
            <a:spLocks noChangeArrowheads="1"/>
          </p:cNvSpPr>
          <p:nvPr/>
        </p:nvSpPr>
        <p:spPr bwMode="auto">
          <a:xfrm>
            <a:off x="3167961" y="1851699"/>
            <a:ext cx="2769394" cy="3011409"/>
          </a:xfrm>
          <a:prstGeom prst="rect">
            <a:avLst/>
          </a:prstGeom>
          <a:noFill/>
          <a:ln w="9525">
            <a:noFill/>
            <a:miter lim="800000"/>
            <a:headEnd/>
            <a:tailEnd/>
          </a:ln>
          <a:effectLst/>
        </p:spPr>
        <p:txBody>
          <a:bodyPr lIns="0" tIns="0" rIns="0" bIns="0"/>
          <a:lstStyle/>
          <a:p>
            <a:pPr defTabSz="685800">
              <a:spcBef>
                <a:spcPct val="20000"/>
              </a:spcBef>
              <a:spcAft>
                <a:spcPts val="450"/>
              </a:spcAft>
              <a:buClr>
                <a:srgbClr val="F47321"/>
              </a:buClr>
              <a:buSzPct val="75000"/>
            </a:pPr>
            <a:r>
              <a:rPr lang="en-US" altLang="de-DE" sz="1050" b="1" kern="1200" dirty="0">
                <a:solidFill>
                  <a:prstClr val="black"/>
                </a:solidFill>
                <a:sym typeface="FranklinGothic URW Comp Book"/>
              </a:rPr>
              <a:t>Involvement</a:t>
            </a:r>
          </a:p>
          <a:p>
            <a:pPr marL="94500" indent="-94500" defTabSz="685800">
              <a:spcBef>
                <a:spcPct val="20000"/>
              </a:spcBef>
              <a:spcAft>
                <a:spcPts val="450"/>
              </a:spcAft>
              <a:buClr>
                <a:srgbClr val="F47321"/>
              </a:buClr>
              <a:buSzPct val="75000"/>
              <a:buFont typeface="Wingdings 3" panose="05040102010807070707" pitchFamily="18" charset="2"/>
              <a:buChar char=""/>
            </a:pPr>
            <a:r>
              <a:rPr lang="en-US" altLang="de-DE" sz="1050" kern="1200" dirty="0">
                <a:solidFill>
                  <a:prstClr val="black"/>
                </a:solidFill>
                <a:sym typeface="FranklinGothic URW Comp Book"/>
              </a:rPr>
              <a:t>Mental energy and time expended by customers in considering product purchase</a:t>
            </a:r>
          </a:p>
          <a:p>
            <a:pPr marL="94500" indent="-94500" defTabSz="685800">
              <a:spcBef>
                <a:spcPct val="20000"/>
              </a:spcBef>
              <a:spcAft>
                <a:spcPts val="450"/>
              </a:spcAft>
              <a:buClr>
                <a:srgbClr val="F47321"/>
              </a:buClr>
              <a:buSzPct val="75000"/>
              <a:buFont typeface="Wingdings 3" panose="05040102010807070707" pitchFamily="18" charset="2"/>
              <a:buChar char=""/>
            </a:pPr>
            <a:r>
              <a:rPr lang="en-US" altLang="de-DE" sz="1050" kern="1200" dirty="0">
                <a:solidFill>
                  <a:prstClr val="black"/>
                </a:solidFill>
                <a:sym typeface="FranklinGothic URW Comp Book"/>
              </a:rPr>
              <a:t>Unconscious Decision (Low) vs. Complex Mental Thought (High)</a:t>
            </a:r>
          </a:p>
          <a:p>
            <a:pPr defTabSz="685800">
              <a:spcBef>
                <a:spcPct val="20000"/>
              </a:spcBef>
              <a:spcAft>
                <a:spcPts val="450"/>
              </a:spcAft>
              <a:buClr>
                <a:srgbClr val="F47321"/>
              </a:buClr>
              <a:buSzPct val="75000"/>
            </a:pPr>
            <a:r>
              <a:rPr lang="en-US" altLang="de-DE" sz="1050" b="1" kern="1200" dirty="0">
                <a:solidFill>
                  <a:prstClr val="black"/>
                </a:solidFill>
                <a:sym typeface="FranklinGothic URW Comp Book"/>
              </a:rPr>
              <a:t>Visibility</a:t>
            </a:r>
          </a:p>
          <a:p>
            <a:pPr marL="94500" indent="-94500" defTabSz="685800">
              <a:spcBef>
                <a:spcPct val="20000"/>
              </a:spcBef>
              <a:spcAft>
                <a:spcPts val="450"/>
              </a:spcAft>
              <a:buClr>
                <a:srgbClr val="F47321"/>
              </a:buClr>
              <a:buSzPct val="75000"/>
              <a:buFont typeface="Wingdings 3" panose="05040102010807070707" pitchFamily="18" charset="2"/>
              <a:buChar char=""/>
            </a:pPr>
            <a:r>
              <a:rPr lang="en-US" altLang="de-DE" sz="1050" kern="1200" dirty="0">
                <a:solidFill>
                  <a:prstClr val="black"/>
                </a:solidFill>
                <a:sym typeface="FranklinGothic URW Comp Book"/>
              </a:rPr>
              <a:t>Level of visibility people have when consuming or using the product</a:t>
            </a:r>
          </a:p>
          <a:p>
            <a:pPr marL="94500" indent="-94500" defTabSz="685800">
              <a:spcBef>
                <a:spcPct val="20000"/>
              </a:spcBef>
              <a:spcAft>
                <a:spcPts val="450"/>
              </a:spcAft>
              <a:buClr>
                <a:srgbClr val="F47321"/>
              </a:buClr>
              <a:buSzPct val="75000"/>
              <a:buFont typeface="Wingdings 3" panose="05040102010807070707" pitchFamily="18" charset="2"/>
              <a:buChar char=""/>
            </a:pPr>
            <a:r>
              <a:rPr lang="en-US" altLang="de-DE" sz="1050" kern="1200" dirty="0">
                <a:solidFill>
                  <a:prstClr val="black"/>
                </a:solidFill>
                <a:sym typeface="FranklinGothic URW Comp Book"/>
              </a:rPr>
              <a:t>Inconspicuous (Low) vs. Conspicuous (High)</a:t>
            </a:r>
          </a:p>
        </p:txBody>
      </p:sp>
    </p:spTree>
    <p:extLst>
      <p:ext uri="{BB962C8B-B14F-4D97-AF65-F5344CB8AC3E}">
        <p14:creationId xmlns:p14="http://schemas.microsoft.com/office/powerpoint/2010/main" val="44777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Text Placeholder 3">
            <a:extLst>
              <a:ext uri="{FF2B5EF4-FFF2-40B4-BE49-F238E27FC236}">
                <a16:creationId xmlns:a16="http://schemas.microsoft.com/office/drawing/2014/main" id="{5073B8CF-19B2-6B8E-61DD-9D0BEC1D90FB}"/>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GBUS 8047 - Darden Pricing</a:t>
            </a:r>
          </a:p>
        </p:txBody>
      </p:sp>
      <p:sp>
        <p:nvSpPr>
          <p:cNvPr id="5" name="Text Placeholder 1">
            <a:extLst>
              <a:ext uri="{FF2B5EF4-FFF2-40B4-BE49-F238E27FC236}">
                <a16:creationId xmlns:a16="http://schemas.microsoft.com/office/drawing/2014/main" id="{40DA8388-DDEE-765B-8000-1C384D62B340}"/>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Drug stores should spread smaller, varied promotions for minor utility gains while integrating price raises at once to limit negative utility losses to the end customer</a:t>
            </a:r>
          </a:p>
        </p:txBody>
      </p:sp>
      <p:sp>
        <p:nvSpPr>
          <p:cNvPr id="6" name="Rectangle: Rounded Corners 5">
            <a:extLst>
              <a:ext uri="{FF2B5EF4-FFF2-40B4-BE49-F238E27FC236}">
                <a16:creationId xmlns:a16="http://schemas.microsoft.com/office/drawing/2014/main" id="{32C9D0B6-4CE2-F1C1-EFBA-DC8EA27553E9}"/>
              </a:ext>
            </a:extLst>
          </p:cNvPr>
          <p:cNvSpPr/>
          <p:nvPr/>
        </p:nvSpPr>
        <p:spPr>
          <a:xfrm>
            <a:off x="456086" y="771525"/>
            <a:ext cx="4904027"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Three Lenses to Pricing</a:t>
            </a:r>
          </a:p>
        </p:txBody>
      </p:sp>
      <p:sp>
        <p:nvSpPr>
          <p:cNvPr id="7" name="Rectangle: Rounded Corners 6">
            <a:extLst>
              <a:ext uri="{FF2B5EF4-FFF2-40B4-BE49-F238E27FC236}">
                <a16:creationId xmlns:a16="http://schemas.microsoft.com/office/drawing/2014/main" id="{5F4613EB-D271-D345-EE36-56979A591881}"/>
              </a:ext>
            </a:extLst>
          </p:cNvPr>
          <p:cNvSpPr/>
          <p:nvPr/>
        </p:nvSpPr>
        <p:spPr>
          <a:xfrm>
            <a:off x="45608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Economics</a:t>
            </a:r>
          </a:p>
        </p:txBody>
      </p:sp>
      <p:sp>
        <p:nvSpPr>
          <p:cNvPr id="8" name="Rectangle: Rounded Corners 7">
            <a:extLst>
              <a:ext uri="{FF2B5EF4-FFF2-40B4-BE49-F238E27FC236}">
                <a16:creationId xmlns:a16="http://schemas.microsoft.com/office/drawing/2014/main" id="{4E9AB15E-6199-ED0F-511B-8EA2CC9C7F26}"/>
              </a:ext>
            </a:extLst>
          </p:cNvPr>
          <p:cNvSpPr/>
          <p:nvPr/>
        </p:nvSpPr>
        <p:spPr>
          <a:xfrm>
            <a:off x="2119429"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Customer</a:t>
            </a:r>
          </a:p>
        </p:txBody>
      </p:sp>
      <p:sp>
        <p:nvSpPr>
          <p:cNvPr id="9" name="Rectangle: Rounded Corners 8">
            <a:extLst>
              <a:ext uri="{FF2B5EF4-FFF2-40B4-BE49-F238E27FC236}">
                <a16:creationId xmlns:a16="http://schemas.microsoft.com/office/drawing/2014/main" id="{D5EFE0D4-3E1D-F005-127B-0CA99A45EECB}"/>
              </a:ext>
            </a:extLst>
          </p:cNvPr>
          <p:cNvSpPr/>
          <p:nvPr/>
        </p:nvSpPr>
        <p:spPr>
          <a:xfrm>
            <a:off x="3782772"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Competitor</a:t>
            </a:r>
          </a:p>
        </p:txBody>
      </p:sp>
      <p:sp>
        <p:nvSpPr>
          <p:cNvPr id="10" name="Rectangle: Rounded Corners 9">
            <a:extLst>
              <a:ext uri="{FF2B5EF4-FFF2-40B4-BE49-F238E27FC236}">
                <a16:creationId xmlns:a16="http://schemas.microsoft.com/office/drawing/2014/main" id="{668A93B7-21DA-4BE7-A046-5108398A4BBE}"/>
              </a:ext>
            </a:extLst>
          </p:cNvPr>
          <p:cNvSpPr/>
          <p:nvPr/>
        </p:nvSpPr>
        <p:spPr>
          <a:xfrm>
            <a:off x="5446116" y="1036218"/>
            <a:ext cx="1577340" cy="212386"/>
          </a:xfrm>
          <a:prstGeom prst="roundRect">
            <a:avLst/>
          </a:prstGeom>
          <a:solidFill>
            <a:srgbClr val="E57200">
              <a:lumMod val="20000"/>
              <a:lumOff val="80000"/>
            </a:srgbClr>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Involvement Level</a:t>
            </a:r>
          </a:p>
        </p:txBody>
      </p:sp>
      <p:sp>
        <p:nvSpPr>
          <p:cNvPr id="11" name="Rectangle: Rounded Corners 10">
            <a:extLst>
              <a:ext uri="{FF2B5EF4-FFF2-40B4-BE49-F238E27FC236}">
                <a16:creationId xmlns:a16="http://schemas.microsoft.com/office/drawing/2014/main" id="{3DB9D32B-8A3A-AA69-31E8-842551C3FA67}"/>
              </a:ext>
            </a:extLst>
          </p:cNvPr>
          <p:cNvSpPr/>
          <p:nvPr/>
        </p:nvSpPr>
        <p:spPr>
          <a:xfrm>
            <a:off x="7109459" y="1036218"/>
            <a:ext cx="1577340"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Human Nature</a:t>
            </a:r>
          </a:p>
        </p:txBody>
      </p:sp>
      <p:sp>
        <p:nvSpPr>
          <p:cNvPr id="12" name="Rectangle: Rounded Corners 11">
            <a:extLst>
              <a:ext uri="{FF2B5EF4-FFF2-40B4-BE49-F238E27FC236}">
                <a16:creationId xmlns:a16="http://schemas.microsoft.com/office/drawing/2014/main" id="{931792EF-9062-9F06-4D88-C0F6FE037C97}"/>
              </a:ext>
            </a:extLst>
          </p:cNvPr>
          <p:cNvSpPr/>
          <p:nvPr/>
        </p:nvSpPr>
        <p:spPr>
          <a:xfrm>
            <a:off x="5446116" y="771525"/>
            <a:ext cx="3240683" cy="212386"/>
          </a:xfrm>
          <a:prstGeom prst="roundRect">
            <a:avLst/>
          </a:prstGeom>
          <a:solidFill>
            <a:srgbClr val="E57200"/>
          </a:solidFill>
          <a:ln w="12700" cap="flat">
            <a:solidFill>
              <a:srgbClr val="E57200"/>
            </a:solidFill>
            <a:miter lim="400000"/>
          </a:ln>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Psychology to Pricing</a:t>
            </a:r>
          </a:p>
        </p:txBody>
      </p:sp>
      <p:graphicFrame>
        <p:nvGraphicFramePr>
          <p:cNvPr id="13" name="Table 12">
            <a:extLst>
              <a:ext uri="{FF2B5EF4-FFF2-40B4-BE49-F238E27FC236}">
                <a16:creationId xmlns:a16="http://schemas.microsoft.com/office/drawing/2014/main" id="{51E33DD8-B6EF-9DCE-3671-7A2AA3641F0F}"/>
              </a:ext>
            </a:extLst>
          </p:cNvPr>
          <p:cNvGraphicFramePr>
            <a:graphicFrameLocks noGrp="1"/>
          </p:cNvGraphicFramePr>
          <p:nvPr>
            <p:extLst>
              <p:ext uri="{D42A27DB-BD31-4B8C-83A1-F6EECF244321}">
                <p14:modId xmlns:p14="http://schemas.microsoft.com/office/powerpoint/2010/main" val="696841403"/>
              </p:ext>
            </p:extLst>
          </p:nvPr>
        </p:nvGraphicFramePr>
        <p:xfrm>
          <a:off x="456086" y="1415572"/>
          <a:ext cx="8230714" cy="525780"/>
        </p:xfrm>
        <a:graphic>
          <a:graphicData uri="http://schemas.openxmlformats.org/drawingml/2006/table">
            <a:tbl>
              <a:tblPr/>
              <a:tblGrid>
                <a:gridCol w="4420715">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428999">
                  <a:extLst>
                    <a:ext uri="{9D8B030D-6E8A-4147-A177-3AD203B41FA5}">
                      <a16:colId xmlns:a16="http://schemas.microsoft.com/office/drawing/2014/main" val="20004"/>
                    </a:ext>
                  </a:extLst>
                </a:gridCol>
              </a:tblGrid>
              <a:tr h="4343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Utility curves emphasize negative &gt; positive experiences</a:t>
                      </a:r>
                    </a:p>
                  </a:txBody>
                  <a:tcPr marL="0" marR="0" marT="0" marB="34290" anchor="b">
                    <a:lnL w="12700" cmpd="sng">
                      <a:noFill/>
                    </a:lnL>
                    <a:lnR w="12700" cmpd="sng">
                      <a:noFill/>
                    </a:lnR>
                    <a:lnT w="12700" cmpd="sng">
                      <a:noFill/>
                    </a:lnT>
                    <a:lnB w="28575"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endParaRPr lang="en-US" sz="1200" b="1" dirty="0">
                        <a:solidFill>
                          <a:schemeClr val="accent2"/>
                        </a:solidFill>
                      </a:endParaRPr>
                    </a:p>
                  </a:txBody>
                  <a:tcPr marL="0" marR="0" marT="0" marB="3429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pPr algn="ctr"/>
                      <a:r>
                        <a:rPr lang="en-US" sz="1200" b="1" dirty="0">
                          <a:solidFill>
                            <a:schemeClr val="accent2"/>
                          </a:solidFill>
                        </a:rPr>
                        <a:t>Commentary</a:t>
                      </a:r>
                    </a:p>
                  </a:txBody>
                  <a:tcPr marL="68580" marR="68580" marT="34290" marB="34290" anchor="b">
                    <a:lnL w="12700" cmpd="sng">
                      <a:noFill/>
                    </a:lnL>
                    <a:lnR w="12700" cmpd="sng">
                      <a:noFill/>
                    </a:lnR>
                    <a:lnT w="12700" cmpd="sng">
                      <a:noFill/>
                    </a:lnT>
                    <a:lnB w="28575" cap="flat" cmpd="sng" algn="ctr">
                      <a:solidFill>
                        <a:srgbClr val="232D4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28575"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a:solidFill>
                          <a:schemeClr val="accent2"/>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Franklin Gothic Book"/>
                          <a:ea typeface="FranklinGothic URW Comp Book"/>
                          <a:cs typeface="FranklinGothic URW Comp Book"/>
                          <a:sym typeface="Arial"/>
                        </a:defRPr>
                      </a:lvl9pPr>
                    </a:lstStyle>
                    <a:p>
                      <a:endParaRPr lang="en-US" sz="600" dirty="0">
                        <a:solidFill>
                          <a:schemeClr val="accent2"/>
                        </a:solidFill>
                      </a:endParaRPr>
                    </a:p>
                  </a:txBody>
                  <a:tcPr marL="0" marR="0" marT="0" marB="0">
                    <a:lnL w="12700" cmpd="sng">
                      <a:noFill/>
                    </a:lnL>
                    <a:lnR w="12700" cmpd="sng">
                      <a:noFill/>
                    </a:lnR>
                    <a:lnT w="28575" cap="flat" cmpd="sng" algn="ctr">
                      <a:solidFill>
                        <a:srgbClr val="232D4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 name="Rectangle 13">
            <a:extLst>
              <a:ext uri="{FF2B5EF4-FFF2-40B4-BE49-F238E27FC236}">
                <a16:creationId xmlns:a16="http://schemas.microsoft.com/office/drawing/2014/main" id="{EE47B432-3136-241D-55B0-99279B0AED6D}"/>
              </a:ext>
            </a:extLst>
          </p:cNvPr>
          <p:cNvSpPr/>
          <p:nvPr/>
        </p:nvSpPr>
        <p:spPr>
          <a:xfrm>
            <a:off x="5283643" y="2006666"/>
            <a:ext cx="3403157" cy="2674667"/>
          </a:xfrm>
          <a:prstGeom prst="rect">
            <a:avLst/>
          </a:prstGeom>
          <a:noFill/>
          <a:ln w="9525" cap="flat" cmpd="sng" algn="ctr">
            <a:noFill/>
            <a:prstDash val="solid"/>
          </a:ln>
          <a:effectLst/>
        </p:spPr>
        <p:txBody>
          <a:bodyPr rtlCol="0" anchor="t" anchorCtr="0"/>
          <a:lstStyle/>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938" b="0" i="0" u="none" strike="noStrike" kern="1200" cap="none" spc="0" normalizeH="0" baseline="0" noProof="0" dirty="0">
                <a:ln>
                  <a:noFill/>
                </a:ln>
                <a:solidFill>
                  <a:prstClr val="black"/>
                </a:solidFill>
                <a:effectLst/>
                <a:uLnTx/>
                <a:uFillTx/>
                <a:latin typeface="Franklin Gothic Book"/>
                <a:sym typeface="FranklinGothic URW Comp Book"/>
              </a:rPr>
              <a:t>Our brains see negatives more clearly than positives due to human evolution to survive</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938" b="0" i="0" u="none" strike="noStrike" kern="1200" cap="none" spc="0" normalizeH="0" baseline="0" noProof="0" dirty="0">
                <a:ln>
                  <a:noFill/>
                </a:ln>
                <a:solidFill>
                  <a:prstClr val="black"/>
                </a:solidFill>
                <a:effectLst/>
                <a:uLnTx/>
                <a:uFillTx/>
                <a:latin typeface="Franklin Gothic Book"/>
                <a:sym typeface="FranklinGothic URW Comp Book"/>
              </a:rPr>
              <a:t>A negative impact to a customer is felt more than an equivalent positive impact due to how we value negative vs. positive utility </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938" b="0" i="0" u="none" strike="noStrike" kern="1200" cap="none" spc="0" normalizeH="0" baseline="0" noProof="0" dirty="0">
                <a:ln>
                  <a:noFill/>
                </a:ln>
                <a:solidFill>
                  <a:prstClr val="black"/>
                </a:solidFill>
                <a:effectLst/>
                <a:uLnTx/>
                <a:uFillTx/>
                <a:latin typeface="Franklin Gothic Book"/>
                <a:sym typeface="FranklinGothic URW Comp Book"/>
              </a:rPr>
              <a:t>Ex. Price raise of $5 creates more anger for a customer than a $5 promotion creates happiness</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938" b="0" i="0" u="none" strike="noStrike" kern="1200" cap="none" spc="0" normalizeH="0" baseline="0" noProof="0" dirty="0">
                <a:ln>
                  <a:noFill/>
                </a:ln>
                <a:solidFill>
                  <a:prstClr val="black"/>
                </a:solidFill>
                <a:effectLst/>
                <a:uLnTx/>
                <a:uFillTx/>
                <a:latin typeface="Franklin Gothic Book"/>
                <a:sym typeface="FranklinGothic URW Comp Book"/>
              </a:rPr>
              <a:t>Promotions should be small, spread out, and varied for customers to receive consistently small utility increases (receive greater utility from multiple positive results than all at once)</a:t>
            </a:r>
          </a:p>
          <a:p>
            <a:pPr marL="81000" marR="0" lvl="0" indent="-81000" defTabSz="685800" eaLnBrk="0" fontAlgn="base" latinLnBrk="0" hangingPunct="0">
              <a:lnSpc>
                <a:spcPct val="100000"/>
              </a:lnSpc>
              <a:spcBef>
                <a:spcPts val="450"/>
              </a:spcBef>
              <a:spcAft>
                <a:spcPts val="450"/>
              </a:spcAft>
              <a:buClr>
                <a:srgbClr val="F47321"/>
              </a:buClr>
              <a:buSzPct val="75000"/>
              <a:buFont typeface="Wingdings 3" panose="05040102010807070707" pitchFamily="18" charset="2"/>
              <a:buChar char=""/>
              <a:tabLst/>
              <a:defRPr/>
            </a:pPr>
            <a:r>
              <a:rPr kumimoji="0" lang="en-IN" sz="938" b="0" i="0" u="none" strike="noStrike" kern="1200" cap="none" spc="0" normalizeH="0" baseline="0" noProof="0" dirty="0">
                <a:ln>
                  <a:noFill/>
                </a:ln>
                <a:solidFill>
                  <a:prstClr val="black"/>
                </a:solidFill>
                <a:effectLst/>
                <a:uLnTx/>
                <a:uFillTx/>
                <a:latin typeface="Franklin Gothic Book"/>
                <a:sym typeface="FranklinGothic URW Comp Book"/>
              </a:rPr>
              <a:t>Price raises should come all at once toward end of negative utility function where customer experiences diminishing rate (integrate losses)</a:t>
            </a:r>
          </a:p>
        </p:txBody>
      </p:sp>
      <p:pic>
        <p:nvPicPr>
          <p:cNvPr id="15" name="Picture 14">
            <a:extLst>
              <a:ext uri="{FF2B5EF4-FFF2-40B4-BE49-F238E27FC236}">
                <a16:creationId xmlns:a16="http://schemas.microsoft.com/office/drawing/2014/main" id="{7C6C7AFF-5C75-EA1B-2F0D-D99232A474E2}"/>
              </a:ext>
            </a:extLst>
          </p:cNvPr>
          <p:cNvPicPr>
            <a:picLocks noChangeAspect="1"/>
          </p:cNvPicPr>
          <p:nvPr/>
        </p:nvPicPr>
        <p:blipFill rotWithShape="1">
          <a:blip r:embed="rId8"/>
          <a:srcRect l="11066"/>
          <a:stretch/>
        </p:blipFill>
        <p:spPr>
          <a:xfrm>
            <a:off x="456086" y="1912325"/>
            <a:ext cx="4411604" cy="2390882"/>
          </a:xfrm>
          <a:prstGeom prst="rect">
            <a:avLst/>
          </a:prstGeom>
        </p:spPr>
      </p:pic>
      <p:pic>
        <p:nvPicPr>
          <p:cNvPr id="16" name="Graphic 15" descr="Present outline">
            <a:extLst>
              <a:ext uri="{FF2B5EF4-FFF2-40B4-BE49-F238E27FC236}">
                <a16:creationId xmlns:a16="http://schemas.microsoft.com/office/drawing/2014/main" id="{608F0EC0-5676-E8CF-D25C-930466038E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6086" y="1492499"/>
            <a:ext cx="342900" cy="342900"/>
          </a:xfrm>
          <a:prstGeom prst="rect">
            <a:avLst/>
          </a:prstGeom>
        </p:spPr>
      </p:pic>
      <p:pic>
        <p:nvPicPr>
          <p:cNvPr id="17" name="Graphic 16" descr="Lightbulb outline">
            <a:extLst>
              <a:ext uri="{FF2B5EF4-FFF2-40B4-BE49-F238E27FC236}">
                <a16:creationId xmlns:a16="http://schemas.microsoft.com/office/drawing/2014/main" id="{CEF0B1EF-0ECA-A100-C5DF-73A5D96C8D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9765" y="1492499"/>
            <a:ext cx="342900" cy="342900"/>
          </a:xfrm>
          <a:prstGeom prst="rect">
            <a:avLst/>
          </a:prstGeom>
        </p:spPr>
      </p:pic>
      <p:sp>
        <p:nvSpPr>
          <p:cNvPr id="18" name="Rectangle 17">
            <a:extLst>
              <a:ext uri="{FF2B5EF4-FFF2-40B4-BE49-F238E27FC236}">
                <a16:creationId xmlns:a16="http://schemas.microsoft.com/office/drawing/2014/main" id="{64740514-2C4E-E0DF-6A6B-5EDAD1C4CF9F}"/>
              </a:ext>
            </a:extLst>
          </p:cNvPr>
          <p:cNvSpPr/>
          <p:nvPr/>
        </p:nvSpPr>
        <p:spPr>
          <a:xfrm>
            <a:off x="2464388" y="2156951"/>
            <a:ext cx="887423" cy="223138"/>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Provide small promotion gains here</a:t>
            </a:r>
          </a:p>
        </p:txBody>
      </p:sp>
      <p:cxnSp>
        <p:nvCxnSpPr>
          <p:cNvPr id="19" name="Straight Connector 18">
            <a:extLst>
              <a:ext uri="{FF2B5EF4-FFF2-40B4-BE49-F238E27FC236}">
                <a16:creationId xmlns:a16="http://schemas.microsoft.com/office/drawing/2014/main" id="{9F365B48-2EA3-83BA-70CA-AA888AC99EA2}"/>
              </a:ext>
            </a:extLst>
          </p:cNvPr>
          <p:cNvCxnSpPr>
            <a:cxnSpLocks/>
          </p:cNvCxnSpPr>
          <p:nvPr/>
        </p:nvCxnSpPr>
        <p:spPr>
          <a:xfrm flipV="1">
            <a:off x="2405743" y="2425430"/>
            <a:ext cx="439335" cy="540927"/>
          </a:xfrm>
          <a:prstGeom prst="line">
            <a:avLst/>
          </a:prstGeom>
          <a:noFill/>
          <a:ln w="63500" cap="flat" cmpd="sng">
            <a:solidFill>
              <a:srgbClr val="E57200"/>
            </a:solidFill>
            <a:prstDash val="solid"/>
            <a:miter lim="400000"/>
            <a:headEnd type="oval"/>
          </a:ln>
          <a:effectLst/>
          <a:sp3d/>
        </p:spPr>
      </p:cxnSp>
      <p:sp>
        <p:nvSpPr>
          <p:cNvPr id="20" name="Rectangle 19">
            <a:extLst>
              <a:ext uri="{FF2B5EF4-FFF2-40B4-BE49-F238E27FC236}">
                <a16:creationId xmlns:a16="http://schemas.microsoft.com/office/drawing/2014/main" id="{C9C79E98-98FD-F6A0-C0C2-FDF034D6E132}"/>
              </a:ext>
            </a:extLst>
          </p:cNvPr>
          <p:cNvSpPr/>
          <p:nvPr/>
        </p:nvSpPr>
        <p:spPr>
          <a:xfrm>
            <a:off x="314459" y="3387002"/>
            <a:ext cx="887423" cy="223138"/>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232D4B"/>
                </a:solidFill>
                <a:effectLst/>
                <a:uLnTx/>
                <a:uFillTx/>
                <a:latin typeface="Helvetica Neue Medium"/>
                <a:ea typeface="Helvetica Neue Medium"/>
                <a:cs typeface="Helvetica Neue Medium"/>
                <a:sym typeface="Helvetica Neue Medium"/>
              </a:rPr>
              <a:t>Raise prices for customers here</a:t>
            </a:r>
          </a:p>
        </p:txBody>
      </p:sp>
      <p:cxnSp>
        <p:nvCxnSpPr>
          <p:cNvPr id="21" name="Straight Connector 20">
            <a:extLst>
              <a:ext uri="{FF2B5EF4-FFF2-40B4-BE49-F238E27FC236}">
                <a16:creationId xmlns:a16="http://schemas.microsoft.com/office/drawing/2014/main" id="{680201D6-C2C9-CFB0-8D8B-01EE40AD9215}"/>
              </a:ext>
            </a:extLst>
          </p:cNvPr>
          <p:cNvCxnSpPr>
            <a:cxnSpLocks/>
          </p:cNvCxnSpPr>
          <p:nvPr/>
        </p:nvCxnSpPr>
        <p:spPr>
          <a:xfrm flipH="1" flipV="1">
            <a:off x="758170" y="3610140"/>
            <a:ext cx="548116" cy="226983"/>
          </a:xfrm>
          <a:prstGeom prst="line">
            <a:avLst/>
          </a:prstGeom>
          <a:noFill/>
          <a:ln w="63500" cap="flat" cmpd="sng">
            <a:solidFill>
              <a:srgbClr val="E57200"/>
            </a:solidFill>
            <a:prstDash val="solid"/>
            <a:miter lim="400000"/>
            <a:headEnd type="oval"/>
          </a:ln>
          <a:effectLst/>
          <a:sp3d/>
        </p:spPr>
      </p:cxnSp>
    </p:spTree>
    <p:extLst>
      <p:ext uri="{BB962C8B-B14F-4D97-AF65-F5344CB8AC3E}">
        <p14:creationId xmlns:p14="http://schemas.microsoft.com/office/powerpoint/2010/main" val="136328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2371903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2" name="Object 1" hidden="1">
                        <a:extLst>
                          <a:ext uri="{FF2B5EF4-FFF2-40B4-BE49-F238E27FC236}">
                            <a16:creationId xmlns:a16="http://schemas.microsoft.com/office/drawing/2014/main" id="{F28502CD-9CD8-5BFB-5CDA-7AAA27BA8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Final Recommendations</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dirty="0">
                <a:solidFill>
                  <a:srgbClr val="E57200"/>
                </a:solidFill>
              </a:rPr>
              <a:t>06.</a:t>
            </a:r>
            <a:endParaRPr sz="3220" b="0" dirty="0">
              <a:solidFill>
                <a:srgbClr val="E57200"/>
              </a:solidFill>
            </a:endParaRPr>
          </a:p>
        </p:txBody>
      </p:sp>
    </p:spTree>
    <p:extLst>
      <p:ext uri="{BB962C8B-B14F-4D97-AF65-F5344CB8AC3E}">
        <p14:creationId xmlns:p14="http://schemas.microsoft.com/office/powerpoint/2010/main" val="211571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2">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01" imgH="501" progId="TCLayout.ActiveDocument.1">
                  <p:embed/>
                </p:oleObj>
              </mc:Choice>
              <mc:Fallback>
                <p:oleObj name="think-cell Slide" r:id="rId33"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85000" lnSpcReduction="10000"/>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35">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Text Placeholder 3">
            <a:extLst>
              <a:ext uri="{FF2B5EF4-FFF2-40B4-BE49-F238E27FC236}">
                <a16:creationId xmlns:a16="http://schemas.microsoft.com/office/drawing/2014/main" id="{5073B8CF-19B2-6B8E-61DD-9D0BEC1D90FB}"/>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GBUS 8047 - Darden Pricing</a:t>
            </a:r>
          </a:p>
        </p:txBody>
      </p:sp>
      <p:sp>
        <p:nvSpPr>
          <p:cNvPr id="3" name="Text Placeholder 1">
            <a:extLst>
              <a:ext uri="{FF2B5EF4-FFF2-40B4-BE49-F238E27FC236}">
                <a16:creationId xmlns:a16="http://schemas.microsoft.com/office/drawing/2014/main" id="{C7E712C8-1D31-4C4B-8382-EC5EFABA3AB4}"/>
              </a:ext>
            </a:extLst>
          </p:cNvPr>
          <p:cNvSpPr txBox="1">
            <a:spLocks/>
          </p:cNvSpPr>
          <p:nvPr/>
        </p:nvSpPr>
        <p:spPr>
          <a:xfrm>
            <a:off x="456086" y="157286"/>
            <a:ext cx="8230713" cy="4880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fontScale="92500" lnSpcReduction="20000"/>
          </a:bodyPr>
          <a:lstStyle>
            <a:lvl1pPr marL="0" marR="0" indent="0" algn="l" defTabSz="309563" rtl="0" latinLnBrk="0">
              <a:lnSpc>
                <a:spcPct val="100000"/>
              </a:lnSpc>
              <a:spcBef>
                <a:spcPts val="0"/>
              </a:spcBef>
              <a:spcAft>
                <a:spcPts val="0"/>
              </a:spcAft>
              <a:buClrTx/>
              <a:buSzTx/>
              <a:buFontTx/>
              <a:buNone/>
              <a:tabLst/>
              <a:defRPr sz="1650" b="0" i="0" u="none" strike="noStrike" cap="none" spc="0" baseline="0">
                <a:solidFill>
                  <a:srgbClr val="000000"/>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0" marR="0" indent="1714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3429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5143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6858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Qualitative and quantitative insights have led to four key recommendations surrounding promotions, customers, and competition to enhance future store sales</a:t>
            </a:r>
          </a:p>
        </p:txBody>
      </p:sp>
      <p:sp>
        <p:nvSpPr>
          <p:cNvPr id="22" name="Footnote" descr="Footnote">
            <a:extLst>
              <a:ext uri="{FF2B5EF4-FFF2-40B4-BE49-F238E27FC236}">
                <a16:creationId xmlns:a16="http://schemas.microsoft.com/office/drawing/2014/main" id="{3AC88C2F-5E41-FC4D-B2D0-C71CB4EDB593}"/>
              </a:ext>
            </a:extLst>
          </p:cNvPr>
          <p:cNvSpPr txBox="1">
            <a:spLocks noChangeArrowheads="1"/>
          </p:cNvSpPr>
          <p:nvPr>
            <p:custDataLst>
              <p:tags r:id="rId2"/>
            </p:custDataLst>
          </p:nvPr>
        </p:nvSpPr>
        <p:spPr bwMode="auto">
          <a:xfrm>
            <a:off x="3309906" y="4461767"/>
            <a:ext cx="956993" cy="92333"/>
          </a:xfrm>
          <a:prstGeom prst="rect">
            <a:avLst/>
          </a:prstGeom>
          <a:noFill/>
          <a:ln w="9525" algn="ctr">
            <a:noFill/>
            <a:miter lim="800000"/>
            <a:headEnd/>
            <a:tailEnd/>
          </a:ln>
          <a:effectLst/>
        </p:spPr>
        <p:txBody>
          <a:bodyPr wrap="none" lIns="0" tIns="0" rIns="0" bIns="0" anchor="b">
            <a:sp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2E2E38"/>
                </a:solidFill>
                <a:effectLst/>
                <a:uLnTx/>
                <a:uFillTx/>
                <a:sym typeface="FranklinGothic URW Comp Book"/>
              </a:rPr>
              <a:t>Adverse / potentially critical </a:t>
            </a:r>
          </a:p>
        </p:txBody>
      </p:sp>
      <p:sp>
        <p:nvSpPr>
          <p:cNvPr id="23" name="Freeform 25">
            <a:extLst>
              <a:ext uri="{FF2B5EF4-FFF2-40B4-BE49-F238E27FC236}">
                <a16:creationId xmlns:a16="http://schemas.microsoft.com/office/drawing/2014/main" id="{3188B55F-19E1-0858-5B50-B26A761EBDC7}"/>
              </a:ext>
            </a:extLst>
          </p:cNvPr>
          <p:cNvSpPr>
            <a:spLocks/>
          </p:cNvSpPr>
          <p:nvPr/>
        </p:nvSpPr>
        <p:spPr bwMode="auto">
          <a:xfrm>
            <a:off x="3176573" y="4411100"/>
            <a:ext cx="80972" cy="193665"/>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24" name="Freeform 28">
            <a:extLst>
              <a:ext uri="{FF2B5EF4-FFF2-40B4-BE49-F238E27FC236}">
                <a16:creationId xmlns:a16="http://schemas.microsoft.com/office/drawing/2014/main" id="{43FD003B-4AD1-F40A-15BB-F0396350B5EE}"/>
              </a:ext>
            </a:extLst>
          </p:cNvPr>
          <p:cNvSpPr>
            <a:spLocks/>
          </p:cNvSpPr>
          <p:nvPr>
            <p:custDataLst>
              <p:tags r:id="rId3"/>
            </p:custDataLst>
          </p:nvPr>
        </p:nvSpPr>
        <p:spPr bwMode="auto">
          <a:xfrm>
            <a:off x="3195578" y="4428467"/>
            <a:ext cx="42963" cy="42963"/>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FF4136"/>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25" name="Freeform 33">
            <a:extLst>
              <a:ext uri="{FF2B5EF4-FFF2-40B4-BE49-F238E27FC236}">
                <a16:creationId xmlns:a16="http://schemas.microsoft.com/office/drawing/2014/main" id="{F8614BBC-D505-D5CB-DEBC-905390DF25F9}"/>
              </a:ext>
            </a:extLst>
          </p:cNvPr>
          <p:cNvSpPr>
            <a:spLocks/>
          </p:cNvSpPr>
          <p:nvPr>
            <p:custDataLst>
              <p:tags r:id="rId4"/>
            </p:custDataLst>
          </p:nvPr>
        </p:nvSpPr>
        <p:spPr bwMode="auto">
          <a:xfrm>
            <a:off x="3195578" y="4486451"/>
            <a:ext cx="42963" cy="42963"/>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26" name="Freeform 38">
            <a:extLst>
              <a:ext uri="{FF2B5EF4-FFF2-40B4-BE49-F238E27FC236}">
                <a16:creationId xmlns:a16="http://schemas.microsoft.com/office/drawing/2014/main" id="{95869E09-63FB-DD3B-37E3-72EA3370F31D}"/>
              </a:ext>
            </a:extLst>
          </p:cNvPr>
          <p:cNvSpPr>
            <a:spLocks/>
          </p:cNvSpPr>
          <p:nvPr>
            <p:custDataLst>
              <p:tags r:id="rId5"/>
            </p:custDataLst>
          </p:nvPr>
        </p:nvSpPr>
        <p:spPr bwMode="auto">
          <a:xfrm>
            <a:off x="3195578" y="4544435"/>
            <a:ext cx="42963" cy="42963"/>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27" name="Footnote" descr="Footnote">
            <a:extLst>
              <a:ext uri="{FF2B5EF4-FFF2-40B4-BE49-F238E27FC236}">
                <a16:creationId xmlns:a16="http://schemas.microsoft.com/office/drawing/2014/main" id="{2E942AA8-F0A1-5D19-FEE9-07C517D321B5}"/>
              </a:ext>
            </a:extLst>
          </p:cNvPr>
          <p:cNvSpPr txBox="1">
            <a:spLocks noChangeArrowheads="1"/>
          </p:cNvSpPr>
          <p:nvPr>
            <p:custDataLst>
              <p:tags r:id="rId6"/>
            </p:custDataLst>
          </p:nvPr>
        </p:nvSpPr>
        <p:spPr bwMode="auto">
          <a:xfrm>
            <a:off x="2656384" y="4461767"/>
            <a:ext cx="411972" cy="92333"/>
          </a:xfrm>
          <a:prstGeom prst="rect">
            <a:avLst/>
          </a:prstGeom>
          <a:noFill/>
          <a:ln w="9525" algn="ctr">
            <a:noFill/>
            <a:miter lim="800000"/>
            <a:headEnd/>
            <a:tailEnd/>
          </a:ln>
          <a:effectLst/>
        </p:spPr>
        <p:txBody>
          <a:bodyPr wrap="none" lIns="0" tIns="0" rIns="0" bIns="0" anchor="b">
            <a:sp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2E2E38"/>
                </a:solidFill>
                <a:effectLst/>
                <a:uLnTx/>
                <a:uFillTx/>
                <a:sym typeface="FranklinGothic URW Comp Book"/>
              </a:rPr>
              <a:t>Challenging</a:t>
            </a:r>
          </a:p>
        </p:txBody>
      </p:sp>
      <p:sp>
        <p:nvSpPr>
          <p:cNvPr id="28" name="Freeform 25">
            <a:extLst>
              <a:ext uri="{FF2B5EF4-FFF2-40B4-BE49-F238E27FC236}">
                <a16:creationId xmlns:a16="http://schemas.microsoft.com/office/drawing/2014/main" id="{CBD2EB07-23BB-7898-A83C-303F2AFBF833}"/>
              </a:ext>
            </a:extLst>
          </p:cNvPr>
          <p:cNvSpPr>
            <a:spLocks/>
          </p:cNvSpPr>
          <p:nvPr/>
        </p:nvSpPr>
        <p:spPr bwMode="auto">
          <a:xfrm>
            <a:off x="2523051" y="4411100"/>
            <a:ext cx="80972" cy="193665"/>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29" name="Freeform 28">
            <a:extLst>
              <a:ext uri="{FF2B5EF4-FFF2-40B4-BE49-F238E27FC236}">
                <a16:creationId xmlns:a16="http://schemas.microsoft.com/office/drawing/2014/main" id="{D8B65C18-FACE-CAF7-6CB9-862A38791CCA}"/>
              </a:ext>
            </a:extLst>
          </p:cNvPr>
          <p:cNvSpPr>
            <a:spLocks/>
          </p:cNvSpPr>
          <p:nvPr>
            <p:custDataLst>
              <p:tags r:id="rId7"/>
            </p:custDataLst>
          </p:nvPr>
        </p:nvSpPr>
        <p:spPr bwMode="auto">
          <a:xfrm>
            <a:off x="2542056" y="4428467"/>
            <a:ext cx="42963" cy="42963"/>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0" name="Freeform 33">
            <a:extLst>
              <a:ext uri="{FF2B5EF4-FFF2-40B4-BE49-F238E27FC236}">
                <a16:creationId xmlns:a16="http://schemas.microsoft.com/office/drawing/2014/main" id="{8B9F3469-35BF-4607-F000-18B929673739}"/>
              </a:ext>
            </a:extLst>
          </p:cNvPr>
          <p:cNvSpPr>
            <a:spLocks/>
          </p:cNvSpPr>
          <p:nvPr>
            <p:custDataLst>
              <p:tags r:id="rId8"/>
            </p:custDataLst>
          </p:nvPr>
        </p:nvSpPr>
        <p:spPr bwMode="auto">
          <a:xfrm>
            <a:off x="2542056" y="4486451"/>
            <a:ext cx="42963" cy="42963"/>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FFE600"/>
          </a:solidFill>
          <a:ln w="6350" cap="flat" cmpd="sng" algn="ctr">
            <a:solidFill>
              <a:srgbClr val="FFFFFF"/>
            </a:solidFill>
            <a:prstDash val="solid"/>
            <a:round/>
            <a:headEnd type="none" w="med" len="med"/>
            <a:tailEnd type="none" w="med" len="med"/>
          </a:ln>
          <a:effectLst/>
        </p:spPr>
        <p:txBody>
          <a:bodyPr wrap="none" lIns="6858" tIns="36990" rIns="6858" bIns="3699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1" name="Freeform 38">
            <a:extLst>
              <a:ext uri="{FF2B5EF4-FFF2-40B4-BE49-F238E27FC236}">
                <a16:creationId xmlns:a16="http://schemas.microsoft.com/office/drawing/2014/main" id="{A4CB2197-5554-8FEF-905B-6396CDD1D2AD}"/>
              </a:ext>
            </a:extLst>
          </p:cNvPr>
          <p:cNvSpPr>
            <a:spLocks/>
          </p:cNvSpPr>
          <p:nvPr>
            <p:custDataLst>
              <p:tags r:id="rId9"/>
            </p:custDataLst>
          </p:nvPr>
        </p:nvSpPr>
        <p:spPr bwMode="auto">
          <a:xfrm>
            <a:off x="2542056" y="4544435"/>
            <a:ext cx="42963" cy="42963"/>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2" name="Footnote" descr="Footnote">
            <a:extLst>
              <a:ext uri="{FF2B5EF4-FFF2-40B4-BE49-F238E27FC236}">
                <a16:creationId xmlns:a16="http://schemas.microsoft.com/office/drawing/2014/main" id="{3EF77DC0-D6C8-1427-1A2D-4CF1BD821C6E}"/>
              </a:ext>
            </a:extLst>
          </p:cNvPr>
          <p:cNvSpPr txBox="1">
            <a:spLocks noChangeArrowheads="1"/>
          </p:cNvSpPr>
          <p:nvPr>
            <p:custDataLst>
              <p:tags r:id="rId10"/>
            </p:custDataLst>
          </p:nvPr>
        </p:nvSpPr>
        <p:spPr bwMode="auto">
          <a:xfrm>
            <a:off x="1737163" y="4461767"/>
            <a:ext cx="674865" cy="92333"/>
          </a:xfrm>
          <a:prstGeom prst="rect">
            <a:avLst/>
          </a:prstGeom>
          <a:noFill/>
          <a:ln w="9525" algn="ctr">
            <a:noFill/>
            <a:miter lim="800000"/>
            <a:headEnd/>
            <a:tailEnd/>
          </a:ln>
          <a:effectLst/>
        </p:spPr>
        <p:txBody>
          <a:bodyPr wrap="none" lIns="0" tIns="0" rIns="0" bIns="0" anchor="b">
            <a:spAutoFit/>
          </a:bodyPr>
          <a:lstStyle/>
          <a:p>
            <a:pPr marL="0" marR="0" lvl="0" indent="0" defTabSz="68580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2E2E38"/>
                </a:solidFill>
                <a:effectLst/>
                <a:uLnTx/>
                <a:uFillTx/>
                <a:sym typeface="FranklinGothic URW Comp Book"/>
              </a:rPr>
              <a:t>Realistic / favorable</a:t>
            </a:r>
          </a:p>
        </p:txBody>
      </p:sp>
      <p:sp>
        <p:nvSpPr>
          <p:cNvPr id="33" name="Freeform 25">
            <a:extLst>
              <a:ext uri="{FF2B5EF4-FFF2-40B4-BE49-F238E27FC236}">
                <a16:creationId xmlns:a16="http://schemas.microsoft.com/office/drawing/2014/main" id="{52A525EE-7722-0F6B-2047-97982ED6D932}"/>
              </a:ext>
            </a:extLst>
          </p:cNvPr>
          <p:cNvSpPr>
            <a:spLocks/>
          </p:cNvSpPr>
          <p:nvPr/>
        </p:nvSpPr>
        <p:spPr bwMode="auto">
          <a:xfrm>
            <a:off x="1603830" y="4411100"/>
            <a:ext cx="80972" cy="193665"/>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4" name="Freeform 28">
            <a:extLst>
              <a:ext uri="{FF2B5EF4-FFF2-40B4-BE49-F238E27FC236}">
                <a16:creationId xmlns:a16="http://schemas.microsoft.com/office/drawing/2014/main" id="{5C06D27D-B749-3EE5-7343-D3DF273DEE0A}"/>
              </a:ext>
            </a:extLst>
          </p:cNvPr>
          <p:cNvSpPr>
            <a:spLocks/>
          </p:cNvSpPr>
          <p:nvPr>
            <p:custDataLst>
              <p:tags r:id="rId11"/>
            </p:custDataLst>
          </p:nvPr>
        </p:nvSpPr>
        <p:spPr bwMode="auto">
          <a:xfrm>
            <a:off x="1622835" y="4428467"/>
            <a:ext cx="42963" cy="42963"/>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5" name="Freeform 33">
            <a:extLst>
              <a:ext uri="{FF2B5EF4-FFF2-40B4-BE49-F238E27FC236}">
                <a16:creationId xmlns:a16="http://schemas.microsoft.com/office/drawing/2014/main" id="{EA4AAE0C-DDAB-B853-B811-3620323010FA}"/>
              </a:ext>
            </a:extLst>
          </p:cNvPr>
          <p:cNvSpPr>
            <a:spLocks/>
          </p:cNvSpPr>
          <p:nvPr>
            <p:custDataLst>
              <p:tags r:id="rId12"/>
            </p:custDataLst>
          </p:nvPr>
        </p:nvSpPr>
        <p:spPr bwMode="auto">
          <a:xfrm>
            <a:off x="1622835" y="4486451"/>
            <a:ext cx="42963" cy="42963"/>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747480"/>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6" name="Freeform 38">
            <a:extLst>
              <a:ext uri="{FF2B5EF4-FFF2-40B4-BE49-F238E27FC236}">
                <a16:creationId xmlns:a16="http://schemas.microsoft.com/office/drawing/2014/main" id="{46376932-3F2E-A9ED-D239-5E08B8016D61}"/>
              </a:ext>
            </a:extLst>
          </p:cNvPr>
          <p:cNvSpPr>
            <a:spLocks/>
          </p:cNvSpPr>
          <p:nvPr>
            <p:custDataLst>
              <p:tags r:id="rId13"/>
            </p:custDataLst>
          </p:nvPr>
        </p:nvSpPr>
        <p:spPr bwMode="auto">
          <a:xfrm>
            <a:off x="1622835" y="4544435"/>
            <a:ext cx="42963" cy="42963"/>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2DB757"/>
          </a:solidFill>
          <a:ln w="63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sym typeface="FranklinGothic URW Comp Book"/>
            </a:endParaRPr>
          </a:p>
        </p:txBody>
      </p:sp>
      <p:sp>
        <p:nvSpPr>
          <p:cNvPr id="37" name="Rectangle 5">
            <a:extLst>
              <a:ext uri="{FF2B5EF4-FFF2-40B4-BE49-F238E27FC236}">
                <a16:creationId xmlns:a16="http://schemas.microsoft.com/office/drawing/2014/main" id="{09EFDAA4-A8B4-571A-9066-7A18A49AE40A}"/>
              </a:ext>
            </a:extLst>
          </p:cNvPr>
          <p:cNvSpPr/>
          <p:nvPr/>
        </p:nvSpPr>
        <p:spPr>
          <a:xfrm>
            <a:off x="6962702" y="190450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38" name="Rectangle 5">
            <a:extLst>
              <a:ext uri="{FF2B5EF4-FFF2-40B4-BE49-F238E27FC236}">
                <a16:creationId xmlns:a16="http://schemas.microsoft.com/office/drawing/2014/main" id="{A8084303-33CA-9F91-6FD8-3731BB453683}"/>
              </a:ext>
            </a:extLst>
          </p:cNvPr>
          <p:cNvSpPr/>
          <p:nvPr/>
        </p:nvSpPr>
        <p:spPr>
          <a:xfrm>
            <a:off x="7851675" y="190450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39" name="Rectangle 38">
            <a:extLst>
              <a:ext uri="{FF2B5EF4-FFF2-40B4-BE49-F238E27FC236}">
                <a16:creationId xmlns:a16="http://schemas.microsoft.com/office/drawing/2014/main" id="{B3A91073-20C6-8AC9-59A4-0BA1D59534D2}"/>
              </a:ext>
            </a:extLst>
          </p:cNvPr>
          <p:cNvSpPr/>
          <p:nvPr/>
        </p:nvSpPr>
        <p:spPr>
          <a:xfrm>
            <a:off x="6962702" y="272818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41" name="Rectangle 5">
            <a:extLst>
              <a:ext uri="{FF2B5EF4-FFF2-40B4-BE49-F238E27FC236}">
                <a16:creationId xmlns:a16="http://schemas.microsoft.com/office/drawing/2014/main" id="{7DFFDA15-C50F-082D-C094-17064A1FC705}"/>
              </a:ext>
            </a:extLst>
          </p:cNvPr>
          <p:cNvSpPr/>
          <p:nvPr/>
        </p:nvSpPr>
        <p:spPr>
          <a:xfrm>
            <a:off x="7851675" y="272818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42" name="Rectangle 5">
            <a:extLst>
              <a:ext uri="{FF2B5EF4-FFF2-40B4-BE49-F238E27FC236}">
                <a16:creationId xmlns:a16="http://schemas.microsoft.com/office/drawing/2014/main" id="{0CB5E8F7-895D-1F93-F4ED-D902D75D8C7B}"/>
              </a:ext>
            </a:extLst>
          </p:cNvPr>
          <p:cNvSpPr/>
          <p:nvPr/>
        </p:nvSpPr>
        <p:spPr>
          <a:xfrm>
            <a:off x="6962702" y="3551868"/>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43" name="Rectangle 5">
            <a:extLst>
              <a:ext uri="{FF2B5EF4-FFF2-40B4-BE49-F238E27FC236}">
                <a16:creationId xmlns:a16="http://schemas.microsoft.com/office/drawing/2014/main" id="{6206AD2C-6F41-6931-75E3-2ACC87763836}"/>
              </a:ext>
            </a:extLst>
          </p:cNvPr>
          <p:cNvSpPr/>
          <p:nvPr/>
        </p:nvSpPr>
        <p:spPr>
          <a:xfrm>
            <a:off x="7851675" y="3551868"/>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44" name="Rectangle 4">
            <a:extLst>
              <a:ext uri="{FF2B5EF4-FFF2-40B4-BE49-F238E27FC236}">
                <a16:creationId xmlns:a16="http://schemas.microsoft.com/office/drawing/2014/main" id="{123EE6A3-F595-6C4A-95F9-029F2EC88C94}"/>
              </a:ext>
            </a:extLst>
          </p:cNvPr>
          <p:cNvSpPr/>
          <p:nvPr/>
        </p:nvSpPr>
        <p:spPr>
          <a:xfrm>
            <a:off x="456087" y="1904507"/>
            <a:ext cx="112627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0" rIns="54000" bIns="0" rtlCol="0" anchor="ctr" anchorCtr="0"/>
          <a:lstStyle/>
          <a:p>
            <a:pPr marL="0" marR="0" lvl="0" indent="0" defTabSz="685800" eaLnBrk="0"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57200"/>
                </a:solidFill>
                <a:effectLst/>
                <a:uLnTx/>
                <a:uFillTx/>
                <a:ea typeface="+mn-ea"/>
                <a:cs typeface="+mn-cs"/>
                <a:sym typeface="FranklinGothic URW Comp Book"/>
              </a:rPr>
              <a:t>Utilize Elasticity of Demand </a:t>
            </a:r>
          </a:p>
        </p:txBody>
      </p:sp>
      <p:sp>
        <p:nvSpPr>
          <p:cNvPr id="45" name="Rectangle 5">
            <a:extLst>
              <a:ext uri="{FF2B5EF4-FFF2-40B4-BE49-F238E27FC236}">
                <a16:creationId xmlns:a16="http://schemas.microsoft.com/office/drawing/2014/main" id="{9F3C9AF4-A21F-6AE5-FE0F-732D42051803}"/>
              </a:ext>
            </a:extLst>
          </p:cNvPr>
          <p:cNvSpPr/>
          <p:nvPr/>
        </p:nvSpPr>
        <p:spPr>
          <a:xfrm>
            <a:off x="1626005" y="1904507"/>
            <a:ext cx="528419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0" bIns="27000" rtlCol="0" anchor="ctr" anchorCtr="0"/>
          <a:lstStyle/>
          <a:p>
            <a:pPr marL="94500" indent="-94500" defTabSz="685800">
              <a:lnSpc>
                <a:spcPct val="90000"/>
              </a:lnSpc>
              <a:spcBef>
                <a:spcPct val="0"/>
              </a:spcBef>
              <a:spcAft>
                <a:spcPts val="450"/>
              </a:spcAft>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ea typeface="+mn-ea"/>
                <a:cs typeface="+mn-cs"/>
                <a:sym typeface="FranklinGothic URW Comp Book"/>
              </a:rPr>
              <a:t>Segment customer base and evaluate each segments level of demand</a:t>
            </a:r>
          </a:p>
          <a:p>
            <a:pPr marL="94500" indent="-94500" defTabSz="685800">
              <a:lnSpc>
                <a:spcPct val="90000"/>
              </a:lnSpc>
              <a:spcBef>
                <a:spcPct val="0"/>
              </a:spcBef>
              <a:spcAft>
                <a:spcPts val="450"/>
              </a:spcAft>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sym typeface="FranklinGothic URW Comp Book"/>
              </a:rPr>
              <a:t>Calculate market share and channel size of stores across markets for reviewing pricing power</a:t>
            </a:r>
          </a:p>
          <a:p>
            <a:pPr marL="94500" indent="-94500" defTabSz="685800">
              <a:lnSpc>
                <a:spcPct val="90000"/>
              </a:lnSpc>
              <a:spcBef>
                <a:spcPct val="0"/>
              </a:spcBef>
              <a:spcAft>
                <a:spcPts val="450"/>
              </a:spcAft>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ea typeface="+mn-ea"/>
                <a:cs typeface="+mn-cs"/>
                <a:sym typeface="FranklinGothic URW Comp Book"/>
              </a:rPr>
              <a:t>Utilize inputs</a:t>
            </a:r>
            <a:r>
              <a:rPr lang="en-US" sz="900" kern="1200" dirty="0">
                <a:solidFill>
                  <a:srgbClr val="2E2E38"/>
                </a:solidFill>
                <a:latin typeface="Arial" panose="020B0604020202020204" pitchFamily="34" charset="0"/>
                <a:sym typeface="FranklinGothic URW Comp Book"/>
              </a:rPr>
              <a:t> to analyze elasticity of demand for customers and set promotions based on result</a:t>
            </a:r>
            <a:endParaRPr lang="en-US" sz="900" kern="1200" dirty="0">
              <a:solidFill>
                <a:srgbClr val="2E2E38"/>
              </a:solidFill>
              <a:latin typeface="Arial" panose="020B0604020202020204" pitchFamily="34" charset="0"/>
              <a:ea typeface="+mn-ea"/>
              <a:cs typeface="+mn-cs"/>
              <a:sym typeface="FranklinGothic URW Comp Book"/>
            </a:endParaRPr>
          </a:p>
        </p:txBody>
      </p:sp>
      <p:sp>
        <p:nvSpPr>
          <p:cNvPr id="46" name="Rectangle 4">
            <a:extLst>
              <a:ext uri="{FF2B5EF4-FFF2-40B4-BE49-F238E27FC236}">
                <a16:creationId xmlns:a16="http://schemas.microsoft.com/office/drawing/2014/main" id="{A34FD0D6-B84F-199E-5A87-DEEBE1DC636C}"/>
              </a:ext>
            </a:extLst>
          </p:cNvPr>
          <p:cNvSpPr/>
          <p:nvPr/>
        </p:nvSpPr>
        <p:spPr>
          <a:xfrm>
            <a:off x="456087" y="2728187"/>
            <a:ext cx="112627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0" rIns="54000" bIns="0" rtlCol="0" anchor="ctr" anchorCtr="0"/>
          <a:lstStyle/>
          <a:p>
            <a:pPr marL="0" marR="0" lvl="0" indent="0" defTabSz="685800" eaLnBrk="0"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57200"/>
                </a:solidFill>
                <a:effectLst/>
                <a:uLnTx/>
                <a:uFillTx/>
                <a:ea typeface="+mn-ea"/>
                <a:cs typeface="+mn-cs"/>
                <a:sym typeface="FranklinGothic URW Comp Book"/>
              </a:rPr>
              <a:t>Understand Competitive</a:t>
            </a:r>
            <a:r>
              <a:rPr kumimoji="0" lang="en-US" sz="900" b="0" i="0" u="none" strike="noStrike" kern="1200" cap="none" spc="0" normalizeH="0" baseline="0" noProof="0" dirty="0">
                <a:ln>
                  <a:noFill/>
                </a:ln>
                <a:solidFill>
                  <a:srgbClr val="E57200"/>
                </a:solidFill>
                <a:effectLst/>
                <a:uLnTx/>
                <a:uFillTx/>
                <a:sym typeface="FranklinGothic URW Comp Book"/>
              </a:rPr>
              <a:t> Mindset and Tactics</a:t>
            </a:r>
          </a:p>
        </p:txBody>
      </p:sp>
      <p:sp>
        <p:nvSpPr>
          <p:cNvPr id="47" name="Rectangle 5">
            <a:extLst>
              <a:ext uri="{FF2B5EF4-FFF2-40B4-BE49-F238E27FC236}">
                <a16:creationId xmlns:a16="http://schemas.microsoft.com/office/drawing/2014/main" id="{41ECD8E7-58E9-BDD7-9352-C6DB2CE3590C}"/>
              </a:ext>
            </a:extLst>
          </p:cNvPr>
          <p:cNvSpPr/>
          <p:nvPr/>
        </p:nvSpPr>
        <p:spPr>
          <a:xfrm>
            <a:off x="1626005" y="2728187"/>
            <a:ext cx="528419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0" bIns="27000" rtlCol="0" anchor="ctr" anchorCtr="0"/>
          <a:lstStyle/>
          <a:p>
            <a:pPr marL="94500" marR="0" lvl="0" indent="-94500" defTabSz="685800" eaLnBrk="1" fontAlgn="auto" latinLnBrk="0" hangingPunct="1">
              <a:lnSpc>
                <a:spcPct val="100000"/>
              </a:lnSpc>
              <a:spcBef>
                <a:spcPct val="3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Assess competitive pricing and promotion strategy in terms of impact to future sales</a:t>
            </a:r>
          </a:p>
          <a:p>
            <a:pPr marL="94500" marR="0" lvl="0" indent="-94500" defTabSz="685800" eaLnBrk="1" fontAlgn="auto" latinLnBrk="0" hangingPunct="1">
              <a:lnSpc>
                <a:spcPct val="100000"/>
              </a:lnSpc>
              <a:spcBef>
                <a:spcPct val="3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sym typeface="FranklinGothic URW Comp Book"/>
              </a:rPr>
              <a:t>Determine competitive response to historical store promotions</a:t>
            </a:r>
          </a:p>
          <a:p>
            <a:pPr marL="94500" marR="0" lvl="0" indent="-94500" defTabSz="685800" eaLnBrk="1" fontAlgn="auto" latinLnBrk="0" hangingPunct="1">
              <a:lnSpc>
                <a:spcPct val="100000"/>
              </a:lnSpc>
              <a:spcBef>
                <a:spcPct val="3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War-game pricing and promotion landscape to optimize strategy for future response</a:t>
            </a:r>
          </a:p>
        </p:txBody>
      </p:sp>
      <p:sp>
        <p:nvSpPr>
          <p:cNvPr id="48" name="Rectangle 4">
            <a:extLst>
              <a:ext uri="{FF2B5EF4-FFF2-40B4-BE49-F238E27FC236}">
                <a16:creationId xmlns:a16="http://schemas.microsoft.com/office/drawing/2014/main" id="{52F005F1-C2F6-58B6-ABCC-6F7B0DE8CFC4}"/>
              </a:ext>
            </a:extLst>
          </p:cNvPr>
          <p:cNvSpPr/>
          <p:nvPr/>
        </p:nvSpPr>
        <p:spPr>
          <a:xfrm>
            <a:off x="456087" y="3551868"/>
            <a:ext cx="112627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0" rIns="54000" bIns="0" rtlCol="0" anchor="ctr" anchorCtr="0"/>
          <a:lstStyle/>
          <a:p>
            <a:pPr marL="0" marR="0" lvl="0" indent="0" defTabSz="685800" eaLnBrk="0"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57200"/>
                </a:solidFill>
                <a:effectLst/>
                <a:uLnTx/>
                <a:uFillTx/>
                <a:ea typeface="+mn-ea"/>
                <a:cs typeface="+mn-cs"/>
                <a:sym typeface="FranklinGothic URW Comp Book"/>
              </a:rPr>
              <a:t>Target Customer Value Drivers</a:t>
            </a:r>
          </a:p>
        </p:txBody>
      </p:sp>
      <p:sp>
        <p:nvSpPr>
          <p:cNvPr id="49" name="Rectangle 5">
            <a:extLst>
              <a:ext uri="{FF2B5EF4-FFF2-40B4-BE49-F238E27FC236}">
                <a16:creationId xmlns:a16="http://schemas.microsoft.com/office/drawing/2014/main" id="{FA6E58D5-7D57-67A4-B56C-4EC2AF2045E6}"/>
              </a:ext>
            </a:extLst>
          </p:cNvPr>
          <p:cNvSpPr/>
          <p:nvPr/>
        </p:nvSpPr>
        <p:spPr>
          <a:xfrm>
            <a:off x="1626005" y="3551868"/>
            <a:ext cx="528419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marL="94500" indent="-94500" defTabSz="685800">
              <a:lnSpc>
                <a:spcPct val="90000"/>
              </a:lnSpc>
              <a:spcBef>
                <a:spcPct val="20000"/>
              </a:spcBef>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ea typeface="+mn-ea"/>
                <a:cs typeface="+mn-cs"/>
                <a:sym typeface="FranklinGothic URW Comp Book"/>
              </a:rPr>
              <a:t>Weight three customer value drivers to determine customer preferences </a:t>
            </a:r>
          </a:p>
          <a:p>
            <a:pPr marL="94500" indent="-94500" defTabSz="685800">
              <a:lnSpc>
                <a:spcPct val="90000"/>
              </a:lnSpc>
              <a:spcBef>
                <a:spcPct val="20000"/>
              </a:spcBef>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sym typeface="FranklinGothic URW Comp Book"/>
              </a:rPr>
              <a:t>Align store experience and promotions to weighted drivers to increase customer surplus</a:t>
            </a:r>
          </a:p>
          <a:p>
            <a:pPr marL="94500" indent="-94500" defTabSz="685800">
              <a:lnSpc>
                <a:spcPct val="90000"/>
              </a:lnSpc>
              <a:spcBef>
                <a:spcPct val="20000"/>
              </a:spcBef>
              <a:buClr>
                <a:srgbClr val="E57200"/>
              </a:buClr>
              <a:buSzPct val="75000"/>
              <a:buFont typeface="Wingdings 3" panose="05040102010807070707" pitchFamily="18" charset="2"/>
              <a:buChar char=""/>
              <a:defRPr/>
            </a:pPr>
            <a:r>
              <a:rPr lang="en-US" sz="900" kern="1200" dirty="0">
                <a:solidFill>
                  <a:srgbClr val="2E2E38"/>
                </a:solidFill>
                <a:latin typeface="Arial" panose="020B0604020202020204" pitchFamily="34" charset="0"/>
                <a:ea typeface="+mn-ea"/>
                <a:cs typeface="+mn-cs"/>
                <a:sym typeface="FranklinGothic URW Comp Book"/>
              </a:rPr>
              <a:t>Enhance customer propensity to buy to increase customer basket size</a:t>
            </a:r>
          </a:p>
        </p:txBody>
      </p:sp>
      <p:sp>
        <p:nvSpPr>
          <p:cNvPr id="50" name="Rectangle 5">
            <a:extLst>
              <a:ext uri="{FF2B5EF4-FFF2-40B4-BE49-F238E27FC236}">
                <a16:creationId xmlns:a16="http://schemas.microsoft.com/office/drawing/2014/main" id="{0E8C0E54-8627-27F5-529A-1AA0CCFF363C}"/>
              </a:ext>
            </a:extLst>
          </p:cNvPr>
          <p:cNvSpPr/>
          <p:nvPr/>
        </p:nvSpPr>
        <p:spPr>
          <a:xfrm>
            <a:off x="6962702" y="108082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51" name="Rectangle 5">
            <a:extLst>
              <a:ext uri="{FF2B5EF4-FFF2-40B4-BE49-F238E27FC236}">
                <a16:creationId xmlns:a16="http://schemas.microsoft.com/office/drawing/2014/main" id="{BE766750-A1E9-9F29-F925-54413C423E63}"/>
              </a:ext>
            </a:extLst>
          </p:cNvPr>
          <p:cNvSpPr/>
          <p:nvPr/>
        </p:nvSpPr>
        <p:spPr>
          <a:xfrm>
            <a:off x="7851675" y="1080827"/>
            <a:ext cx="835124"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54000" bIns="27000" rtlCol="0" anchor="ctr" anchorCtr="0"/>
          <a:lstStyle/>
          <a:p>
            <a:pPr defTabSz="685800">
              <a:buClrTx/>
              <a:defRPr/>
            </a:pPr>
            <a:endParaRPr lang="en-US" sz="825" kern="1200" dirty="0" err="1">
              <a:solidFill>
                <a:srgbClr val="2E2E38"/>
              </a:solidFill>
              <a:latin typeface="Arial" panose="020B0604020202020204" pitchFamily="34" charset="0"/>
              <a:ea typeface="+mn-ea"/>
              <a:cs typeface="+mn-cs"/>
              <a:sym typeface="FranklinGothic URW Comp Book"/>
            </a:endParaRPr>
          </a:p>
        </p:txBody>
      </p:sp>
      <p:sp>
        <p:nvSpPr>
          <p:cNvPr id="52" name="Rectangle 4">
            <a:extLst>
              <a:ext uri="{FF2B5EF4-FFF2-40B4-BE49-F238E27FC236}">
                <a16:creationId xmlns:a16="http://schemas.microsoft.com/office/drawing/2014/main" id="{613495C4-3800-713E-FAF0-8DB92E9E6177}"/>
              </a:ext>
            </a:extLst>
          </p:cNvPr>
          <p:cNvSpPr/>
          <p:nvPr/>
        </p:nvSpPr>
        <p:spPr>
          <a:xfrm>
            <a:off x="456087" y="1080827"/>
            <a:ext cx="112627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0" rIns="54000" bIns="0" rtlCol="0" anchor="ctr" anchorCtr="0"/>
          <a:lstStyle/>
          <a:p>
            <a:pPr marL="0" marR="0" lvl="0" indent="0" defTabSz="685800" eaLnBrk="0"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57200"/>
                </a:solidFill>
                <a:effectLst/>
                <a:uLnTx/>
                <a:uFillTx/>
                <a:ea typeface="+mn-ea"/>
                <a:cs typeface="+mn-cs"/>
                <a:sym typeface="FranklinGothic URW Comp Book"/>
              </a:rPr>
              <a:t>Enhance Promotion Effectiveness</a:t>
            </a:r>
          </a:p>
        </p:txBody>
      </p:sp>
      <p:sp>
        <p:nvSpPr>
          <p:cNvPr id="53" name="Rectangle 5">
            <a:extLst>
              <a:ext uri="{FF2B5EF4-FFF2-40B4-BE49-F238E27FC236}">
                <a16:creationId xmlns:a16="http://schemas.microsoft.com/office/drawing/2014/main" id="{783C349D-01F9-37ED-719A-9515E2026D44}"/>
              </a:ext>
            </a:extLst>
          </p:cNvPr>
          <p:cNvSpPr/>
          <p:nvPr/>
        </p:nvSpPr>
        <p:spPr>
          <a:xfrm>
            <a:off x="1626005" y="1080827"/>
            <a:ext cx="5284193" cy="771053"/>
          </a:xfrm>
          <a:prstGeom prst="rect">
            <a:avLst/>
          </a:prstGeom>
          <a:solidFill>
            <a:srgbClr val="FFFFFF"/>
          </a:solidFill>
          <a:ln w="9525" cap="flat" cmpd="sng" algn="ctr">
            <a:solidFill>
              <a:srgbClr val="747480"/>
            </a:solidFill>
            <a:prstDash val="solid"/>
            <a:round/>
            <a:headEnd type="none" w="med" len="med"/>
            <a:tailEnd type="none" w="med" len="med"/>
          </a:ln>
          <a:effectLst/>
        </p:spPr>
        <p:txBody>
          <a:bodyPr lIns="54000" tIns="27000" rIns="0" bIns="27000" rtlCol="0" anchor="ctr" anchorCtr="0"/>
          <a:lstStyle/>
          <a:p>
            <a:pPr marL="94500" marR="0" lvl="0" indent="-94500" defTabSz="685800" eaLnBrk="1" fontAlgn="auto" latinLnBrk="0" hangingPunct="1">
              <a:lnSpc>
                <a:spcPct val="90000"/>
              </a:lnSpc>
              <a:spcBef>
                <a:spcPct val="4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Remove consecutive promotions (promo 2) due to ineffectiveness in increasing sales or profit</a:t>
            </a:r>
          </a:p>
          <a:p>
            <a:pPr marL="94500" marR="0" lvl="0" indent="-94500" defTabSz="685800" eaLnBrk="1" fontAlgn="auto" latinLnBrk="0" hangingPunct="1">
              <a:lnSpc>
                <a:spcPct val="90000"/>
              </a:lnSpc>
              <a:spcBef>
                <a:spcPct val="4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sym typeface="FranklinGothic URW Comp Book"/>
              </a:rPr>
              <a:t>Randomize future promotions to limit customers predicting promotions and stockpiling goods</a:t>
            </a:r>
          </a:p>
          <a:p>
            <a:pPr marL="94500" marR="0" lvl="0" indent="-94500" defTabSz="685800" eaLnBrk="1" fontAlgn="auto" latinLnBrk="0" hangingPunct="1">
              <a:lnSpc>
                <a:spcPct val="90000"/>
              </a:lnSpc>
              <a:spcBef>
                <a:spcPct val="4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ea typeface="+mn-ea"/>
                <a:cs typeface="+mn-cs"/>
                <a:sym typeface="FranklinGothic URW Comp Book"/>
              </a:rPr>
              <a:t>Run frequent, smaller promotions to incentivize recurring customer shopping patterns</a:t>
            </a:r>
          </a:p>
          <a:p>
            <a:pPr marL="94500" marR="0" lvl="0" indent="-94500" defTabSz="685800" eaLnBrk="1" fontAlgn="auto" latinLnBrk="0" hangingPunct="1">
              <a:lnSpc>
                <a:spcPct val="90000"/>
              </a:lnSpc>
              <a:spcBef>
                <a:spcPct val="40000"/>
              </a:spcBef>
              <a:spcAft>
                <a:spcPts val="0"/>
              </a:spcAft>
              <a:buClr>
                <a:srgbClr val="E57200"/>
              </a:buClr>
              <a:buSzPct val="75000"/>
              <a:buFont typeface="Wingdings 3" panose="05040102010807070707" pitchFamily="18" charset="2"/>
              <a:buChar char=""/>
              <a:tabLst/>
              <a:defRPr/>
            </a:pPr>
            <a:r>
              <a:rPr kumimoji="0" lang="en-US" sz="900" b="0" i="0" u="none" strike="noStrike" kern="1200" cap="none" spc="0" normalizeH="0" baseline="0" noProof="0" dirty="0">
                <a:ln>
                  <a:noFill/>
                </a:ln>
                <a:solidFill>
                  <a:srgbClr val="2E2E38"/>
                </a:solidFill>
                <a:effectLst/>
                <a:uLnTx/>
                <a:uFillTx/>
                <a:sym typeface="FranklinGothic URW Comp Book"/>
              </a:rPr>
              <a:t>Bundle all price increases for one time to limit negative utility impact to customers</a:t>
            </a:r>
            <a:endParaRPr kumimoji="0" lang="en-US" sz="900" b="0" i="0" u="none" strike="noStrike" kern="1200" cap="none" spc="0" normalizeH="0" baseline="0" noProof="0" dirty="0">
              <a:ln>
                <a:noFill/>
              </a:ln>
              <a:solidFill>
                <a:srgbClr val="2E2E38"/>
              </a:solidFill>
              <a:effectLst/>
              <a:uLnTx/>
              <a:uFillTx/>
              <a:ea typeface="+mn-ea"/>
              <a:cs typeface="+mn-cs"/>
              <a:sym typeface="FranklinGothic URW Comp Book"/>
            </a:endParaRPr>
          </a:p>
        </p:txBody>
      </p:sp>
      <p:sp>
        <p:nvSpPr>
          <p:cNvPr id="54" name="Rectangle 6">
            <a:extLst>
              <a:ext uri="{FF2B5EF4-FFF2-40B4-BE49-F238E27FC236}">
                <a16:creationId xmlns:a16="http://schemas.microsoft.com/office/drawing/2014/main" id="{6DF7E1C6-E3D3-FD3F-4CE0-0AFD54B37B7C}"/>
              </a:ext>
            </a:extLst>
          </p:cNvPr>
          <p:cNvSpPr>
            <a:spLocks noChangeArrowheads="1"/>
          </p:cNvSpPr>
          <p:nvPr/>
        </p:nvSpPr>
        <p:spPr bwMode="auto">
          <a:xfrm>
            <a:off x="7851675" y="724852"/>
            <a:ext cx="835124" cy="303348"/>
          </a:xfrm>
          <a:prstGeom prst="rect">
            <a:avLst/>
          </a:prstGeom>
          <a:solidFill>
            <a:srgbClr val="232D4B"/>
          </a:solidFill>
          <a:ln w="9525" cap="flat" cmpd="sng" algn="ctr">
            <a:solidFill>
              <a:srgbClr val="747480"/>
            </a:solidFill>
            <a:prstDash val="solid"/>
            <a:miter lim="800000"/>
            <a:headEnd type="none" w="med" len="med"/>
            <a:tailEnd type="none" w="med" len="med"/>
          </a:ln>
          <a:effectLst/>
        </p:spPr>
        <p:txBody>
          <a:bodyPr lIns="27000" tIns="0" rIns="27000" bIns="0" anchor="ctr"/>
          <a:lstStyle/>
          <a:p>
            <a:pPr marL="0" marR="0" lvl="0" indent="0" algn="ctr" defTabSz="685800" eaLnBrk="0" fontAlgn="auto" latinLnBrk="0" hangingPunct="0">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sym typeface="FranklinGothic URW Comp Book"/>
              </a:rPr>
              <a:t>Expected Impact</a:t>
            </a:r>
          </a:p>
        </p:txBody>
      </p:sp>
      <p:sp>
        <p:nvSpPr>
          <p:cNvPr id="55" name="Rectangle 6">
            <a:extLst>
              <a:ext uri="{FF2B5EF4-FFF2-40B4-BE49-F238E27FC236}">
                <a16:creationId xmlns:a16="http://schemas.microsoft.com/office/drawing/2014/main" id="{226E5866-0144-791E-7953-1C7622516A44}"/>
              </a:ext>
            </a:extLst>
          </p:cNvPr>
          <p:cNvSpPr>
            <a:spLocks noChangeArrowheads="1"/>
          </p:cNvSpPr>
          <p:nvPr/>
        </p:nvSpPr>
        <p:spPr bwMode="auto">
          <a:xfrm>
            <a:off x="6962702" y="724852"/>
            <a:ext cx="835124" cy="303348"/>
          </a:xfrm>
          <a:prstGeom prst="rect">
            <a:avLst/>
          </a:prstGeom>
          <a:solidFill>
            <a:srgbClr val="232D4B"/>
          </a:solidFill>
          <a:ln w="9525" cap="flat" cmpd="sng" algn="ctr">
            <a:solidFill>
              <a:srgbClr val="747480"/>
            </a:solidFill>
            <a:prstDash val="solid"/>
            <a:miter lim="800000"/>
            <a:headEnd type="none" w="med" len="med"/>
            <a:tailEnd type="none" w="med" len="med"/>
          </a:ln>
          <a:effectLst/>
        </p:spPr>
        <p:txBody>
          <a:bodyPr lIns="0" tIns="0" rIns="0" bIns="0" anchor="ctr"/>
          <a:lstStyle/>
          <a:p>
            <a:pPr marL="0" marR="0" lvl="0" indent="0" algn="ctr" defTabSz="685800" eaLnBrk="0" fontAlgn="auto" latinLnBrk="0" hangingPunct="0">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sym typeface="FranklinGothic URW Comp Book"/>
              </a:rPr>
              <a:t>Assessment</a:t>
            </a:r>
          </a:p>
        </p:txBody>
      </p:sp>
      <p:sp>
        <p:nvSpPr>
          <p:cNvPr id="56" name="Rectangle 6">
            <a:extLst>
              <a:ext uri="{FF2B5EF4-FFF2-40B4-BE49-F238E27FC236}">
                <a16:creationId xmlns:a16="http://schemas.microsoft.com/office/drawing/2014/main" id="{64D0C219-4B88-9FC1-DF1C-D551CEC959E3}"/>
              </a:ext>
            </a:extLst>
          </p:cNvPr>
          <p:cNvSpPr>
            <a:spLocks noChangeArrowheads="1"/>
          </p:cNvSpPr>
          <p:nvPr/>
        </p:nvSpPr>
        <p:spPr bwMode="auto">
          <a:xfrm>
            <a:off x="456086" y="724852"/>
            <a:ext cx="6452768" cy="303348"/>
          </a:xfrm>
          <a:prstGeom prst="rect">
            <a:avLst/>
          </a:prstGeom>
          <a:solidFill>
            <a:srgbClr val="232D4B"/>
          </a:solidFill>
          <a:ln w="9525" cap="flat" cmpd="sng" algn="ctr">
            <a:solidFill>
              <a:srgbClr val="747480"/>
            </a:solidFill>
            <a:prstDash val="solid"/>
            <a:miter lim="800000"/>
            <a:headEnd type="none" w="med" len="med"/>
            <a:tailEnd type="none" w="med" len="med"/>
          </a:ln>
          <a:effectLst/>
        </p:spPr>
        <p:txBody>
          <a:bodyPr lIns="27000" tIns="0" rIns="27000" bIns="0" anchor="ctr"/>
          <a:lstStyle/>
          <a:p>
            <a:pPr marL="0" marR="0" lvl="0" indent="0" algn="ctr" defTabSz="685800" eaLnBrk="0" fontAlgn="auto" latinLnBrk="0" hangingPunct="0">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sym typeface="FranklinGothic URW Comp Book"/>
              </a:rPr>
              <a:t>Key recommendations</a:t>
            </a:r>
          </a:p>
        </p:txBody>
      </p:sp>
      <p:sp>
        <p:nvSpPr>
          <p:cNvPr id="57" name="Freeform 25">
            <a:extLst>
              <a:ext uri="{FF2B5EF4-FFF2-40B4-BE49-F238E27FC236}">
                <a16:creationId xmlns:a16="http://schemas.microsoft.com/office/drawing/2014/main" id="{C3C64B4F-5F6C-8A83-1444-D8334D93DAC2}"/>
              </a:ext>
            </a:extLst>
          </p:cNvPr>
          <p:cNvSpPr>
            <a:spLocks/>
          </p:cNvSpPr>
          <p:nvPr/>
        </p:nvSpPr>
        <p:spPr bwMode="auto">
          <a:xfrm>
            <a:off x="7241519" y="1144865"/>
            <a:ext cx="277490" cy="642978"/>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58" name="Freeform 28">
            <a:extLst>
              <a:ext uri="{FF2B5EF4-FFF2-40B4-BE49-F238E27FC236}">
                <a16:creationId xmlns:a16="http://schemas.microsoft.com/office/drawing/2014/main" id="{0DC7FDC1-EF05-491A-0397-7538F966EB3F}"/>
              </a:ext>
            </a:extLst>
          </p:cNvPr>
          <p:cNvSpPr>
            <a:spLocks/>
          </p:cNvSpPr>
          <p:nvPr>
            <p:custDataLst>
              <p:tags r:id="rId14"/>
            </p:custDataLst>
          </p:nvPr>
        </p:nvSpPr>
        <p:spPr bwMode="auto">
          <a:xfrm>
            <a:off x="7306646" y="1202524"/>
            <a:ext cx="147235" cy="142640"/>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74748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59" name="Freeform 33">
            <a:extLst>
              <a:ext uri="{FF2B5EF4-FFF2-40B4-BE49-F238E27FC236}">
                <a16:creationId xmlns:a16="http://schemas.microsoft.com/office/drawing/2014/main" id="{DF421FE3-E880-99AE-7AEA-6F4A59EE41D3}"/>
              </a:ext>
            </a:extLst>
          </p:cNvPr>
          <p:cNvSpPr>
            <a:spLocks/>
          </p:cNvSpPr>
          <p:nvPr>
            <p:custDataLst>
              <p:tags r:id="rId15"/>
            </p:custDataLst>
          </p:nvPr>
        </p:nvSpPr>
        <p:spPr bwMode="auto">
          <a:xfrm>
            <a:off x="7306646" y="1395034"/>
            <a:ext cx="147235" cy="142640"/>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74748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0" name="Freeform 38">
            <a:extLst>
              <a:ext uri="{FF2B5EF4-FFF2-40B4-BE49-F238E27FC236}">
                <a16:creationId xmlns:a16="http://schemas.microsoft.com/office/drawing/2014/main" id="{5E72A2D2-C0AB-18F8-195C-06F378A18AF9}"/>
              </a:ext>
            </a:extLst>
          </p:cNvPr>
          <p:cNvSpPr>
            <a:spLocks/>
          </p:cNvSpPr>
          <p:nvPr>
            <p:custDataLst>
              <p:tags r:id="rId16"/>
            </p:custDataLst>
          </p:nvPr>
        </p:nvSpPr>
        <p:spPr bwMode="auto">
          <a:xfrm>
            <a:off x="7306646" y="1587544"/>
            <a:ext cx="147235" cy="142640"/>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2DB757"/>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1" name="Freeform 25">
            <a:extLst>
              <a:ext uri="{FF2B5EF4-FFF2-40B4-BE49-F238E27FC236}">
                <a16:creationId xmlns:a16="http://schemas.microsoft.com/office/drawing/2014/main" id="{98378CFB-6F13-3428-C573-8A792B10EF2F}"/>
              </a:ext>
            </a:extLst>
          </p:cNvPr>
          <p:cNvSpPr>
            <a:spLocks/>
          </p:cNvSpPr>
          <p:nvPr/>
        </p:nvSpPr>
        <p:spPr bwMode="auto">
          <a:xfrm>
            <a:off x="7241519" y="1968545"/>
            <a:ext cx="277490" cy="642978"/>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2" name="Freeform 28">
            <a:extLst>
              <a:ext uri="{FF2B5EF4-FFF2-40B4-BE49-F238E27FC236}">
                <a16:creationId xmlns:a16="http://schemas.microsoft.com/office/drawing/2014/main" id="{9FA15111-6CD8-3151-D17E-29C425862426}"/>
              </a:ext>
            </a:extLst>
          </p:cNvPr>
          <p:cNvSpPr>
            <a:spLocks/>
          </p:cNvSpPr>
          <p:nvPr>
            <p:custDataLst>
              <p:tags r:id="rId17"/>
            </p:custDataLst>
          </p:nvPr>
        </p:nvSpPr>
        <p:spPr bwMode="auto">
          <a:xfrm>
            <a:off x="7306646" y="2026204"/>
            <a:ext cx="147235" cy="142640"/>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74748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4" name="Freeform 33">
            <a:extLst>
              <a:ext uri="{FF2B5EF4-FFF2-40B4-BE49-F238E27FC236}">
                <a16:creationId xmlns:a16="http://schemas.microsoft.com/office/drawing/2014/main" id="{136B7A90-F359-5710-091A-36515E42F2CF}"/>
              </a:ext>
            </a:extLst>
          </p:cNvPr>
          <p:cNvSpPr>
            <a:spLocks/>
          </p:cNvSpPr>
          <p:nvPr>
            <p:custDataLst>
              <p:tags r:id="rId18"/>
            </p:custDataLst>
          </p:nvPr>
        </p:nvSpPr>
        <p:spPr bwMode="auto">
          <a:xfrm>
            <a:off x="7306646" y="2218714"/>
            <a:ext cx="147235" cy="142640"/>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FFE600"/>
          </a:solidFill>
          <a:ln w="19050" cap="flat" cmpd="sng" algn="ctr">
            <a:solidFill>
              <a:srgbClr val="FFFFFF"/>
            </a:solidFill>
            <a:prstDash val="solid"/>
            <a:round/>
            <a:headEnd type="none" w="med" len="med"/>
            <a:tailEnd type="none" w="med" len="med"/>
          </a:ln>
          <a:effectLst/>
        </p:spPr>
        <p:txBody>
          <a:bodyPr wrap="none" lIns="6858" tIns="36990" rIns="6858" bIns="36990" anchor="ctr"/>
          <a:lstStyle/>
          <a:p>
            <a:pPr algn="ctr" defTabSz="685800">
              <a:buClrTx/>
            </a:pPr>
            <a:endParaRPr lang="en-US" sz="1350" kern="1200" dirty="0">
              <a:solidFill>
                <a:srgbClr val="FFFFFF"/>
              </a:solidFill>
              <a:latin typeface="Arial" pitchFamily="34" charset="0"/>
              <a:sym typeface="FranklinGothic URW Comp Book"/>
            </a:endParaRPr>
          </a:p>
        </p:txBody>
      </p:sp>
      <p:sp>
        <p:nvSpPr>
          <p:cNvPr id="66" name="Freeform 38">
            <a:extLst>
              <a:ext uri="{FF2B5EF4-FFF2-40B4-BE49-F238E27FC236}">
                <a16:creationId xmlns:a16="http://schemas.microsoft.com/office/drawing/2014/main" id="{276AA1CA-87C5-1555-60AE-8053CE934CEB}"/>
              </a:ext>
            </a:extLst>
          </p:cNvPr>
          <p:cNvSpPr>
            <a:spLocks/>
          </p:cNvSpPr>
          <p:nvPr>
            <p:custDataLst>
              <p:tags r:id="rId19"/>
            </p:custDataLst>
          </p:nvPr>
        </p:nvSpPr>
        <p:spPr bwMode="auto">
          <a:xfrm>
            <a:off x="7306646" y="2411224"/>
            <a:ext cx="147235" cy="142640"/>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2DB757"/>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7" name="Freeform 25">
            <a:extLst>
              <a:ext uri="{FF2B5EF4-FFF2-40B4-BE49-F238E27FC236}">
                <a16:creationId xmlns:a16="http://schemas.microsoft.com/office/drawing/2014/main" id="{F85E4262-BEB9-FC48-6D47-EF4785CA7CBC}"/>
              </a:ext>
            </a:extLst>
          </p:cNvPr>
          <p:cNvSpPr>
            <a:spLocks/>
          </p:cNvSpPr>
          <p:nvPr/>
        </p:nvSpPr>
        <p:spPr bwMode="auto">
          <a:xfrm>
            <a:off x="7241519" y="2792225"/>
            <a:ext cx="277490" cy="642978"/>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8" name="Freeform 28">
            <a:extLst>
              <a:ext uri="{FF2B5EF4-FFF2-40B4-BE49-F238E27FC236}">
                <a16:creationId xmlns:a16="http://schemas.microsoft.com/office/drawing/2014/main" id="{4A66C213-2FF4-3776-2393-3A0175E7697C}"/>
              </a:ext>
            </a:extLst>
          </p:cNvPr>
          <p:cNvSpPr>
            <a:spLocks/>
          </p:cNvSpPr>
          <p:nvPr>
            <p:custDataLst>
              <p:tags r:id="rId20"/>
            </p:custDataLst>
          </p:nvPr>
        </p:nvSpPr>
        <p:spPr bwMode="auto">
          <a:xfrm>
            <a:off x="7306646" y="2849884"/>
            <a:ext cx="147235" cy="142640"/>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74748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69" name="Freeform 33">
            <a:extLst>
              <a:ext uri="{FF2B5EF4-FFF2-40B4-BE49-F238E27FC236}">
                <a16:creationId xmlns:a16="http://schemas.microsoft.com/office/drawing/2014/main" id="{564982C5-B315-D34C-FAF8-CEE7CA18AAED}"/>
              </a:ext>
            </a:extLst>
          </p:cNvPr>
          <p:cNvSpPr>
            <a:spLocks/>
          </p:cNvSpPr>
          <p:nvPr>
            <p:custDataLst>
              <p:tags r:id="rId21"/>
            </p:custDataLst>
          </p:nvPr>
        </p:nvSpPr>
        <p:spPr bwMode="auto">
          <a:xfrm>
            <a:off x="7306646" y="3042394"/>
            <a:ext cx="147235" cy="142640"/>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FFE60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0" name="Freeform 38">
            <a:extLst>
              <a:ext uri="{FF2B5EF4-FFF2-40B4-BE49-F238E27FC236}">
                <a16:creationId xmlns:a16="http://schemas.microsoft.com/office/drawing/2014/main" id="{A54AAB63-FEFE-F036-841D-36F37C3E9BC8}"/>
              </a:ext>
            </a:extLst>
          </p:cNvPr>
          <p:cNvSpPr>
            <a:spLocks/>
          </p:cNvSpPr>
          <p:nvPr>
            <p:custDataLst>
              <p:tags r:id="rId22"/>
            </p:custDataLst>
          </p:nvPr>
        </p:nvSpPr>
        <p:spPr bwMode="auto">
          <a:xfrm>
            <a:off x="7306646" y="3234904"/>
            <a:ext cx="147235" cy="142640"/>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2DB757"/>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1" name="Freeform 25">
            <a:extLst>
              <a:ext uri="{FF2B5EF4-FFF2-40B4-BE49-F238E27FC236}">
                <a16:creationId xmlns:a16="http://schemas.microsoft.com/office/drawing/2014/main" id="{7404D9D3-5F4C-3A05-F316-F5FB15E80968}"/>
              </a:ext>
            </a:extLst>
          </p:cNvPr>
          <p:cNvSpPr>
            <a:spLocks/>
          </p:cNvSpPr>
          <p:nvPr/>
        </p:nvSpPr>
        <p:spPr bwMode="auto">
          <a:xfrm>
            <a:off x="7241519" y="3615905"/>
            <a:ext cx="277490" cy="642978"/>
          </a:xfrm>
          <a:prstGeom prst="roundRect">
            <a:avLst>
              <a:gd name="adj" fmla="val 19986"/>
            </a:avLst>
          </a:prstGeom>
          <a:solidFill>
            <a:srgbClr val="747480"/>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2" name="Freeform 28">
            <a:extLst>
              <a:ext uri="{FF2B5EF4-FFF2-40B4-BE49-F238E27FC236}">
                <a16:creationId xmlns:a16="http://schemas.microsoft.com/office/drawing/2014/main" id="{25E0FDB9-71CD-2C03-F770-0A20BBC43438}"/>
              </a:ext>
            </a:extLst>
          </p:cNvPr>
          <p:cNvSpPr>
            <a:spLocks/>
          </p:cNvSpPr>
          <p:nvPr>
            <p:custDataLst>
              <p:tags r:id="rId23"/>
            </p:custDataLst>
          </p:nvPr>
        </p:nvSpPr>
        <p:spPr bwMode="auto">
          <a:xfrm>
            <a:off x="7306646" y="3673565"/>
            <a:ext cx="147235" cy="142640"/>
          </a:xfrm>
          <a:custGeom>
            <a:avLst/>
            <a:gdLst/>
            <a:ahLst/>
            <a:cxnLst>
              <a:cxn ang="0">
                <a:pos x="0" y="132"/>
              </a:cxn>
              <a:cxn ang="0">
                <a:pos x="3" y="106"/>
              </a:cxn>
              <a:cxn ang="0">
                <a:pos x="11" y="81"/>
              </a:cxn>
              <a:cxn ang="0">
                <a:pos x="23" y="59"/>
              </a:cxn>
              <a:cxn ang="0">
                <a:pos x="39" y="39"/>
              </a:cxn>
              <a:cxn ang="0">
                <a:pos x="59" y="23"/>
              </a:cxn>
              <a:cxn ang="0">
                <a:pos x="81" y="10"/>
              </a:cxn>
              <a:cxn ang="0">
                <a:pos x="106" y="2"/>
              </a:cxn>
              <a:cxn ang="0">
                <a:pos x="133" y="0"/>
              </a:cxn>
              <a:cxn ang="0">
                <a:pos x="159" y="2"/>
              </a:cxn>
              <a:cxn ang="0">
                <a:pos x="185" y="10"/>
              </a:cxn>
              <a:cxn ang="0">
                <a:pos x="208" y="23"/>
              </a:cxn>
              <a:cxn ang="0">
                <a:pos x="227" y="39"/>
              </a:cxn>
              <a:cxn ang="0">
                <a:pos x="244" y="59"/>
              </a:cxn>
              <a:cxn ang="0">
                <a:pos x="256" y="81"/>
              </a:cxn>
              <a:cxn ang="0">
                <a:pos x="264" y="106"/>
              </a:cxn>
              <a:cxn ang="0">
                <a:pos x="267" y="132"/>
              </a:cxn>
              <a:cxn ang="0">
                <a:pos x="264" y="159"/>
              </a:cxn>
              <a:cxn ang="0">
                <a:pos x="256" y="184"/>
              </a:cxn>
              <a:cxn ang="0">
                <a:pos x="244" y="207"/>
              </a:cxn>
              <a:cxn ang="0">
                <a:pos x="227" y="226"/>
              </a:cxn>
              <a:cxn ang="0">
                <a:pos x="208" y="242"/>
              </a:cxn>
              <a:cxn ang="0">
                <a:pos x="185" y="254"/>
              </a:cxn>
              <a:cxn ang="0">
                <a:pos x="159" y="263"/>
              </a:cxn>
              <a:cxn ang="0">
                <a:pos x="133" y="265"/>
              </a:cxn>
              <a:cxn ang="0">
                <a:pos x="106" y="263"/>
              </a:cxn>
              <a:cxn ang="0">
                <a:pos x="81" y="254"/>
              </a:cxn>
              <a:cxn ang="0">
                <a:pos x="59" y="242"/>
              </a:cxn>
              <a:cxn ang="0">
                <a:pos x="39" y="226"/>
              </a:cxn>
              <a:cxn ang="0">
                <a:pos x="23" y="207"/>
              </a:cxn>
              <a:cxn ang="0">
                <a:pos x="11" y="184"/>
              </a:cxn>
              <a:cxn ang="0">
                <a:pos x="3" y="159"/>
              </a:cxn>
              <a:cxn ang="0">
                <a:pos x="0" y="132"/>
              </a:cxn>
            </a:cxnLst>
            <a:rect l="0" t="0" r="r" b="b"/>
            <a:pathLst>
              <a:path w="267" h="265">
                <a:moveTo>
                  <a:pt x="0" y="132"/>
                </a:moveTo>
                <a:lnTo>
                  <a:pt x="3" y="106"/>
                </a:lnTo>
                <a:lnTo>
                  <a:pt x="11" y="81"/>
                </a:lnTo>
                <a:lnTo>
                  <a:pt x="23" y="59"/>
                </a:lnTo>
                <a:lnTo>
                  <a:pt x="39" y="39"/>
                </a:lnTo>
                <a:lnTo>
                  <a:pt x="59" y="23"/>
                </a:lnTo>
                <a:lnTo>
                  <a:pt x="81" y="10"/>
                </a:lnTo>
                <a:lnTo>
                  <a:pt x="106" y="2"/>
                </a:lnTo>
                <a:lnTo>
                  <a:pt x="133" y="0"/>
                </a:lnTo>
                <a:lnTo>
                  <a:pt x="159" y="2"/>
                </a:lnTo>
                <a:lnTo>
                  <a:pt x="185" y="10"/>
                </a:lnTo>
                <a:lnTo>
                  <a:pt x="208" y="23"/>
                </a:lnTo>
                <a:lnTo>
                  <a:pt x="227" y="39"/>
                </a:lnTo>
                <a:lnTo>
                  <a:pt x="244" y="59"/>
                </a:lnTo>
                <a:lnTo>
                  <a:pt x="256" y="81"/>
                </a:lnTo>
                <a:lnTo>
                  <a:pt x="264" y="106"/>
                </a:lnTo>
                <a:lnTo>
                  <a:pt x="267" y="132"/>
                </a:lnTo>
                <a:lnTo>
                  <a:pt x="264" y="159"/>
                </a:lnTo>
                <a:lnTo>
                  <a:pt x="256" y="184"/>
                </a:lnTo>
                <a:lnTo>
                  <a:pt x="244" y="207"/>
                </a:lnTo>
                <a:lnTo>
                  <a:pt x="227" y="226"/>
                </a:lnTo>
                <a:lnTo>
                  <a:pt x="208" y="242"/>
                </a:lnTo>
                <a:lnTo>
                  <a:pt x="185" y="254"/>
                </a:lnTo>
                <a:lnTo>
                  <a:pt x="159" y="263"/>
                </a:lnTo>
                <a:lnTo>
                  <a:pt x="133" y="265"/>
                </a:lnTo>
                <a:lnTo>
                  <a:pt x="106" y="263"/>
                </a:lnTo>
                <a:lnTo>
                  <a:pt x="81" y="254"/>
                </a:lnTo>
                <a:lnTo>
                  <a:pt x="59" y="242"/>
                </a:lnTo>
                <a:lnTo>
                  <a:pt x="39" y="226"/>
                </a:lnTo>
                <a:lnTo>
                  <a:pt x="23" y="207"/>
                </a:lnTo>
                <a:lnTo>
                  <a:pt x="11" y="184"/>
                </a:lnTo>
                <a:lnTo>
                  <a:pt x="3" y="159"/>
                </a:lnTo>
                <a:lnTo>
                  <a:pt x="0" y="132"/>
                </a:lnTo>
                <a:close/>
              </a:path>
            </a:pathLst>
          </a:custGeom>
          <a:solidFill>
            <a:srgbClr val="FF4136"/>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3" name="Freeform 33">
            <a:extLst>
              <a:ext uri="{FF2B5EF4-FFF2-40B4-BE49-F238E27FC236}">
                <a16:creationId xmlns:a16="http://schemas.microsoft.com/office/drawing/2014/main" id="{C24E29A2-598A-4966-1A8D-6513B7B6FFA2}"/>
              </a:ext>
            </a:extLst>
          </p:cNvPr>
          <p:cNvSpPr>
            <a:spLocks/>
          </p:cNvSpPr>
          <p:nvPr>
            <p:custDataLst>
              <p:tags r:id="rId24"/>
            </p:custDataLst>
          </p:nvPr>
        </p:nvSpPr>
        <p:spPr bwMode="auto">
          <a:xfrm>
            <a:off x="7306646" y="3866075"/>
            <a:ext cx="147235" cy="142640"/>
          </a:xfrm>
          <a:custGeom>
            <a:avLst/>
            <a:gdLst/>
            <a:ahLst/>
            <a:cxnLst>
              <a:cxn ang="0">
                <a:pos x="0" y="133"/>
              </a:cxn>
              <a:cxn ang="0">
                <a:pos x="3" y="106"/>
              </a:cxn>
              <a:cxn ang="0">
                <a:pos x="11" y="81"/>
              </a:cxn>
              <a:cxn ang="0">
                <a:pos x="23" y="59"/>
              </a:cxn>
              <a:cxn ang="0">
                <a:pos x="39" y="39"/>
              </a:cxn>
              <a:cxn ang="0">
                <a:pos x="59" y="23"/>
              </a:cxn>
              <a:cxn ang="0">
                <a:pos x="81" y="11"/>
              </a:cxn>
              <a:cxn ang="0">
                <a:pos x="106" y="3"/>
              </a:cxn>
              <a:cxn ang="0">
                <a:pos x="133" y="0"/>
              </a:cxn>
              <a:cxn ang="0">
                <a:pos x="159" y="3"/>
              </a:cxn>
              <a:cxn ang="0">
                <a:pos x="185" y="11"/>
              </a:cxn>
              <a:cxn ang="0">
                <a:pos x="208" y="23"/>
              </a:cxn>
              <a:cxn ang="0">
                <a:pos x="227" y="39"/>
              </a:cxn>
              <a:cxn ang="0">
                <a:pos x="244" y="59"/>
              </a:cxn>
              <a:cxn ang="0">
                <a:pos x="256" y="81"/>
              </a:cxn>
              <a:cxn ang="0">
                <a:pos x="264" y="106"/>
              </a:cxn>
              <a:cxn ang="0">
                <a:pos x="267" y="133"/>
              </a:cxn>
              <a:cxn ang="0">
                <a:pos x="264" y="159"/>
              </a:cxn>
              <a:cxn ang="0">
                <a:pos x="256" y="184"/>
              </a:cxn>
              <a:cxn ang="0">
                <a:pos x="244" y="208"/>
              </a:cxn>
              <a:cxn ang="0">
                <a:pos x="227" y="227"/>
              </a:cxn>
              <a:cxn ang="0">
                <a:pos x="208" y="243"/>
              </a:cxn>
              <a:cxn ang="0">
                <a:pos x="185" y="256"/>
              </a:cxn>
              <a:cxn ang="0">
                <a:pos x="159" y="264"/>
              </a:cxn>
              <a:cxn ang="0">
                <a:pos x="133" y="266"/>
              </a:cxn>
              <a:cxn ang="0">
                <a:pos x="106" y="264"/>
              </a:cxn>
              <a:cxn ang="0">
                <a:pos x="81" y="256"/>
              </a:cxn>
              <a:cxn ang="0">
                <a:pos x="59" y="243"/>
              </a:cxn>
              <a:cxn ang="0">
                <a:pos x="39" y="227"/>
              </a:cxn>
              <a:cxn ang="0">
                <a:pos x="23" y="208"/>
              </a:cxn>
              <a:cxn ang="0">
                <a:pos x="11" y="184"/>
              </a:cxn>
              <a:cxn ang="0">
                <a:pos x="3" y="159"/>
              </a:cxn>
              <a:cxn ang="0">
                <a:pos x="0" y="133"/>
              </a:cxn>
            </a:cxnLst>
            <a:rect l="0" t="0" r="r" b="b"/>
            <a:pathLst>
              <a:path w="267" h="266">
                <a:moveTo>
                  <a:pt x="0" y="133"/>
                </a:moveTo>
                <a:lnTo>
                  <a:pt x="3" y="106"/>
                </a:lnTo>
                <a:lnTo>
                  <a:pt x="11" y="81"/>
                </a:lnTo>
                <a:lnTo>
                  <a:pt x="23" y="59"/>
                </a:lnTo>
                <a:lnTo>
                  <a:pt x="39" y="39"/>
                </a:lnTo>
                <a:lnTo>
                  <a:pt x="59" y="23"/>
                </a:lnTo>
                <a:lnTo>
                  <a:pt x="81" y="11"/>
                </a:lnTo>
                <a:lnTo>
                  <a:pt x="106" y="3"/>
                </a:lnTo>
                <a:lnTo>
                  <a:pt x="133" y="0"/>
                </a:lnTo>
                <a:lnTo>
                  <a:pt x="159" y="3"/>
                </a:lnTo>
                <a:lnTo>
                  <a:pt x="185" y="11"/>
                </a:lnTo>
                <a:lnTo>
                  <a:pt x="208" y="23"/>
                </a:lnTo>
                <a:lnTo>
                  <a:pt x="227" y="39"/>
                </a:lnTo>
                <a:lnTo>
                  <a:pt x="244" y="59"/>
                </a:lnTo>
                <a:lnTo>
                  <a:pt x="256" y="81"/>
                </a:lnTo>
                <a:lnTo>
                  <a:pt x="264" y="106"/>
                </a:lnTo>
                <a:lnTo>
                  <a:pt x="267" y="133"/>
                </a:lnTo>
                <a:lnTo>
                  <a:pt x="264" y="159"/>
                </a:lnTo>
                <a:lnTo>
                  <a:pt x="256" y="184"/>
                </a:lnTo>
                <a:lnTo>
                  <a:pt x="244" y="208"/>
                </a:lnTo>
                <a:lnTo>
                  <a:pt x="227" y="227"/>
                </a:lnTo>
                <a:lnTo>
                  <a:pt x="208" y="243"/>
                </a:lnTo>
                <a:lnTo>
                  <a:pt x="185" y="256"/>
                </a:lnTo>
                <a:lnTo>
                  <a:pt x="159" y="264"/>
                </a:lnTo>
                <a:lnTo>
                  <a:pt x="133" y="266"/>
                </a:lnTo>
                <a:lnTo>
                  <a:pt x="106" y="264"/>
                </a:lnTo>
                <a:lnTo>
                  <a:pt x="81" y="256"/>
                </a:lnTo>
                <a:lnTo>
                  <a:pt x="59" y="243"/>
                </a:lnTo>
                <a:lnTo>
                  <a:pt x="39" y="227"/>
                </a:lnTo>
                <a:lnTo>
                  <a:pt x="23" y="208"/>
                </a:lnTo>
                <a:lnTo>
                  <a:pt x="11" y="184"/>
                </a:lnTo>
                <a:lnTo>
                  <a:pt x="3" y="159"/>
                </a:lnTo>
                <a:lnTo>
                  <a:pt x="0" y="133"/>
                </a:lnTo>
                <a:close/>
              </a:path>
            </a:pathLst>
          </a:custGeom>
          <a:solidFill>
            <a:srgbClr val="FFE60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sp>
        <p:nvSpPr>
          <p:cNvPr id="74" name="Freeform 38">
            <a:extLst>
              <a:ext uri="{FF2B5EF4-FFF2-40B4-BE49-F238E27FC236}">
                <a16:creationId xmlns:a16="http://schemas.microsoft.com/office/drawing/2014/main" id="{68D24ACD-5BC3-CA43-641F-D7565E172C25}"/>
              </a:ext>
            </a:extLst>
          </p:cNvPr>
          <p:cNvSpPr>
            <a:spLocks/>
          </p:cNvSpPr>
          <p:nvPr>
            <p:custDataLst>
              <p:tags r:id="rId25"/>
            </p:custDataLst>
          </p:nvPr>
        </p:nvSpPr>
        <p:spPr bwMode="auto">
          <a:xfrm>
            <a:off x="7306646" y="4058584"/>
            <a:ext cx="147235" cy="142640"/>
          </a:xfrm>
          <a:custGeom>
            <a:avLst/>
            <a:gdLst/>
            <a:ahLst/>
            <a:cxnLst>
              <a:cxn ang="0">
                <a:pos x="0" y="133"/>
              </a:cxn>
              <a:cxn ang="0">
                <a:pos x="3" y="106"/>
              </a:cxn>
              <a:cxn ang="0">
                <a:pos x="11" y="81"/>
              </a:cxn>
              <a:cxn ang="0">
                <a:pos x="23" y="58"/>
              </a:cxn>
              <a:cxn ang="0">
                <a:pos x="39" y="38"/>
              </a:cxn>
              <a:cxn ang="0">
                <a:pos x="59" y="23"/>
              </a:cxn>
              <a:cxn ang="0">
                <a:pos x="81" y="11"/>
              </a:cxn>
              <a:cxn ang="0">
                <a:pos x="106" y="3"/>
              </a:cxn>
              <a:cxn ang="0">
                <a:pos x="133" y="0"/>
              </a:cxn>
              <a:cxn ang="0">
                <a:pos x="159" y="3"/>
              </a:cxn>
              <a:cxn ang="0">
                <a:pos x="185" y="11"/>
              </a:cxn>
              <a:cxn ang="0">
                <a:pos x="208" y="23"/>
              </a:cxn>
              <a:cxn ang="0">
                <a:pos x="227" y="38"/>
              </a:cxn>
              <a:cxn ang="0">
                <a:pos x="244" y="58"/>
              </a:cxn>
              <a:cxn ang="0">
                <a:pos x="256" y="81"/>
              </a:cxn>
              <a:cxn ang="0">
                <a:pos x="264" y="106"/>
              </a:cxn>
              <a:cxn ang="0">
                <a:pos x="267" y="133"/>
              </a:cxn>
              <a:cxn ang="0">
                <a:pos x="264" y="159"/>
              </a:cxn>
              <a:cxn ang="0">
                <a:pos x="256" y="185"/>
              </a:cxn>
              <a:cxn ang="0">
                <a:pos x="244" y="208"/>
              </a:cxn>
              <a:cxn ang="0">
                <a:pos x="227" y="226"/>
              </a:cxn>
              <a:cxn ang="0">
                <a:pos x="208" y="242"/>
              </a:cxn>
              <a:cxn ang="0">
                <a:pos x="185" y="255"/>
              </a:cxn>
              <a:cxn ang="0">
                <a:pos x="159" y="263"/>
              </a:cxn>
              <a:cxn ang="0">
                <a:pos x="133" y="265"/>
              </a:cxn>
              <a:cxn ang="0">
                <a:pos x="106" y="263"/>
              </a:cxn>
              <a:cxn ang="0">
                <a:pos x="81" y="255"/>
              </a:cxn>
              <a:cxn ang="0">
                <a:pos x="59" y="242"/>
              </a:cxn>
              <a:cxn ang="0">
                <a:pos x="39" y="226"/>
              </a:cxn>
              <a:cxn ang="0">
                <a:pos x="23" y="208"/>
              </a:cxn>
              <a:cxn ang="0">
                <a:pos x="11" y="185"/>
              </a:cxn>
              <a:cxn ang="0">
                <a:pos x="3" y="159"/>
              </a:cxn>
              <a:cxn ang="0">
                <a:pos x="0" y="133"/>
              </a:cxn>
            </a:cxnLst>
            <a:rect l="0" t="0" r="r" b="b"/>
            <a:pathLst>
              <a:path w="267" h="265">
                <a:moveTo>
                  <a:pt x="0" y="133"/>
                </a:moveTo>
                <a:lnTo>
                  <a:pt x="3" y="106"/>
                </a:lnTo>
                <a:lnTo>
                  <a:pt x="11" y="81"/>
                </a:lnTo>
                <a:lnTo>
                  <a:pt x="23" y="58"/>
                </a:lnTo>
                <a:lnTo>
                  <a:pt x="39" y="38"/>
                </a:lnTo>
                <a:lnTo>
                  <a:pt x="59" y="23"/>
                </a:lnTo>
                <a:lnTo>
                  <a:pt x="81" y="11"/>
                </a:lnTo>
                <a:lnTo>
                  <a:pt x="106" y="3"/>
                </a:lnTo>
                <a:lnTo>
                  <a:pt x="133" y="0"/>
                </a:lnTo>
                <a:lnTo>
                  <a:pt x="159" y="3"/>
                </a:lnTo>
                <a:lnTo>
                  <a:pt x="185" y="11"/>
                </a:lnTo>
                <a:lnTo>
                  <a:pt x="208" y="23"/>
                </a:lnTo>
                <a:lnTo>
                  <a:pt x="227" y="38"/>
                </a:lnTo>
                <a:lnTo>
                  <a:pt x="244" y="58"/>
                </a:lnTo>
                <a:lnTo>
                  <a:pt x="256" y="81"/>
                </a:lnTo>
                <a:lnTo>
                  <a:pt x="264" y="106"/>
                </a:lnTo>
                <a:lnTo>
                  <a:pt x="267" y="133"/>
                </a:lnTo>
                <a:lnTo>
                  <a:pt x="264" y="159"/>
                </a:lnTo>
                <a:lnTo>
                  <a:pt x="256" y="185"/>
                </a:lnTo>
                <a:lnTo>
                  <a:pt x="244" y="208"/>
                </a:lnTo>
                <a:lnTo>
                  <a:pt x="227" y="226"/>
                </a:lnTo>
                <a:lnTo>
                  <a:pt x="208" y="242"/>
                </a:lnTo>
                <a:lnTo>
                  <a:pt x="185" y="255"/>
                </a:lnTo>
                <a:lnTo>
                  <a:pt x="159" y="263"/>
                </a:lnTo>
                <a:lnTo>
                  <a:pt x="133" y="265"/>
                </a:lnTo>
                <a:lnTo>
                  <a:pt x="106" y="263"/>
                </a:lnTo>
                <a:lnTo>
                  <a:pt x="81" y="255"/>
                </a:lnTo>
                <a:lnTo>
                  <a:pt x="59" y="242"/>
                </a:lnTo>
                <a:lnTo>
                  <a:pt x="39" y="226"/>
                </a:lnTo>
                <a:lnTo>
                  <a:pt x="23" y="208"/>
                </a:lnTo>
                <a:lnTo>
                  <a:pt x="11" y="185"/>
                </a:lnTo>
                <a:lnTo>
                  <a:pt x="3" y="159"/>
                </a:lnTo>
                <a:lnTo>
                  <a:pt x="0" y="133"/>
                </a:lnTo>
                <a:close/>
              </a:path>
            </a:pathLst>
          </a:custGeom>
          <a:solidFill>
            <a:srgbClr val="747480"/>
          </a:solidFill>
          <a:ln w="19050" cap="flat" cmpd="sng" algn="ctr">
            <a:solidFill>
              <a:srgbClr val="FFFFFF"/>
            </a:solidFill>
            <a:prstDash val="solid"/>
            <a:round/>
            <a:headEnd type="none" w="med" len="med"/>
            <a:tailEnd type="none" w="med" len="me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Text" lastClr="000000"/>
              </a:solidFill>
              <a:effectLst/>
              <a:uLnTx/>
              <a:uFillTx/>
              <a:sym typeface="FranklinGothic URW Comp Book"/>
            </a:endParaRPr>
          </a:p>
        </p:txBody>
      </p:sp>
      <p:grpSp>
        <p:nvGrpSpPr>
          <p:cNvPr id="75" name="Group 74">
            <a:extLst>
              <a:ext uri="{FF2B5EF4-FFF2-40B4-BE49-F238E27FC236}">
                <a16:creationId xmlns:a16="http://schemas.microsoft.com/office/drawing/2014/main" id="{FB9B2053-BC2B-18F1-D36C-B975C0928376}"/>
              </a:ext>
            </a:extLst>
          </p:cNvPr>
          <p:cNvGrpSpPr/>
          <p:nvPr/>
        </p:nvGrpSpPr>
        <p:grpSpPr>
          <a:xfrm>
            <a:off x="456888" y="4384265"/>
            <a:ext cx="824227" cy="247325"/>
            <a:chOff x="604139" y="6206373"/>
            <a:chExt cx="1098969" cy="329767"/>
          </a:xfrm>
        </p:grpSpPr>
        <p:sp>
          <p:nvSpPr>
            <p:cNvPr id="76" name="TextBox 75">
              <a:extLst>
                <a:ext uri="{FF2B5EF4-FFF2-40B4-BE49-F238E27FC236}">
                  <a16:creationId xmlns:a16="http://schemas.microsoft.com/office/drawing/2014/main" id="{6B7AD054-CAA6-E5D8-9D14-D820DB64D222}"/>
                </a:ext>
              </a:extLst>
            </p:cNvPr>
            <p:cNvSpPr txBox="1"/>
            <p:nvPr/>
          </p:nvSpPr>
          <p:spPr>
            <a:xfrm>
              <a:off x="1262816" y="6444576"/>
              <a:ext cx="440292" cy="91564"/>
            </a:xfrm>
            <a:prstGeom prst="rect">
              <a:avLst/>
            </a:prstGeom>
            <a:noFill/>
          </p:spPr>
          <p:txBody>
            <a:bodyPr vert="horz" wrap="none" lIns="0" tIns="0" rIns="0" bIns="0" rtlCol="0">
              <a:spAutoFit/>
            </a:bodyPr>
            <a:lstStyle/>
            <a:p>
              <a:pPr marL="0" marR="0" lvl="0" indent="0" algn="ctr" defTabSz="685800" eaLnBrk="1" fontAlgn="auto" latinLnBrk="0" hangingPunct="1">
                <a:lnSpc>
                  <a:spcPct val="85000"/>
                </a:lnSpc>
                <a:spcBef>
                  <a:spcPts val="0"/>
                </a:spcBef>
                <a:spcAft>
                  <a:spcPts val="0"/>
                </a:spcAft>
                <a:buClrTx/>
                <a:buSzPct val="75000"/>
                <a:buFontTx/>
                <a:buNone/>
                <a:tabLst/>
                <a:defRPr/>
              </a:pPr>
              <a:r>
                <a:rPr kumimoji="0" lang="en-US" sz="525" b="0" i="0" u="none" strike="noStrike" kern="1200" cap="none" spc="0" normalizeH="0" baseline="0" noProof="0" dirty="0">
                  <a:ln>
                    <a:noFill/>
                  </a:ln>
                  <a:solidFill>
                    <a:srgbClr val="2E2E38"/>
                  </a:solidFill>
                  <a:effectLst/>
                  <a:uLnTx/>
                  <a:uFillTx/>
                  <a:latin typeface="Arial (Body)"/>
                  <a:sym typeface="FranklinGothic URW Comp Book"/>
                </a:rPr>
                <a:t>Substantial</a:t>
              </a:r>
            </a:p>
          </p:txBody>
        </p:sp>
        <p:sp>
          <p:nvSpPr>
            <p:cNvPr id="77" name="TextBox 76">
              <a:extLst>
                <a:ext uri="{FF2B5EF4-FFF2-40B4-BE49-F238E27FC236}">
                  <a16:creationId xmlns:a16="http://schemas.microsoft.com/office/drawing/2014/main" id="{C72A69FE-BDC5-8C94-FA5E-6330057A4B0C}"/>
                </a:ext>
              </a:extLst>
            </p:cNvPr>
            <p:cNvSpPr txBox="1"/>
            <p:nvPr/>
          </p:nvSpPr>
          <p:spPr>
            <a:xfrm>
              <a:off x="604139" y="6444576"/>
              <a:ext cx="465940" cy="91564"/>
            </a:xfrm>
            <a:prstGeom prst="rect">
              <a:avLst/>
            </a:prstGeom>
            <a:noFill/>
          </p:spPr>
          <p:txBody>
            <a:bodyPr vert="horz" wrap="none" lIns="0" tIns="0" rIns="0" bIns="0" rtlCol="0">
              <a:spAutoFit/>
            </a:bodyPr>
            <a:lstStyle/>
            <a:p>
              <a:pPr marL="0" marR="0" lvl="0" indent="0" algn="ctr" defTabSz="685800" eaLnBrk="1" fontAlgn="auto" latinLnBrk="0" hangingPunct="1">
                <a:lnSpc>
                  <a:spcPct val="85000"/>
                </a:lnSpc>
                <a:spcBef>
                  <a:spcPts val="0"/>
                </a:spcBef>
                <a:spcAft>
                  <a:spcPts val="0"/>
                </a:spcAft>
                <a:buClrTx/>
                <a:buSzPct val="75000"/>
                <a:buFontTx/>
                <a:buNone/>
                <a:tabLst/>
                <a:defRPr/>
              </a:pPr>
              <a:r>
                <a:rPr kumimoji="0" lang="en-US" sz="525" b="0" i="0" u="none" strike="noStrike" kern="1200" cap="none" spc="0" normalizeH="0" baseline="0" noProof="0" dirty="0">
                  <a:ln>
                    <a:noFill/>
                  </a:ln>
                  <a:solidFill>
                    <a:srgbClr val="2E2E38"/>
                  </a:solidFill>
                  <a:effectLst/>
                  <a:uLnTx/>
                  <a:uFillTx/>
                  <a:latin typeface="Arial (Body)"/>
                  <a:sym typeface="FranklinGothic URW Comp Book"/>
                </a:rPr>
                <a:t>Very limited</a:t>
              </a:r>
            </a:p>
          </p:txBody>
        </p:sp>
        <p:sp>
          <p:nvSpPr>
            <p:cNvPr id="78" name="EmptyCircle">
              <a:extLst>
                <a:ext uri="{FF2B5EF4-FFF2-40B4-BE49-F238E27FC236}">
                  <a16:creationId xmlns:a16="http://schemas.microsoft.com/office/drawing/2014/main" id="{8997F210-8E9E-6F84-3944-4EA2B3E3B0B2}"/>
                </a:ext>
              </a:extLst>
            </p:cNvPr>
            <p:cNvSpPr/>
            <p:nvPr/>
          </p:nvSpPr>
          <p:spPr>
            <a:xfrm>
              <a:off x="752507" y="6206373"/>
              <a:ext cx="169200" cy="170180"/>
            </a:xfrm>
            <a:prstGeom prst="ellipse">
              <a:avLst/>
            </a:prstGeom>
            <a:noFill/>
            <a:ln w="9525" cap="flat" cmpd="sng" algn="ctr">
              <a:solidFill>
                <a:srgbClr val="E57200"/>
              </a:solidFill>
              <a:prstDash val="solid"/>
              <a:round/>
              <a:headEnd type="none" w="med" len="med"/>
              <a:tailEnd type="none" w="med" len="med"/>
            </a:ln>
            <a:effectLst/>
            <a:extLst>
              <a:ext uri="{909E8E84-426E-40DD-AFC4-6F175D3DCCD1}">
                <a14:hiddenFill xmlns:a14="http://schemas.microsoft.com/office/drawing/2010/main">
                  <a:solidFill>
                    <a:schemeClr val="accent4"/>
                  </a:solidFill>
                </a14:hiddenFill>
              </a:ext>
            </a:extLst>
          </p:spPr>
          <p:txBody>
            <a:bodyPr lIns="27000" tIns="27000" rIns="27000" bIns="27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ea typeface="+mn-ea"/>
                <a:cs typeface="+mn-cs"/>
                <a:sym typeface="FranklinGothic URW Comp Book"/>
              </a:endParaRPr>
            </a:p>
          </p:txBody>
        </p:sp>
        <p:sp>
          <p:nvSpPr>
            <p:cNvPr id="79" name="FilledCircle">
              <a:extLst>
                <a:ext uri="{FF2B5EF4-FFF2-40B4-BE49-F238E27FC236}">
                  <a16:creationId xmlns:a16="http://schemas.microsoft.com/office/drawing/2014/main" id="{82180689-D25C-446E-85AE-BA0560490427}"/>
                </a:ext>
              </a:extLst>
            </p:cNvPr>
            <p:cNvSpPr/>
            <p:nvPr/>
          </p:nvSpPr>
          <p:spPr>
            <a:xfrm>
              <a:off x="1398361" y="6206373"/>
              <a:ext cx="169200" cy="170180"/>
            </a:xfrm>
            <a:prstGeom prst="ellipse">
              <a:avLst/>
            </a:prstGeom>
            <a:solidFill>
              <a:srgbClr val="E57200"/>
            </a:solidFill>
            <a:ln w="9525" cap="flat" cmpd="sng" algn="ctr">
              <a:solidFill>
                <a:srgbClr val="E57200"/>
              </a:solidFill>
              <a:prstDash val="solid"/>
              <a:round/>
              <a:headEnd type="none" w="med" len="med"/>
              <a:tailEnd type="none" w="med" len="med"/>
            </a:ln>
            <a:effectLst/>
          </p:spPr>
          <p:txBody>
            <a:bodyPr lIns="27000" tIns="27000" rIns="27000" bIns="27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err="1">
                <a:ln>
                  <a:noFill/>
                </a:ln>
                <a:solidFill>
                  <a:srgbClr val="2E2E38"/>
                </a:solidFill>
                <a:effectLst/>
                <a:uLnTx/>
                <a:uFillTx/>
                <a:ea typeface="+mn-ea"/>
                <a:cs typeface="+mn-cs"/>
                <a:sym typeface="FranklinGothic URW Comp Book"/>
              </a:endParaRPr>
            </a:p>
          </p:txBody>
        </p:sp>
        <p:sp>
          <p:nvSpPr>
            <p:cNvPr id="80" name="TextBox 79">
              <a:extLst>
                <a:ext uri="{FF2B5EF4-FFF2-40B4-BE49-F238E27FC236}">
                  <a16:creationId xmlns:a16="http://schemas.microsoft.com/office/drawing/2014/main" id="{68912DB3-A044-132A-B617-EA4D35586BED}"/>
                </a:ext>
              </a:extLst>
            </p:cNvPr>
            <p:cNvSpPr txBox="1"/>
            <p:nvPr/>
          </p:nvSpPr>
          <p:spPr>
            <a:xfrm>
              <a:off x="1099120" y="6388495"/>
              <a:ext cx="134653" cy="137389"/>
            </a:xfrm>
            <a:prstGeom prst="rect">
              <a:avLst/>
            </a:prstGeom>
            <a:noFill/>
          </p:spPr>
          <p:txBody>
            <a:bodyPr vert="horz" wrap="none" lIns="0" tIns="0" rIns="0" bIns="0" rtlCol="0">
              <a:spAutoFit/>
            </a:bodyPr>
            <a:lstStyle/>
            <a:p>
              <a:pPr marL="0" marR="0" lvl="0" indent="0" algn="ctr" defTabSz="685800" eaLnBrk="1" fontAlgn="auto" latinLnBrk="0" hangingPunct="1">
                <a:lnSpc>
                  <a:spcPct val="85000"/>
                </a:lnSpc>
                <a:spcBef>
                  <a:spcPts val="0"/>
                </a:spcBef>
                <a:spcAft>
                  <a:spcPts val="0"/>
                </a:spcAft>
                <a:buClrTx/>
                <a:buSzPct val="75000"/>
                <a:buFontTx/>
                <a:buNone/>
                <a:tabLst/>
                <a:defRPr/>
              </a:pPr>
              <a:r>
                <a:rPr kumimoji="0" lang="en-US" sz="788" b="0" i="0" u="none" strike="noStrike" kern="1200" cap="none" spc="0" normalizeH="0" baseline="0" noProof="0" dirty="0">
                  <a:ln>
                    <a:noFill/>
                  </a:ln>
                  <a:solidFill>
                    <a:srgbClr val="2E2E38"/>
                  </a:solidFill>
                  <a:effectLst/>
                  <a:uLnTx/>
                  <a:uFillTx/>
                  <a:latin typeface="Arial (Body)"/>
                  <a:sym typeface="FranklinGothic URW Comp Book"/>
                </a:rPr>
                <a:t>…</a:t>
              </a:r>
            </a:p>
          </p:txBody>
        </p:sp>
      </p:grpSp>
      <p:grpSp>
        <p:nvGrpSpPr>
          <p:cNvPr id="81" name="Harvey ball_637311155449210917">
            <a:extLst>
              <a:ext uri="{FF2B5EF4-FFF2-40B4-BE49-F238E27FC236}">
                <a16:creationId xmlns:a16="http://schemas.microsoft.com/office/drawing/2014/main" id="{9DBD8175-8173-5F6E-4985-1EAF3649D87F}"/>
              </a:ext>
            </a:extLst>
          </p:cNvPr>
          <p:cNvGrpSpPr/>
          <p:nvPr>
            <p:custDataLst>
              <p:tags r:id="rId26"/>
            </p:custDataLst>
          </p:nvPr>
        </p:nvGrpSpPr>
        <p:grpSpPr>
          <a:xfrm>
            <a:off x="8026484" y="1223600"/>
            <a:ext cx="485507" cy="485507"/>
            <a:chOff x="3883621" y="2350006"/>
            <a:chExt cx="192086" cy="192086"/>
          </a:xfrm>
        </p:grpSpPr>
        <p:sp>
          <p:nvSpPr>
            <p:cNvPr id="82" name="Oval 81">
              <a:extLst>
                <a:ext uri="{FF2B5EF4-FFF2-40B4-BE49-F238E27FC236}">
                  <a16:creationId xmlns:a16="http://schemas.microsoft.com/office/drawing/2014/main" id="{6D6FE303-D25A-EA05-18C9-5706C6AC4EF4}"/>
                </a:ext>
              </a:extLst>
            </p:cNvPr>
            <p:cNvSpPr/>
            <p:nvPr/>
          </p:nvSpPr>
          <p:spPr>
            <a:xfrm>
              <a:off x="3883621" y="2350006"/>
              <a:ext cx="192086" cy="192086"/>
            </a:xfrm>
            <a:prstGeom prst="ellipse">
              <a:avLst/>
            </a:prstGeom>
            <a:solidFill>
              <a:srgbClr val="FFFFFF"/>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sp>
          <p:nvSpPr>
            <p:cNvPr id="83" name="Partial Circle 82">
              <a:extLst>
                <a:ext uri="{FF2B5EF4-FFF2-40B4-BE49-F238E27FC236}">
                  <a16:creationId xmlns:a16="http://schemas.microsoft.com/office/drawing/2014/main" id="{5514C6BA-197A-1F42-DA97-8C4F65FAB8CB}"/>
                </a:ext>
              </a:extLst>
            </p:cNvPr>
            <p:cNvSpPr/>
            <p:nvPr/>
          </p:nvSpPr>
          <p:spPr>
            <a:xfrm rot="16200000">
              <a:off x="3883621" y="2350006"/>
              <a:ext cx="192086" cy="192086"/>
            </a:xfrm>
            <a:prstGeom prst="pie">
              <a:avLst>
                <a:gd name="adj1" fmla="val 0"/>
                <a:gd name="adj2" fmla="val 16200000"/>
              </a:avLst>
            </a:prstGeom>
            <a:solidFill>
              <a:srgbClr val="E57200"/>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grpSp>
      <p:grpSp>
        <p:nvGrpSpPr>
          <p:cNvPr id="84" name="Harvey ball_637311155449210917">
            <a:extLst>
              <a:ext uri="{FF2B5EF4-FFF2-40B4-BE49-F238E27FC236}">
                <a16:creationId xmlns:a16="http://schemas.microsoft.com/office/drawing/2014/main" id="{85E4EA63-9DB1-63CD-F8CE-42634799B8EC}"/>
              </a:ext>
            </a:extLst>
          </p:cNvPr>
          <p:cNvGrpSpPr/>
          <p:nvPr>
            <p:custDataLst>
              <p:tags r:id="rId27"/>
            </p:custDataLst>
          </p:nvPr>
        </p:nvGrpSpPr>
        <p:grpSpPr>
          <a:xfrm>
            <a:off x="8026484" y="2047280"/>
            <a:ext cx="485507" cy="485507"/>
            <a:chOff x="3883621" y="2350006"/>
            <a:chExt cx="192086" cy="192086"/>
          </a:xfrm>
        </p:grpSpPr>
        <p:sp>
          <p:nvSpPr>
            <p:cNvPr id="85" name="Oval 84">
              <a:extLst>
                <a:ext uri="{FF2B5EF4-FFF2-40B4-BE49-F238E27FC236}">
                  <a16:creationId xmlns:a16="http://schemas.microsoft.com/office/drawing/2014/main" id="{41B984E7-81D8-909E-9A8E-B243CBAE5A91}"/>
                </a:ext>
              </a:extLst>
            </p:cNvPr>
            <p:cNvSpPr/>
            <p:nvPr/>
          </p:nvSpPr>
          <p:spPr>
            <a:xfrm>
              <a:off x="3883621" y="2350006"/>
              <a:ext cx="192086" cy="192086"/>
            </a:xfrm>
            <a:prstGeom prst="ellipse">
              <a:avLst/>
            </a:prstGeom>
            <a:solidFill>
              <a:srgbClr val="FFFFFF"/>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sp>
          <p:nvSpPr>
            <p:cNvPr id="86" name="Partial Circle 85">
              <a:extLst>
                <a:ext uri="{FF2B5EF4-FFF2-40B4-BE49-F238E27FC236}">
                  <a16:creationId xmlns:a16="http://schemas.microsoft.com/office/drawing/2014/main" id="{1617F4BC-72A9-C70C-089D-3AC98DABE705}"/>
                </a:ext>
              </a:extLst>
            </p:cNvPr>
            <p:cNvSpPr/>
            <p:nvPr/>
          </p:nvSpPr>
          <p:spPr>
            <a:xfrm rot="16200000">
              <a:off x="3883621" y="2350006"/>
              <a:ext cx="192086" cy="192086"/>
            </a:xfrm>
            <a:prstGeom prst="pie">
              <a:avLst>
                <a:gd name="adj1" fmla="val 0"/>
                <a:gd name="adj2" fmla="val 12832157"/>
              </a:avLst>
            </a:prstGeom>
            <a:solidFill>
              <a:srgbClr val="E57200"/>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grpSp>
      <p:grpSp>
        <p:nvGrpSpPr>
          <p:cNvPr id="87" name="Harvey ball_637311155527962624">
            <a:extLst>
              <a:ext uri="{FF2B5EF4-FFF2-40B4-BE49-F238E27FC236}">
                <a16:creationId xmlns:a16="http://schemas.microsoft.com/office/drawing/2014/main" id="{984F4A59-FB73-D4E8-E4DA-BB587C7B06D0}"/>
              </a:ext>
            </a:extLst>
          </p:cNvPr>
          <p:cNvGrpSpPr/>
          <p:nvPr>
            <p:custDataLst>
              <p:tags r:id="rId28"/>
            </p:custDataLst>
          </p:nvPr>
        </p:nvGrpSpPr>
        <p:grpSpPr>
          <a:xfrm>
            <a:off x="8026484" y="2870960"/>
            <a:ext cx="485507" cy="485507"/>
            <a:chOff x="3301744" y="2350006"/>
            <a:chExt cx="192086" cy="192086"/>
          </a:xfrm>
        </p:grpSpPr>
        <p:sp>
          <p:nvSpPr>
            <p:cNvPr id="88" name="Oval 87">
              <a:extLst>
                <a:ext uri="{FF2B5EF4-FFF2-40B4-BE49-F238E27FC236}">
                  <a16:creationId xmlns:a16="http://schemas.microsoft.com/office/drawing/2014/main" id="{D2ECD750-5824-F46B-6EA6-D3F942804E20}"/>
                </a:ext>
              </a:extLst>
            </p:cNvPr>
            <p:cNvSpPr/>
            <p:nvPr/>
          </p:nvSpPr>
          <p:spPr>
            <a:xfrm>
              <a:off x="3301744" y="2350006"/>
              <a:ext cx="192086" cy="192086"/>
            </a:xfrm>
            <a:prstGeom prst="ellipse">
              <a:avLst/>
            </a:prstGeom>
            <a:solidFill>
              <a:srgbClr val="FFFFFF"/>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sp>
          <p:nvSpPr>
            <p:cNvPr id="89" name="Partial Circle 88">
              <a:extLst>
                <a:ext uri="{FF2B5EF4-FFF2-40B4-BE49-F238E27FC236}">
                  <a16:creationId xmlns:a16="http://schemas.microsoft.com/office/drawing/2014/main" id="{474BCE2B-B054-40D8-515E-A1423E1B9DCD}"/>
                </a:ext>
              </a:extLst>
            </p:cNvPr>
            <p:cNvSpPr/>
            <p:nvPr/>
          </p:nvSpPr>
          <p:spPr>
            <a:xfrm rot="16200000">
              <a:off x="3301744" y="2350006"/>
              <a:ext cx="192086" cy="192086"/>
            </a:xfrm>
            <a:prstGeom prst="pie">
              <a:avLst>
                <a:gd name="adj1" fmla="val 0"/>
                <a:gd name="adj2" fmla="val 10800000"/>
              </a:avLst>
            </a:prstGeom>
            <a:solidFill>
              <a:srgbClr val="E57200"/>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grpSp>
      <p:grpSp>
        <p:nvGrpSpPr>
          <p:cNvPr id="90" name="Harvey ball_637311155564381473">
            <a:extLst>
              <a:ext uri="{FF2B5EF4-FFF2-40B4-BE49-F238E27FC236}">
                <a16:creationId xmlns:a16="http://schemas.microsoft.com/office/drawing/2014/main" id="{B790FBE3-8830-6477-ABFE-C94696E8E18C}"/>
              </a:ext>
            </a:extLst>
          </p:cNvPr>
          <p:cNvGrpSpPr/>
          <p:nvPr>
            <p:custDataLst>
              <p:tags r:id="rId29"/>
            </p:custDataLst>
          </p:nvPr>
        </p:nvGrpSpPr>
        <p:grpSpPr>
          <a:xfrm>
            <a:off x="8026484" y="3694641"/>
            <a:ext cx="485507" cy="485507"/>
            <a:chOff x="3592682" y="2350006"/>
            <a:chExt cx="192086" cy="192086"/>
          </a:xfrm>
        </p:grpSpPr>
        <p:sp>
          <p:nvSpPr>
            <p:cNvPr id="91" name="Oval 90">
              <a:extLst>
                <a:ext uri="{FF2B5EF4-FFF2-40B4-BE49-F238E27FC236}">
                  <a16:creationId xmlns:a16="http://schemas.microsoft.com/office/drawing/2014/main" id="{A46D52C8-AD6D-2BE4-143B-F40C71C6E528}"/>
                </a:ext>
              </a:extLst>
            </p:cNvPr>
            <p:cNvSpPr/>
            <p:nvPr/>
          </p:nvSpPr>
          <p:spPr>
            <a:xfrm>
              <a:off x="3592682" y="2350006"/>
              <a:ext cx="192086" cy="192086"/>
            </a:xfrm>
            <a:prstGeom prst="ellipse">
              <a:avLst/>
            </a:prstGeom>
            <a:solidFill>
              <a:srgbClr val="FFFFFF"/>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sp>
          <p:nvSpPr>
            <p:cNvPr id="92" name="Partial Circle 91">
              <a:extLst>
                <a:ext uri="{FF2B5EF4-FFF2-40B4-BE49-F238E27FC236}">
                  <a16:creationId xmlns:a16="http://schemas.microsoft.com/office/drawing/2014/main" id="{CA37C4AB-1F9A-8B2E-FDDF-277D8241A1A9}"/>
                </a:ext>
              </a:extLst>
            </p:cNvPr>
            <p:cNvSpPr/>
            <p:nvPr/>
          </p:nvSpPr>
          <p:spPr>
            <a:xfrm rot="16200000">
              <a:off x="3592682" y="2350006"/>
              <a:ext cx="192086" cy="192086"/>
            </a:xfrm>
            <a:prstGeom prst="pie">
              <a:avLst>
                <a:gd name="adj1" fmla="val 0"/>
                <a:gd name="adj2" fmla="val 5430528"/>
              </a:avLst>
            </a:prstGeom>
            <a:solidFill>
              <a:srgbClr val="E57200"/>
            </a:solidFill>
            <a:ln w="9525" cap="flat" cmpd="sng" algn="ctr">
              <a:solidFill>
                <a:srgbClr val="E57200"/>
              </a:solidFill>
              <a:prstDash val="solid"/>
              <a:round/>
              <a:headEnd type="none" w="med" len="med"/>
              <a:tailEnd type="none" w="med" len="med"/>
            </a:ln>
            <a:effectLst/>
          </p:spPr>
          <p:txBody>
            <a:bodyPr lIns="26986" tIns="26986" rIns="26986" bIns="26986"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err="1">
                <a:ln>
                  <a:noFill/>
                </a:ln>
                <a:solidFill>
                  <a:srgbClr val="2E2E38"/>
                </a:solidFill>
                <a:effectLst/>
                <a:uLnTx/>
                <a:uFillTx/>
                <a:sym typeface="FranklinGothic URW Comp Book"/>
              </a:endParaRPr>
            </a:p>
          </p:txBody>
        </p:sp>
      </p:grpSp>
    </p:spTree>
    <p:extLst>
      <p:ext uri="{BB962C8B-B14F-4D97-AF65-F5344CB8AC3E}">
        <p14:creationId xmlns:p14="http://schemas.microsoft.com/office/powerpoint/2010/main" val="1656330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FB690A9-2326-57F2-FA4E-2B5395AA56A6}"/>
              </a:ext>
            </a:extLst>
          </p:cNvPr>
          <p:cNvGraphicFramePr>
            <a:graphicFrameLocks noChangeAspect="1"/>
          </p:cNvGraphicFramePr>
          <p:nvPr>
            <p:custDataLst>
              <p:tags r:id="rId1"/>
            </p:custDataLst>
            <p:extLst>
              <p:ext uri="{D42A27DB-BD31-4B8C-83A1-F6EECF244321}">
                <p14:modId xmlns:p14="http://schemas.microsoft.com/office/powerpoint/2010/main" val="3692122305"/>
              </p:ext>
            </p:extLst>
          </p:nvPr>
        </p:nvGraphicFramePr>
        <p:xfrm>
          <a:off x="595" y="595"/>
          <a:ext cx="596" cy="596"/>
        </p:xfrm>
        <a:graphic>
          <a:graphicData uri="http://schemas.openxmlformats.org/presentationml/2006/ole">
            <mc:AlternateContent xmlns:mc="http://schemas.openxmlformats.org/markup-compatibility/2006">
              <mc:Choice xmlns:v="urn:schemas-microsoft-com:vml" Requires="v">
                <p:oleObj name="think-cell Slide" r:id="rId3" imgW="501" imgH="501" progId="TCLayout.ActiveDocument.1">
                  <p:embed/>
                </p:oleObj>
              </mc:Choice>
              <mc:Fallback>
                <p:oleObj name="think-cell Slide" r:id="rId3" imgW="501" imgH="501" progId="TCLayout.ActiveDocument.1">
                  <p:embed/>
                  <p:pic>
                    <p:nvPicPr>
                      <p:cNvPr id="3" name="Object 2" hidden="1">
                        <a:extLst>
                          <a:ext uri="{FF2B5EF4-FFF2-40B4-BE49-F238E27FC236}">
                            <a16:creationId xmlns:a16="http://schemas.microsoft.com/office/drawing/2014/main" id="{6FB690A9-2326-57F2-FA4E-2B5395AA56A6}"/>
                          </a:ext>
                        </a:extLst>
                      </p:cNvPr>
                      <p:cNvPicPr/>
                      <p:nvPr/>
                    </p:nvPicPr>
                    <p:blipFill>
                      <a:blip r:embed="rId4"/>
                      <a:stretch>
                        <a:fillRect/>
                      </a:stretch>
                    </p:blipFill>
                    <p:spPr>
                      <a:xfrm>
                        <a:off x="595" y="595"/>
                        <a:ext cx="596" cy="59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0E38DE-A6E6-37B2-2AE7-D34256A746C9}"/>
              </a:ext>
            </a:extLst>
          </p:cNvPr>
          <p:cNvSpPr>
            <a:spLocks noGrp="1"/>
          </p:cNvSpPr>
          <p:nvPr>
            <p:ph type="title"/>
          </p:nvPr>
        </p:nvSpPr>
        <p:spPr/>
        <p:txBody>
          <a:bodyPr vert="horz">
            <a:normAutofit/>
          </a:bodyPr>
          <a:lstStyle/>
          <a:p>
            <a:r>
              <a:rPr lang="en-US" sz="3200" dirty="0"/>
              <a:t>Thank You.</a:t>
            </a:r>
          </a:p>
        </p:txBody>
      </p:sp>
    </p:spTree>
    <p:extLst>
      <p:ext uri="{BB962C8B-B14F-4D97-AF65-F5344CB8AC3E}">
        <p14:creationId xmlns:p14="http://schemas.microsoft.com/office/powerpoint/2010/main" val="12280838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501" imgH="501" progId="TCLayout.ActiveDocument.1">
                  <p:embed/>
                </p:oleObj>
              </mc:Choice>
              <mc:Fallback>
                <p:oleObj name="think-cell Slide" r:id="rId22"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24">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1">
            <a:extLst>
              <a:ext uri="{FF2B5EF4-FFF2-40B4-BE49-F238E27FC236}">
                <a16:creationId xmlns:a16="http://schemas.microsoft.com/office/drawing/2014/main" id="{4222A591-6046-F1E7-8716-9E2046C15437}"/>
              </a:ext>
            </a:extLst>
          </p:cNvPr>
          <p:cNvSpPr txBox="1">
            <a:spLocks/>
          </p:cNvSpPr>
          <p:nvPr/>
        </p:nvSpPr>
        <p:spPr>
          <a:xfrm>
            <a:off x="456086" y="157286"/>
            <a:ext cx="8230713" cy="4880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Cross-Industry Standard Process for Data Mining (CRISP-DM) framework was leveraged to guide our modeling approach throughout the capstone project</a:t>
            </a:r>
          </a:p>
        </p:txBody>
      </p:sp>
      <p:sp>
        <p:nvSpPr>
          <p:cNvPr id="6" name="Text Placeholder 3">
            <a:extLst>
              <a:ext uri="{FF2B5EF4-FFF2-40B4-BE49-F238E27FC236}">
                <a16:creationId xmlns:a16="http://schemas.microsoft.com/office/drawing/2014/main" id="{6461DF09-D2E5-0262-3D5B-49BBF9470161}"/>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defTabSz="685457">
              <a:buClr>
                <a:srgbClr val="1A9AFA"/>
              </a:buClr>
              <a:defRPr/>
            </a:pPr>
            <a:r>
              <a:rPr lang="en-GB" sz="600" dirty="0">
                <a:solidFill>
                  <a:schemeClr val="accent2"/>
                </a:solidFill>
                <a:latin typeface="Arial" panose="020B0604020202020204"/>
              </a:rPr>
              <a:t>Source: UVA School of Data Science</a:t>
            </a:r>
          </a:p>
        </p:txBody>
      </p:sp>
      <p:sp>
        <p:nvSpPr>
          <p:cNvPr id="57" name="Text Box 18">
            <a:extLst>
              <a:ext uri="{FF2B5EF4-FFF2-40B4-BE49-F238E27FC236}">
                <a16:creationId xmlns:a16="http://schemas.microsoft.com/office/drawing/2014/main" id="{C99C6063-0155-F409-326E-D657A0DDF45A}"/>
              </a:ext>
            </a:extLst>
          </p:cNvPr>
          <p:cNvSpPr txBox="1">
            <a:spLocks noChangeArrowheads="1"/>
          </p:cNvSpPr>
          <p:nvPr>
            <p:custDataLst>
              <p:tags r:id="rId2"/>
            </p:custDataLst>
          </p:nvPr>
        </p:nvSpPr>
        <p:spPr bwMode="gray">
          <a:xfrm>
            <a:off x="3677190" y="3772156"/>
            <a:ext cx="3606293"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1A9AFA"/>
              </a:solidFill>
              <a:effectLst/>
              <a:uLnTx/>
              <a:uFillTx/>
              <a:sym typeface="FranklinGothic URW Comp Book"/>
            </a:endParaRPr>
          </a:p>
        </p:txBody>
      </p:sp>
      <p:sp>
        <p:nvSpPr>
          <p:cNvPr id="58" name="Text Box 18">
            <a:extLst>
              <a:ext uri="{FF2B5EF4-FFF2-40B4-BE49-F238E27FC236}">
                <a16:creationId xmlns:a16="http://schemas.microsoft.com/office/drawing/2014/main" id="{976E3A5F-8612-101F-08A5-C1586717E291}"/>
              </a:ext>
            </a:extLst>
          </p:cNvPr>
          <p:cNvSpPr txBox="1">
            <a:spLocks noChangeArrowheads="1"/>
          </p:cNvSpPr>
          <p:nvPr>
            <p:custDataLst>
              <p:tags r:id="rId3"/>
            </p:custDataLst>
          </p:nvPr>
        </p:nvSpPr>
        <p:spPr bwMode="gray">
          <a:xfrm>
            <a:off x="3659921" y="837567"/>
            <a:ext cx="3606293"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1A9AFA"/>
              </a:solidFill>
              <a:effectLst/>
              <a:uLnTx/>
              <a:uFillTx/>
              <a:sym typeface="FranklinGothic URW Comp Book"/>
            </a:endParaRPr>
          </a:p>
        </p:txBody>
      </p:sp>
      <p:sp>
        <p:nvSpPr>
          <p:cNvPr id="59" name="Text Box 18">
            <a:extLst>
              <a:ext uri="{FF2B5EF4-FFF2-40B4-BE49-F238E27FC236}">
                <a16:creationId xmlns:a16="http://schemas.microsoft.com/office/drawing/2014/main" id="{B6DE3D04-5001-04B7-30D9-C2CB09A35E8B}"/>
              </a:ext>
            </a:extLst>
          </p:cNvPr>
          <p:cNvSpPr txBox="1">
            <a:spLocks noChangeArrowheads="1"/>
          </p:cNvSpPr>
          <p:nvPr>
            <p:custDataLst>
              <p:tags r:id="rId4"/>
            </p:custDataLst>
          </p:nvPr>
        </p:nvSpPr>
        <p:spPr bwMode="gray">
          <a:xfrm>
            <a:off x="3659921" y="1569865"/>
            <a:ext cx="3606293"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1A9AFA"/>
              </a:solidFill>
              <a:effectLst/>
              <a:uLnTx/>
              <a:uFillTx/>
              <a:sym typeface="FranklinGothic URW Comp Book"/>
            </a:endParaRPr>
          </a:p>
        </p:txBody>
      </p:sp>
      <p:sp>
        <p:nvSpPr>
          <p:cNvPr id="60" name="Text Box 18">
            <a:extLst>
              <a:ext uri="{FF2B5EF4-FFF2-40B4-BE49-F238E27FC236}">
                <a16:creationId xmlns:a16="http://schemas.microsoft.com/office/drawing/2014/main" id="{45BBEF01-B014-93C2-616A-DA0540F1916C}"/>
              </a:ext>
            </a:extLst>
          </p:cNvPr>
          <p:cNvSpPr txBox="1">
            <a:spLocks noChangeArrowheads="1"/>
          </p:cNvSpPr>
          <p:nvPr>
            <p:custDataLst>
              <p:tags r:id="rId5"/>
            </p:custDataLst>
          </p:nvPr>
        </p:nvSpPr>
        <p:spPr bwMode="gray">
          <a:xfrm>
            <a:off x="3659921" y="2302163"/>
            <a:ext cx="3606293"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1A9AFA"/>
              </a:solidFill>
              <a:effectLst/>
              <a:uLnTx/>
              <a:uFillTx/>
              <a:sym typeface="FranklinGothic URW Comp Book"/>
            </a:endParaRPr>
          </a:p>
        </p:txBody>
      </p:sp>
      <p:sp>
        <p:nvSpPr>
          <p:cNvPr id="61" name="Text Box 18">
            <a:extLst>
              <a:ext uri="{FF2B5EF4-FFF2-40B4-BE49-F238E27FC236}">
                <a16:creationId xmlns:a16="http://schemas.microsoft.com/office/drawing/2014/main" id="{E6AAD87B-9D9A-2185-1854-4D2C4E187E31}"/>
              </a:ext>
            </a:extLst>
          </p:cNvPr>
          <p:cNvSpPr txBox="1">
            <a:spLocks noChangeArrowheads="1"/>
          </p:cNvSpPr>
          <p:nvPr>
            <p:custDataLst>
              <p:tags r:id="rId6"/>
            </p:custDataLst>
          </p:nvPr>
        </p:nvSpPr>
        <p:spPr bwMode="gray">
          <a:xfrm>
            <a:off x="3659921" y="3031562"/>
            <a:ext cx="3606293"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1A9AFA"/>
              </a:solidFill>
              <a:effectLst/>
              <a:uLnTx/>
              <a:uFillTx/>
              <a:sym typeface="FranklinGothic URW Comp Book"/>
            </a:endParaRPr>
          </a:p>
        </p:txBody>
      </p:sp>
      <p:sp>
        <p:nvSpPr>
          <p:cNvPr id="62" name="Rectangle 61">
            <a:extLst>
              <a:ext uri="{FF2B5EF4-FFF2-40B4-BE49-F238E27FC236}">
                <a16:creationId xmlns:a16="http://schemas.microsoft.com/office/drawing/2014/main" id="{844C9902-C1AA-275A-8820-DFDA352804EA}"/>
              </a:ext>
            </a:extLst>
          </p:cNvPr>
          <p:cNvSpPr/>
          <p:nvPr/>
        </p:nvSpPr>
        <p:spPr bwMode="gray">
          <a:xfrm>
            <a:off x="3677190" y="3037360"/>
            <a:ext cx="3589024" cy="6594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defTabSz="685800" eaLnBrk="0" fontAlgn="auto" latinLnBrk="0" hangingPunct="0">
              <a:lnSpc>
                <a:spcPct val="100000"/>
              </a:lnSpc>
              <a:spcBef>
                <a:spcPct val="20000"/>
              </a:spcBef>
              <a:spcAft>
                <a:spcPts val="0"/>
              </a:spcAft>
              <a:buClr>
                <a:srgbClr val="1A9AFA"/>
              </a:buClr>
              <a:buSzPct val="75000"/>
              <a:buFontTx/>
              <a:buNone/>
              <a:tabLst/>
              <a:defRPr/>
            </a:pPr>
            <a:r>
              <a:rPr kumimoji="0" lang="en-US" sz="1049" b="1" i="0" u="none" strike="noStrike" kern="1200" cap="none" spc="0" normalizeH="0" baseline="0" noProof="0" dirty="0">
                <a:ln>
                  <a:noFill/>
                </a:ln>
                <a:solidFill>
                  <a:srgbClr val="2E2E38"/>
                </a:solidFill>
                <a:effectLst/>
                <a:uLnTx/>
                <a:uFillTx/>
                <a:sym typeface="FranklinGothic URW Comp Book"/>
              </a:rPr>
              <a:t>Build &amp; Validate Model(s)</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Build &amp; iterate model to refine performance</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Conduct sensitivities to evaluate validity of results</a:t>
            </a:r>
          </a:p>
        </p:txBody>
      </p:sp>
      <p:sp>
        <p:nvSpPr>
          <p:cNvPr id="64" name="Rectangle 63">
            <a:extLst>
              <a:ext uri="{FF2B5EF4-FFF2-40B4-BE49-F238E27FC236}">
                <a16:creationId xmlns:a16="http://schemas.microsoft.com/office/drawing/2014/main" id="{FF933224-7E47-1577-35F6-1EA982EB4DF2}"/>
              </a:ext>
            </a:extLst>
          </p:cNvPr>
          <p:cNvSpPr/>
          <p:nvPr/>
        </p:nvSpPr>
        <p:spPr bwMode="gray">
          <a:xfrm>
            <a:off x="3677190" y="840465"/>
            <a:ext cx="3589024" cy="6594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defTabSz="685800" eaLnBrk="0" fontAlgn="auto" latinLnBrk="0" hangingPunct="0">
              <a:lnSpc>
                <a:spcPct val="100000"/>
              </a:lnSpc>
              <a:spcBef>
                <a:spcPct val="20000"/>
              </a:spcBef>
              <a:spcAft>
                <a:spcPts val="0"/>
              </a:spcAft>
              <a:buClr>
                <a:srgbClr val="1A9AFA"/>
              </a:buClr>
              <a:buSzPct val="75000"/>
              <a:buFontTx/>
              <a:buNone/>
              <a:tabLst/>
              <a:defRPr/>
            </a:pPr>
            <a:r>
              <a:rPr kumimoji="0" lang="en-US" sz="1049" b="1" i="0" u="none" strike="noStrike" kern="1200" cap="none" spc="0" normalizeH="0" baseline="0" noProof="0" dirty="0">
                <a:ln>
                  <a:noFill/>
                </a:ln>
                <a:solidFill>
                  <a:srgbClr val="2E2E38"/>
                </a:solidFill>
                <a:effectLst/>
                <a:uLnTx/>
                <a:uFillTx/>
                <a:sym typeface="FranklinGothic URW Comp Book"/>
              </a:rPr>
              <a:t>Define &amp; Understand Business Problem</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Understand business objectives and associated processes</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Translate business problems into analytical approach</a:t>
            </a:r>
          </a:p>
        </p:txBody>
      </p:sp>
      <p:sp>
        <p:nvSpPr>
          <p:cNvPr id="66" name="Rectangle 65">
            <a:extLst>
              <a:ext uri="{FF2B5EF4-FFF2-40B4-BE49-F238E27FC236}">
                <a16:creationId xmlns:a16="http://schemas.microsoft.com/office/drawing/2014/main" id="{B950617E-EBF0-477B-4A1B-EB2B60B5806B}"/>
              </a:ext>
            </a:extLst>
          </p:cNvPr>
          <p:cNvSpPr/>
          <p:nvPr>
            <p:custDataLst>
              <p:tags r:id="rId7"/>
            </p:custDataLst>
          </p:nvPr>
        </p:nvSpPr>
        <p:spPr bwMode="gray">
          <a:xfrm>
            <a:off x="3677190" y="3769659"/>
            <a:ext cx="3589024" cy="6594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defTabSz="685800" eaLnBrk="0" fontAlgn="auto" latinLnBrk="0" hangingPunct="0">
              <a:lnSpc>
                <a:spcPct val="100000"/>
              </a:lnSpc>
              <a:spcBef>
                <a:spcPct val="20000"/>
              </a:spcBef>
              <a:spcAft>
                <a:spcPts val="0"/>
              </a:spcAft>
              <a:buClr>
                <a:srgbClr val="1A9AFA"/>
              </a:buClr>
              <a:buSzPct val="75000"/>
              <a:buFontTx/>
              <a:buNone/>
              <a:tabLst/>
              <a:defRPr/>
            </a:pPr>
            <a:r>
              <a:rPr kumimoji="0" lang="en-US" sz="1049" b="1" i="0" u="none" strike="noStrike" kern="1200" cap="none" spc="0" normalizeH="0" baseline="0" noProof="0" dirty="0">
                <a:ln>
                  <a:noFill/>
                </a:ln>
                <a:solidFill>
                  <a:srgbClr val="2E2E38"/>
                </a:solidFill>
                <a:effectLst/>
                <a:uLnTx/>
                <a:uFillTx/>
                <a:sym typeface="FranklinGothic URW Comp Book"/>
              </a:rPr>
              <a:t>Integrate Qualitative Insights </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Translate analytical results into business terms</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Integrate qualitative insights for well-rounded insights</a:t>
            </a:r>
          </a:p>
        </p:txBody>
      </p:sp>
      <p:sp>
        <p:nvSpPr>
          <p:cNvPr id="67" name="Rectangle 66">
            <a:extLst>
              <a:ext uri="{FF2B5EF4-FFF2-40B4-BE49-F238E27FC236}">
                <a16:creationId xmlns:a16="http://schemas.microsoft.com/office/drawing/2014/main" id="{A3745B2D-C7AC-BAEC-B262-0CBB07B9133A}"/>
              </a:ext>
            </a:extLst>
          </p:cNvPr>
          <p:cNvSpPr/>
          <p:nvPr/>
        </p:nvSpPr>
        <p:spPr bwMode="gray">
          <a:xfrm>
            <a:off x="3677190" y="1572764"/>
            <a:ext cx="3589024" cy="6594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defTabSz="685800" eaLnBrk="0" fontAlgn="auto" latinLnBrk="0" hangingPunct="0">
              <a:lnSpc>
                <a:spcPct val="100000"/>
              </a:lnSpc>
              <a:spcBef>
                <a:spcPct val="20000"/>
              </a:spcBef>
              <a:spcAft>
                <a:spcPts val="0"/>
              </a:spcAft>
              <a:buClr>
                <a:srgbClr val="1A9AFA"/>
              </a:buClr>
              <a:buSzPct val="75000"/>
              <a:buFontTx/>
              <a:buNone/>
              <a:tabLst/>
              <a:defRPr/>
            </a:pPr>
            <a:r>
              <a:rPr kumimoji="0" lang="en-US" sz="1049" b="1" i="0" u="none" strike="noStrike" kern="1200" cap="none" spc="0" normalizeH="0" baseline="0" noProof="0" dirty="0">
                <a:ln>
                  <a:noFill/>
                </a:ln>
                <a:solidFill>
                  <a:srgbClr val="2E2E38"/>
                </a:solidFill>
                <a:effectLst/>
                <a:uLnTx/>
                <a:uFillTx/>
                <a:sym typeface="FranklinGothic URW Comp Book"/>
              </a:rPr>
              <a:t>Collect &amp; Understand Data</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Understand data availability, data quality, data insights</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Form hypothesis of expectations</a:t>
            </a:r>
          </a:p>
        </p:txBody>
      </p:sp>
      <p:sp>
        <p:nvSpPr>
          <p:cNvPr id="68" name="Rectangle 67">
            <a:extLst>
              <a:ext uri="{FF2B5EF4-FFF2-40B4-BE49-F238E27FC236}">
                <a16:creationId xmlns:a16="http://schemas.microsoft.com/office/drawing/2014/main" id="{91448A5B-B2F6-F24C-0E2B-E9DE123B1732}"/>
              </a:ext>
            </a:extLst>
          </p:cNvPr>
          <p:cNvSpPr/>
          <p:nvPr>
            <p:custDataLst>
              <p:tags r:id="rId8"/>
            </p:custDataLst>
          </p:nvPr>
        </p:nvSpPr>
        <p:spPr bwMode="gray">
          <a:xfrm>
            <a:off x="3677190" y="2305062"/>
            <a:ext cx="3589024" cy="6594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defTabSz="685800" eaLnBrk="0" fontAlgn="auto" latinLnBrk="0" hangingPunct="0">
              <a:lnSpc>
                <a:spcPct val="100000"/>
              </a:lnSpc>
              <a:spcBef>
                <a:spcPct val="20000"/>
              </a:spcBef>
              <a:spcAft>
                <a:spcPts val="0"/>
              </a:spcAft>
              <a:buClr>
                <a:srgbClr val="1A9AFA"/>
              </a:buClr>
              <a:buSzPct val="75000"/>
              <a:buFontTx/>
              <a:buNone/>
              <a:tabLst/>
              <a:defRPr/>
            </a:pPr>
            <a:r>
              <a:rPr kumimoji="0" lang="en-US" sz="1049" b="1" i="0" u="none" strike="noStrike" kern="1200" cap="none" spc="0" normalizeH="0" baseline="0" noProof="0" dirty="0">
                <a:ln>
                  <a:noFill/>
                </a:ln>
                <a:solidFill>
                  <a:srgbClr val="2E2E38"/>
                </a:solidFill>
                <a:effectLst/>
                <a:uLnTx/>
                <a:uFillTx/>
                <a:sym typeface="FranklinGothic URW Comp Book"/>
              </a:rPr>
              <a:t>Explore &amp; Analyze Data</a:t>
            </a:r>
          </a:p>
          <a:p>
            <a:pPr marL="94500" marR="0" lvl="0" indent="-94500" defTabSz="685800" eaLnBrk="0" fontAlgn="auto" latinLnBrk="0" hangingPunct="0">
              <a:lnSpc>
                <a:spcPct val="100000"/>
              </a:lnSpc>
              <a:spcBef>
                <a:spcPct val="20000"/>
              </a:spcBef>
              <a:spcAft>
                <a:spcPts val="0"/>
              </a:spcAft>
              <a:buClr>
                <a:srgbClr val="E57200"/>
              </a:buClr>
              <a:buSzPct val="75000"/>
              <a:buFont typeface="Wingdings 3" panose="05040102010807070707" pitchFamily="18" charset="2"/>
              <a:buChar char=""/>
              <a:tabLst/>
              <a:defRPr/>
            </a:pPr>
            <a:r>
              <a:rPr kumimoji="0" lang="en-US" sz="1049" b="0" i="0" u="none" strike="noStrike" kern="1200" cap="none" spc="0" normalizeH="0" baseline="0" noProof="0" dirty="0">
                <a:ln>
                  <a:noFill/>
                </a:ln>
                <a:solidFill>
                  <a:srgbClr val="2E2E38"/>
                </a:solidFill>
                <a:effectLst/>
                <a:uLnTx/>
                <a:uFillTx/>
                <a:sym typeface="FranklinGothic URW Comp Book"/>
              </a:rPr>
              <a:t>Explore to data to identify associations, anomalies, trends, patterns, and relationships</a:t>
            </a:r>
          </a:p>
        </p:txBody>
      </p:sp>
      <p:sp>
        <p:nvSpPr>
          <p:cNvPr id="69" name="Rechteck 65">
            <a:extLst>
              <a:ext uri="{FF2B5EF4-FFF2-40B4-BE49-F238E27FC236}">
                <a16:creationId xmlns:a16="http://schemas.microsoft.com/office/drawing/2014/main" id="{989110DB-D3EF-E68D-BE62-6051E2C87C54}"/>
              </a:ext>
            </a:extLst>
          </p:cNvPr>
          <p:cNvSpPr/>
          <p:nvPr/>
        </p:nvSpPr>
        <p:spPr>
          <a:xfrm>
            <a:off x="1165936" y="842963"/>
            <a:ext cx="1098924" cy="3588659"/>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5000">
                <a:srgbClr val="232D4B"/>
              </a:gs>
              <a:gs pos="100000">
                <a:srgbClr val="FFFFFF"/>
              </a:gs>
            </a:gsLst>
            <a:lin ang="0" scaled="1"/>
            <a:tileRect/>
          </a:gradFill>
          <a:ln w="9525" cap="flat" cmpd="sng" algn="ctr">
            <a:noFill/>
            <a:prstDash val="solid"/>
          </a:ln>
          <a:effectLst/>
        </p:spPr>
        <p:txBody>
          <a:bodyPr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825" b="0" i="0" u="none" strike="noStrike" kern="1200" cap="none" spc="0" normalizeH="0" baseline="0" noProof="0" dirty="0">
              <a:ln>
                <a:noFill/>
              </a:ln>
              <a:solidFill>
                <a:srgbClr val="2E2E38"/>
              </a:solidFill>
              <a:effectLst/>
              <a:uLnTx/>
              <a:uFillTx/>
              <a:latin typeface="Franklin Gothic Book"/>
              <a:sym typeface="FranklinGothic URW Comp Book"/>
            </a:endParaRPr>
          </a:p>
        </p:txBody>
      </p:sp>
      <p:grpSp>
        <p:nvGrpSpPr>
          <p:cNvPr id="70" name="Group 69">
            <a:extLst>
              <a:ext uri="{FF2B5EF4-FFF2-40B4-BE49-F238E27FC236}">
                <a16:creationId xmlns:a16="http://schemas.microsoft.com/office/drawing/2014/main" id="{04082D3A-DCB8-8080-DB79-8BB14FA3ABF2}"/>
              </a:ext>
            </a:extLst>
          </p:cNvPr>
          <p:cNvGrpSpPr/>
          <p:nvPr/>
        </p:nvGrpSpPr>
        <p:grpSpPr>
          <a:xfrm>
            <a:off x="457439" y="1923846"/>
            <a:ext cx="1434577" cy="1434577"/>
            <a:chOff x="609918" y="2768328"/>
            <a:chExt cx="1912769" cy="1912769"/>
          </a:xfrm>
        </p:grpSpPr>
        <p:sp>
          <p:nvSpPr>
            <p:cNvPr id="71" name="Ellipse 11">
              <a:extLst>
                <a:ext uri="{FF2B5EF4-FFF2-40B4-BE49-F238E27FC236}">
                  <a16:creationId xmlns:a16="http://schemas.microsoft.com/office/drawing/2014/main" id="{8487210D-134B-B802-B5D7-47DBB2F96849}"/>
                </a:ext>
              </a:extLst>
            </p:cNvPr>
            <p:cNvSpPr/>
            <p:nvPr/>
          </p:nvSpPr>
          <p:spPr>
            <a:xfrm>
              <a:off x="609918" y="2768328"/>
              <a:ext cx="1912769" cy="1912769"/>
            </a:xfrm>
            <a:prstGeom prst="ellipse">
              <a:avLst/>
            </a:prstGeom>
            <a:solidFill>
              <a:srgbClr val="FFFFFF"/>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2" name="Ellipse 12">
              <a:extLst>
                <a:ext uri="{FF2B5EF4-FFF2-40B4-BE49-F238E27FC236}">
                  <a16:creationId xmlns:a16="http://schemas.microsoft.com/office/drawing/2014/main" id="{49AAD3E7-DBAA-5278-76A0-5F0A93FB0B01}"/>
                </a:ext>
              </a:extLst>
            </p:cNvPr>
            <p:cNvSpPr/>
            <p:nvPr/>
          </p:nvSpPr>
          <p:spPr>
            <a:xfrm>
              <a:off x="763932" y="2922342"/>
              <a:ext cx="1604741" cy="1604741"/>
            </a:xfrm>
            <a:prstGeom prst="ellipse">
              <a:avLst/>
            </a:prstGeom>
            <a:solidFill>
              <a:srgbClr val="232D4B"/>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3" name="Ellipse 13">
              <a:extLst>
                <a:ext uri="{FF2B5EF4-FFF2-40B4-BE49-F238E27FC236}">
                  <a16:creationId xmlns:a16="http://schemas.microsoft.com/office/drawing/2014/main" id="{8EB0552E-C543-F4EF-D398-98B5E9E89138}"/>
                </a:ext>
              </a:extLst>
            </p:cNvPr>
            <p:cNvSpPr/>
            <p:nvPr/>
          </p:nvSpPr>
          <p:spPr>
            <a:xfrm>
              <a:off x="887354" y="3045764"/>
              <a:ext cx="1357898" cy="1357898"/>
            </a:xfrm>
            <a:prstGeom prst="ellipse">
              <a:avLst/>
            </a:prstGeom>
            <a:solidFill>
              <a:srgbClr val="FFFFFF"/>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4" name="Ellipse 14">
              <a:extLst>
                <a:ext uri="{FF2B5EF4-FFF2-40B4-BE49-F238E27FC236}">
                  <a16:creationId xmlns:a16="http://schemas.microsoft.com/office/drawing/2014/main" id="{86515CC2-B16D-E28E-6B85-237583B5CFE6}"/>
                </a:ext>
              </a:extLst>
            </p:cNvPr>
            <p:cNvSpPr/>
            <p:nvPr/>
          </p:nvSpPr>
          <p:spPr>
            <a:xfrm>
              <a:off x="998223" y="3156633"/>
              <a:ext cx="1136157" cy="1136157"/>
            </a:xfrm>
            <a:prstGeom prst="ellipse">
              <a:avLst/>
            </a:prstGeom>
            <a:solidFill>
              <a:srgbClr val="232D4B"/>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5" name="Ellipse 15">
              <a:extLst>
                <a:ext uri="{FF2B5EF4-FFF2-40B4-BE49-F238E27FC236}">
                  <a16:creationId xmlns:a16="http://schemas.microsoft.com/office/drawing/2014/main" id="{DD7762DD-EF6A-2F10-F6AA-CA25013E213B}"/>
                </a:ext>
              </a:extLst>
            </p:cNvPr>
            <p:cNvSpPr/>
            <p:nvPr/>
          </p:nvSpPr>
          <p:spPr>
            <a:xfrm>
              <a:off x="1095234" y="3253644"/>
              <a:ext cx="942135" cy="942135"/>
            </a:xfrm>
            <a:prstGeom prst="ellipse">
              <a:avLst/>
            </a:prstGeom>
            <a:solidFill>
              <a:srgbClr val="FFFFFF"/>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6" name="Ellipse 16">
              <a:extLst>
                <a:ext uri="{FF2B5EF4-FFF2-40B4-BE49-F238E27FC236}">
                  <a16:creationId xmlns:a16="http://schemas.microsoft.com/office/drawing/2014/main" id="{8D98B385-B961-2D77-CC2A-EADB378BC53C}"/>
                </a:ext>
              </a:extLst>
            </p:cNvPr>
            <p:cNvSpPr/>
            <p:nvPr/>
          </p:nvSpPr>
          <p:spPr>
            <a:xfrm>
              <a:off x="1213035" y="3371445"/>
              <a:ext cx="706535" cy="706535"/>
            </a:xfrm>
            <a:prstGeom prst="ellipse">
              <a:avLst/>
            </a:prstGeom>
            <a:solidFill>
              <a:srgbClr val="232D4B"/>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sp>
          <p:nvSpPr>
            <p:cNvPr id="77" name="Ellipse 17">
              <a:extLst>
                <a:ext uri="{FF2B5EF4-FFF2-40B4-BE49-F238E27FC236}">
                  <a16:creationId xmlns:a16="http://schemas.microsoft.com/office/drawing/2014/main" id="{45774E4D-4E99-976E-DC9B-74FD66B8B3E4}"/>
                </a:ext>
              </a:extLst>
            </p:cNvPr>
            <p:cNvSpPr/>
            <p:nvPr/>
          </p:nvSpPr>
          <p:spPr>
            <a:xfrm>
              <a:off x="1343647" y="3502057"/>
              <a:ext cx="445311" cy="445311"/>
            </a:xfrm>
            <a:prstGeom prst="ellipse">
              <a:avLst/>
            </a:prstGeom>
            <a:solidFill>
              <a:srgbClr val="FFFFFF"/>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FFE600"/>
                </a:solidFill>
                <a:effectLst/>
                <a:uLnTx/>
                <a:uFillTx/>
                <a:latin typeface="Franklin Gothic Book"/>
                <a:sym typeface="FranklinGothic URW Comp Book"/>
              </a:endParaRPr>
            </a:p>
          </p:txBody>
        </p:sp>
        <p:sp>
          <p:nvSpPr>
            <p:cNvPr id="78" name="Ellipse 18">
              <a:extLst>
                <a:ext uri="{FF2B5EF4-FFF2-40B4-BE49-F238E27FC236}">
                  <a16:creationId xmlns:a16="http://schemas.microsoft.com/office/drawing/2014/main" id="{1501C21C-781D-9AC6-0A9B-2D8BFA679A95}"/>
                </a:ext>
              </a:extLst>
            </p:cNvPr>
            <p:cNvSpPr/>
            <p:nvPr/>
          </p:nvSpPr>
          <p:spPr>
            <a:xfrm>
              <a:off x="1448633" y="3607043"/>
              <a:ext cx="235337" cy="235337"/>
            </a:xfrm>
            <a:prstGeom prst="ellipse">
              <a:avLst/>
            </a:prstGeom>
            <a:solidFill>
              <a:srgbClr val="232D4B"/>
            </a:solidFill>
            <a:ln w="9525" cap="flat" cmpd="sng" algn="ctr">
              <a:solidFill>
                <a:srgbClr val="FFFFFF"/>
              </a:solidFill>
              <a:prstDash val="solid"/>
            </a:ln>
            <a:effectLst/>
          </p:spPr>
          <p:txBody>
            <a:bodyPr lIns="24494" tIns="24494" rIns="24494" bIns="24494"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953" b="0" i="0" u="none" strike="noStrike" kern="1200" cap="none" spc="0" normalizeH="0" baseline="0" noProof="0" dirty="0">
                <a:ln>
                  <a:noFill/>
                </a:ln>
                <a:solidFill>
                  <a:srgbClr val="000000"/>
                </a:solidFill>
                <a:effectLst/>
                <a:uLnTx/>
                <a:uFillTx/>
                <a:latin typeface="Franklin Gothic Book"/>
                <a:sym typeface="FranklinGothic URW Comp Book"/>
              </a:endParaRPr>
            </a:p>
          </p:txBody>
        </p:sp>
        <p:cxnSp>
          <p:nvCxnSpPr>
            <p:cNvPr id="79" name="Gerade Verbindung 34">
              <a:extLst>
                <a:ext uri="{FF2B5EF4-FFF2-40B4-BE49-F238E27FC236}">
                  <a16:creationId xmlns:a16="http://schemas.microsoft.com/office/drawing/2014/main" id="{9F200EE9-8DB7-133E-6797-5A6E78B4B185}"/>
                </a:ext>
              </a:extLst>
            </p:cNvPr>
            <p:cNvCxnSpPr>
              <a:stCxn id="71" idx="0"/>
              <a:endCxn id="71" idx="4"/>
            </p:cNvCxnSpPr>
            <p:nvPr/>
          </p:nvCxnSpPr>
          <p:spPr>
            <a:xfrm>
              <a:off x="1566303" y="2768328"/>
              <a:ext cx="0" cy="1912769"/>
            </a:xfrm>
            <a:prstGeom prst="line">
              <a:avLst/>
            </a:prstGeom>
            <a:noFill/>
            <a:ln w="19050" cap="flat" cmpd="sng" algn="ctr">
              <a:solidFill>
                <a:srgbClr val="FFFFFF"/>
              </a:solidFill>
              <a:prstDash val="dash"/>
            </a:ln>
            <a:effectLst/>
          </p:spPr>
        </p:cxnSp>
        <p:cxnSp>
          <p:nvCxnSpPr>
            <p:cNvPr id="80" name="Gerade Verbindung 37">
              <a:extLst>
                <a:ext uri="{FF2B5EF4-FFF2-40B4-BE49-F238E27FC236}">
                  <a16:creationId xmlns:a16="http://schemas.microsoft.com/office/drawing/2014/main" id="{01DF47A3-904B-F775-D27A-B3DCDDB6631F}"/>
                </a:ext>
              </a:extLst>
            </p:cNvPr>
            <p:cNvCxnSpPr>
              <a:stCxn id="71" idx="2"/>
              <a:endCxn id="71" idx="6"/>
            </p:cNvCxnSpPr>
            <p:nvPr/>
          </p:nvCxnSpPr>
          <p:spPr>
            <a:xfrm>
              <a:off x="609918" y="3724713"/>
              <a:ext cx="1912769" cy="0"/>
            </a:xfrm>
            <a:prstGeom prst="line">
              <a:avLst/>
            </a:prstGeom>
            <a:noFill/>
            <a:ln w="19050" cap="flat" cmpd="sng" algn="ctr">
              <a:solidFill>
                <a:srgbClr val="E6E6E6"/>
              </a:solidFill>
              <a:prstDash val="dash"/>
            </a:ln>
            <a:effectLst/>
          </p:spPr>
        </p:cxnSp>
      </p:grpSp>
      <p:sp>
        <p:nvSpPr>
          <p:cNvPr id="81" name="Text Box 18">
            <a:extLst>
              <a:ext uri="{FF2B5EF4-FFF2-40B4-BE49-F238E27FC236}">
                <a16:creationId xmlns:a16="http://schemas.microsoft.com/office/drawing/2014/main" id="{BFC389D2-AAB9-9182-AB60-42007D14AFE5}"/>
              </a:ext>
            </a:extLst>
          </p:cNvPr>
          <p:cNvSpPr txBox="1">
            <a:spLocks noChangeArrowheads="1"/>
          </p:cNvSpPr>
          <p:nvPr>
            <p:custDataLst>
              <p:tags r:id="rId9"/>
            </p:custDataLst>
          </p:nvPr>
        </p:nvSpPr>
        <p:spPr bwMode="gray">
          <a:xfrm>
            <a:off x="2344321" y="840465"/>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232D4B"/>
              </a:solidFill>
              <a:effectLst/>
              <a:uLnTx/>
              <a:uFillTx/>
              <a:sym typeface="FranklinGothic URW Comp Book"/>
            </a:endParaRPr>
          </a:p>
        </p:txBody>
      </p:sp>
      <p:sp>
        <p:nvSpPr>
          <p:cNvPr id="82" name="Text Box 29">
            <a:extLst>
              <a:ext uri="{FF2B5EF4-FFF2-40B4-BE49-F238E27FC236}">
                <a16:creationId xmlns:a16="http://schemas.microsoft.com/office/drawing/2014/main" id="{F3EF05B7-6837-D99B-2AB9-74B4B8B768EE}"/>
              </a:ext>
            </a:extLst>
          </p:cNvPr>
          <p:cNvSpPr txBox="1">
            <a:spLocks noChangeArrowheads="1"/>
          </p:cNvSpPr>
          <p:nvPr>
            <p:custDataLst>
              <p:tags r:id="rId10"/>
            </p:custDataLst>
          </p:nvPr>
        </p:nvSpPr>
        <p:spPr bwMode="gray">
          <a:xfrm>
            <a:off x="2344321" y="1572764"/>
            <a:ext cx="1253408"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232D4B"/>
              </a:solidFill>
              <a:effectLst/>
              <a:uLnTx/>
              <a:uFillTx/>
              <a:sym typeface="FranklinGothic URW Comp Book"/>
            </a:endParaRPr>
          </a:p>
        </p:txBody>
      </p:sp>
      <p:sp>
        <p:nvSpPr>
          <p:cNvPr id="83" name="Text Box 25">
            <a:extLst>
              <a:ext uri="{FF2B5EF4-FFF2-40B4-BE49-F238E27FC236}">
                <a16:creationId xmlns:a16="http://schemas.microsoft.com/office/drawing/2014/main" id="{19E12F2B-5BDF-4EF4-8DBA-2C43A66B7D8F}"/>
              </a:ext>
            </a:extLst>
          </p:cNvPr>
          <p:cNvSpPr txBox="1">
            <a:spLocks noChangeArrowheads="1"/>
          </p:cNvSpPr>
          <p:nvPr>
            <p:custDataLst>
              <p:tags r:id="rId11"/>
            </p:custDataLst>
          </p:nvPr>
        </p:nvSpPr>
        <p:spPr bwMode="gray">
          <a:xfrm>
            <a:off x="2344321" y="2305062"/>
            <a:ext cx="1253408"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232D4B"/>
              </a:solidFill>
              <a:effectLst/>
              <a:uLnTx/>
              <a:uFillTx/>
              <a:sym typeface="FranklinGothic URW Comp Book"/>
            </a:endParaRPr>
          </a:p>
        </p:txBody>
      </p:sp>
      <p:sp>
        <p:nvSpPr>
          <p:cNvPr id="84" name="Text Box 29">
            <a:extLst>
              <a:ext uri="{FF2B5EF4-FFF2-40B4-BE49-F238E27FC236}">
                <a16:creationId xmlns:a16="http://schemas.microsoft.com/office/drawing/2014/main" id="{4076DDDA-1D6C-3C10-DF54-ACCF721A7E3B}"/>
              </a:ext>
            </a:extLst>
          </p:cNvPr>
          <p:cNvSpPr txBox="1">
            <a:spLocks noChangeArrowheads="1"/>
          </p:cNvSpPr>
          <p:nvPr>
            <p:custDataLst>
              <p:tags r:id="rId12"/>
            </p:custDataLst>
          </p:nvPr>
        </p:nvSpPr>
        <p:spPr bwMode="gray">
          <a:xfrm>
            <a:off x="2295335" y="3037360"/>
            <a:ext cx="1253408"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232D4B"/>
              </a:solidFill>
              <a:effectLst/>
              <a:uLnTx/>
              <a:uFillTx/>
              <a:sym typeface="FranklinGothic URW Comp Book"/>
            </a:endParaRPr>
          </a:p>
        </p:txBody>
      </p:sp>
      <p:sp>
        <p:nvSpPr>
          <p:cNvPr id="85" name="Text Box 25">
            <a:extLst>
              <a:ext uri="{FF2B5EF4-FFF2-40B4-BE49-F238E27FC236}">
                <a16:creationId xmlns:a16="http://schemas.microsoft.com/office/drawing/2014/main" id="{FA04BC3A-0DF0-CBC6-2FEC-113E75300F25}"/>
              </a:ext>
            </a:extLst>
          </p:cNvPr>
          <p:cNvSpPr txBox="1">
            <a:spLocks noChangeArrowheads="1"/>
          </p:cNvSpPr>
          <p:nvPr>
            <p:custDataLst>
              <p:tags r:id="rId13"/>
            </p:custDataLst>
          </p:nvPr>
        </p:nvSpPr>
        <p:spPr bwMode="gray">
          <a:xfrm>
            <a:off x="2344321" y="3769659"/>
            <a:ext cx="1253408"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defTabSz="685800" eaLnBrk="0" fontAlgn="auto" latinLnBrk="0" hangingPunct="0">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232D4B"/>
              </a:solidFill>
              <a:effectLst/>
              <a:uLnTx/>
              <a:uFillTx/>
              <a:sym typeface="FranklinGothic URW Comp Book"/>
            </a:endParaRPr>
          </a:p>
        </p:txBody>
      </p:sp>
      <p:grpSp>
        <p:nvGrpSpPr>
          <p:cNvPr id="86" name="Gruppieren 62">
            <a:extLst>
              <a:ext uri="{FF2B5EF4-FFF2-40B4-BE49-F238E27FC236}">
                <a16:creationId xmlns:a16="http://schemas.microsoft.com/office/drawing/2014/main" id="{79921384-F2FB-1F23-B317-967FDBC566A8}"/>
              </a:ext>
            </a:extLst>
          </p:cNvPr>
          <p:cNvGrpSpPr>
            <a:grpSpLocks noChangeAspect="1"/>
          </p:cNvGrpSpPr>
          <p:nvPr/>
        </p:nvGrpSpPr>
        <p:grpSpPr>
          <a:xfrm>
            <a:off x="2732324" y="2442180"/>
            <a:ext cx="379431" cy="379431"/>
            <a:chOff x="9285092" y="4619626"/>
            <a:chExt cx="700088" cy="719137"/>
          </a:xfrm>
          <a:solidFill>
            <a:srgbClr val="E57200"/>
          </a:solidFill>
        </p:grpSpPr>
        <p:sp>
          <p:nvSpPr>
            <p:cNvPr id="87" name="Freeform 5">
              <a:extLst>
                <a:ext uri="{FF2B5EF4-FFF2-40B4-BE49-F238E27FC236}">
                  <a16:creationId xmlns:a16="http://schemas.microsoft.com/office/drawing/2014/main" id="{DBE65934-3937-F373-3866-8E658B0831BD}"/>
                </a:ext>
              </a:extLst>
            </p:cNvPr>
            <p:cNvSpPr>
              <a:spLocks/>
            </p:cNvSpPr>
            <p:nvPr/>
          </p:nvSpPr>
          <p:spPr bwMode="auto">
            <a:xfrm>
              <a:off x="9542267" y="5070476"/>
              <a:ext cx="136525" cy="93663"/>
            </a:xfrm>
            <a:custGeom>
              <a:avLst/>
              <a:gdLst>
                <a:gd name="T0" fmla="*/ 27 w 62"/>
                <a:gd name="T1" fmla="*/ 24 h 42"/>
                <a:gd name="T2" fmla="*/ 49 w 62"/>
                <a:gd name="T3" fmla="*/ 30 h 42"/>
                <a:gd name="T4" fmla="*/ 62 w 62"/>
                <a:gd name="T5" fmla="*/ 24 h 42"/>
                <a:gd name="T6" fmla="*/ 29 w 62"/>
                <a:gd name="T7" fmla="*/ 15 h 42"/>
                <a:gd name="T8" fmla="*/ 33 w 62"/>
                <a:gd name="T9" fmla="*/ 0 h 42"/>
                <a:gd name="T10" fmla="*/ 22 w 62"/>
                <a:gd name="T11" fmla="*/ 6 h 42"/>
                <a:gd name="T12" fmla="*/ 20 w 62"/>
                <a:gd name="T13" fmla="*/ 13 h 42"/>
                <a:gd name="T14" fmla="*/ 13 w 62"/>
                <a:gd name="T15" fmla="*/ 11 h 42"/>
                <a:gd name="T16" fmla="*/ 0 w 62"/>
                <a:gd name="T17" fmla="*/ 17 h 42"/>
                <a:gd name="T18" fmla="*/ 18 w 62"/>
                <a:gd name="T19" fmla="*/ 22 h 42"/>
                <a:gd name="T20" fmla="*/ 12 w 62"/>
                <a:gd name="T21" fmla="*/ 42 h 42"/>
                <a:gd name="T22" fmla="*/ 23 w 62"/>
                <a:gd name="T23" fmla="*/ 39 h 42"/>
                <a:gd name="T24" fmla="*/ 27 w 62"/>
                <a:gd name="T25"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42">
                  <a:moveTo>
                    <a:pt x="27" y="24"/>
                  </a:moveTo>
                  <a:cubicBezTo>
                    <a:pt x="49" y="30"/>
                    <a:pt x="49" y="30"/>
                    <a:pt x="49" y="30"/>
                  </a:cubicBezTo>
                  <a:cubicBezTo>
                    <a:pt x="53" y="28"/>
                    <a:pt x="58" y="26"/>
                    <a:pt x="62" y="24"/>
                  </a:cubicBezTo>
                  <a:cubicBezTo>
                    <a:pt x="29" y="15"/>
                    <a:pt x="29" y="15"/>
                    <a:pt x="29" y="15"/>
                  </a:cubicBezTo>
                  <a:cubicBezTo>
                    <a:pt x="33" y="0"/>
                    <a:pt x="33" y="0"/>
                    <a:pt x="33" y="0"/>
                  </a:cubicBezTo>
                  <a:cubicBezTo>
                    <a:pt x="30" y="2"/>
                    <a:pt x="26" y="4"/>
                    <a:pt x="22" y="6"/>
                  </a:cubicBezTo>
                  <a:cubicBezTo>
                    <a:pt x="20" y="13"/>
                    <a:pt x="20" y="13"/>
                    <a:pt x="20" y="13"/>
                  </a:cubicBezTo>
                  <a:cubicBezTo>
                    <a:pt x="13" y="11"/>
                    <a:pt x="13" y="11"/>
                    <a:pt x="13" y="11"/>
                  </a:cubicBezTo>
                  <a:cubicBezTo>
                    <a:pt x="9" y="13"/>
                    <a:pt x="5" y="15"/>
                    <a:pt x="0" y="17"/>
                  </a:cubicBezTo>
                  <a:cubicBezTo>
                    <a:pt x="18" y="22"/>
                    <a:pt x="18" y="22"/>
                    <a:pt x="18" y="22"/>
                  </a:cubicBezTo>
                  <a:cubicBezTo>
                    <a:pt x="12" y="42"/>
                    <a:pt x="12" y="42"/>
                    <a:pt x="12" y="42"/>
                  </a:cubicBezTo>
                  <a:cubicBezTo>
                    <a:pt x="16" y="41"/>
                    <a:pt x="19" y="40"/>
                    <a:pt x="23" y="39"/>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88" name="Freeform 6">
              <a:extLst>
                <a:ext uri="{FF2B5EF4-FFF2-40B4-BE49-F238E27FC236}">
                  <a16:creationId xmlns:a16="http://schemas.microsoft.com/office/drawing/2014/main" id="{7A8F3F1E-0378-11E6-898C-6428498DEFF3}"/>
                </a:ext>
              </a:extLst>
            </p:cNvPr>
            <p:cNvSpPr>
              <a:spLocks/>
            </p:cNvSpPr>
            <p:nvPr/>
          </p:nvSpPr>
          <p:spPr bwMode="auto">
            <a:xfrm>
              <a:off x="9640692" y="5132388"/>
              <a:ext cx="161925" cy="90488"/>
            </a:xfrm>
            <a:custGeom>
              <a:avLst/>
              <a:gdLst>
                <a:gd name="T0" fmla="*/ 25 w 73"/>
                <a:gd name="T1" fmla="*/ 8 h 41"/>
                <a:gd name="T2" fmla="*/ 26 w 73"/>
                <a:gd name="T3" fmla="*/ 8 h 41"/>
                <a:gd name="T4" fmla="*/ 0 w 73"/>
                <a:gd name="T5" fmla="*/ 41 h 41"/>
                <a:gd name="T6" fmla="*/ 14 w 73"/>
                <a:gd name="T7" fmla="*/ 40 h 41"/>
                <a:gd name="T8" fmla="*/ 35 w 73"/>
                <a:gd name="T9" fmla="*/ 10 h 41"/>
                <a:gd name="T10" fmla="*/ 64 w 73"/>
                <a:gd name="T11" fmla="*/ 18 h 41"/>
                <a:gd name="T12" fmla="*/ 73 w 73"/>
                <a:gd name="T13" fmla="*/ 11 h 41"/>
                <a:gd name="T14" fmla="*/ 39 w 73"/>
                <a:gd name="T15" fmla="*/ 2 h 41"/>
                <a:gd name="T16" fmla="*/ 40 w 73"/>
                <a:gd name="T17" fmla="*/ 0 h 41"/>
                <a:gd name="T18" fmla="*/ 37 w 73"/>
                <a:gd name="T19" fmla="*/ 2 h 41"/>
                <a:gd name="T20" fmla="*/ 25 w 73"/>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1">
                  <a:moveTo>
                    <a:pt x="25" y="8"/>
                  </a:moveTo>
                  <a:cubicBezTo>
                    <a:pt x="26" y="8"/>
                    <a:pt x="26" y="8"/>
                    <a:pt x="26" y="8"/>
                  </a:cubicBezTo>
                  <a:cubicBezTo>
                    <a:pt x="18" y="22"/>
                    <a:pt x="9" y="33"/>
                    <a:pt x="0" y="41"/>
                  </a:cubicBezTo>
                  <a:cubicBezTo>
                    <a:pt x="5" y="41"/>
                    <a:pt x="9" y="41"/>
                    <a:pt x="14" y="40"/>
                  </a:cubicBezTo>
                  <a:cubicBezTo>
                    <a:pt x="21" y="31"/>
                    <a:pt x="28" y="22"/>
                    <a:pt x="35" y="10"/>
                  </a:cubicBezTo>
                  <a:cubicBezTo>
                    <a:pt x="64" y="18"/>
                    <a:pt x="64" y="18"/>
                    <a:pt x="64" y="18"/>
                  </a:cubicBezTo>
                  <a:cubicBezTo>
                    <a:pt x="67" y="16"/>
                    <a:pt x="70" y="14"/>
                    <a:pt x="73" y="11"/>
                  </a:cubicBezTo>
                  <a:cubicBezTo>
                    <a:pt x="39" y="2"/>
                    <a:pt x="39" y="2"/>
                    <a:pt x="39" y="2"/>
                  </a:cubicBezTo>
                  <a:cubicBezTo>
                    <a:pt x="39" y="1"/>
                    <a:pt x="40" y="1"/>
                    <a:pt x="40" y="0"/>
                  </a:cubicBezTo>
                  <a:cubicBezTo>
                    <a:pt x="39" y="1"/>
                    <a:pt x="38" y="1"/>
                    <a:pt x="37" y="2"/>
                  </a:cubicBezTo>
                  <a:cubicBezTo>
                    <a:pt x="33" y="4"/>
                    <a:pt x="29" y="6"/>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89" name="Freeform 7">
              <a:extLst>
                <a:ext uri="{FF2B5EF4-FFF2-40B4-BE49-F238E27FC236}">
                  <a16:creationId xmlns:a16="http://schemas.microsoft.com/office/drawing/2014/main" id="{98EDE31A-8032-2D21-71C6-A3602B603145}"/>
                </a:ext>
              </a:extLst>
            </p:cNvPr>
            <p:cNvSpPr>
              <a:spLocks/>
            </p:cNvSpPr>
            <p:nvPr/>
          </p:nvSpPr>
          <p:spPr bwMode="auto">
            <a:xfrm>
              <a:off x="9766104" y="4759326"/>
              <a:ext cx="28575" cy="34925"/>
            </a:xfrm>
            <a:custGeom>
              <a:avLst/>
              <a:gdLst>
                <a:gd name="T0" fmla="*/ 12 w 13"/>
                <a:gd name="T1" fmla="*/ 8 h 16"/>
                <a:gd name="T2" fmla="*/ 0 w 13"/>
                <a:gd name="T3" fmla="*/ 0 h 16"/>
                <a:gd name="T4" fmla="*/ 4 w 13"/>
                <a:gd name="T5" fmla="*/ 16 h 16"/>
                <a:gd name="T6" fmla="*/ 13 w 13"/>
                <a:gd name="T7" fmla="*/ 13 h 16"/>
                <a:gd name="T8" fmla="*/ 12 w 13"/>
                <a:gd name="T9" fmla="*/ 8 h 16"/>
              </a:gdLst>
              <a:ahLst/>
              <a:cxnLst>
                <a:cxn ang="0">
                  <a:pos x="T0" y="T1"/>
                </a:cxn>
                <a:cxn ang="0">
                  <a:pos x="T2" y="T3"/>
                </a:cxn>
                <a:cxn ang="0">
                  <a:pos x="T4" y="T5"/>
                </a:cxn>
                <a:cxn ang="0">
                  <a:pos x="T6" y="T7"/>
                </a:cxn>
                <a:cxn ang="0">
                  <a:pos x="T8" y="T9"/>
                </a:cxn>
              </a:cxnLst>
              <a:rect l="0" t="0" r="r" b="b"/>
              <a:pathLst>
                <a:path w="13" h="16">
                  <a:moveTo>
                    <a:pt x="12" y="8"/>
                  </a:moveTo>
                  <a:cubicBezTo>
                    <a:pt x="8" y="5"/>
                    <a:pt x="4" y="3"/>
                    <a:pt x="0" y="0"/>
                  </a:cubicBezTo>
                  <a:cubicBezTo>
                    <a:pt x="2" y="5"/>
                    <a:pt x="3" y="11"/>
                    <a:pt x="4" y="16"/>
                  </a:cubicBezTo>
                  <a:cubicBezTo>
                    <a:pt x="13" y="13"/>
                    <a:pt x="13" y="13"/>
                    <a:pt x="13" y="13"/>
                  </a:cubicBezTo>
                  <a:cubicBezTo>
                    <a:pt x="12" y="11"/>
                    <a:pt x="12" y="10"/>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0" name="Freeform 8">
              <a:extLst>
                <a:ext uri="{FF2B5EF4-FFF2-40B4-BE49-F238E27FC236}">
                  <a16:creationId xmlns:a16="http://schemas.microsoft.com/office/drawing/2014/main" id="{150509A0-165D-BEEB-CE82-35C97E84A6A9}"/>
                </a:ext>
              </a:extLst>
            </p:cNvPr>
            <p:cNvSpPr>
              <a:spLocks/>
            </p:cNvSpPr>
            <p:nvPr/>
          </p:nvSpPr>
          <p:spPr bwMode="auto">
            <a:xfrm>
              <a:off x="9556554" y="5192713"/>
              <a:ext cx="26988" cy="25400"/>
            </a:xfrm>
            <a:custGeom>
              <a:avLst/>
              <a:gdLst>
                <a:gd name="T0" fmla="*/ 0 w 12"/>
                <a:gd name="T1" fmla="*/ 9 h 12"/>
                <a:gd name="T2" fmla="*/ 4 w 12"/>
                <a:gd name="T3" fmla="*/ 10 h 12"/>
                <a:gd name="T4" fmla="*/ 8 w 12"/>
                <a:gd name="T5" fmla="*/ 12 h 12"/>
                <a:gd name="T6" fmla="*/ 12 w 12"/>
                <a:gd name="T7" fmla="*/ 0 h 12"/>
                <a:gd name="T8" fmla="*/ 1 w 12"/>
                <a:gd name="T9" fmla="*/ 2 h 12"/>
                <a:gd name="T10" fmla="*/ 0 w 12"/>
                <a:gd name="T11" fmla="*/ 9 h 12"/>
              </a:gdLst>
              <a:ahLst/>
              <a:cxnLst>
                <a:cxn ang="0">
                  <a:pos x="T0" y="T1"/>
                </a:cxn>
                <a:cxn ang="0">
                  <a:pos x="T2" y="T3"/>
                </a:cxn>
                <a:cxn ang="0">
                  <a:pos x="T4" y="T5"/>
                </a:cxn>
                <a:cxn ang="0">
                  <a:pos x="T6" y="T7"/>
                </a:cxn>
                <a:cxn ang="0">
                  <a:pos x="T8" y="T9"/>
                </a:cxn>
                <a:cxn ang="0">
                  <a:pos x="T10" y="T11"/>
                </a:cxn>
              </a:cxnLst>
              <a:rect l="0" t="0" r="r" b="b"/>
              <a:pathLst>
                <a:path w="12" h="12">
                  <a:moveTo>
                    <a:pt x="0" y="9"/>
                  </a:moveTo>
                  <a:cubicBezTo>
                    <a:pt x="1" y="10"/>
                    <a:pt x="2" y="10"/>
                    <a:pt x="4" y="10"/>
                  </a:cubicBezTo>
                  <a:cubicBezTo>
                    <a:pt x="5" y="11"/>
                    <a:pt x="7" y="11"/>
                    <a:pt x="8" y="12"/>
                  </a:cubicBezTo>
                  <a:cubicBezTo>
                    <a:pt x="12" y="0"/>
                    <a:pt x="12" y="0"/>
                    <a:pt x="12" y="0"/>
                  </a:cubicBezTo>
                  <a:cubicBezTo>
                    <a:pt x="8" y="1"/>
                    <a:pt x="5" y="2"/>
                    <a:pt x="1" y="2"/>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1" name="Freeform 9">
              <a:extLst>
                <a:ext uri="{FF2B5EF4-FFF2-40B4-BE49-F238E27FC236}">
                  <a16:creationId xmlns:a16="http://schemas.microsoft.com/office/drawing/2014/main" id="{84974293-4449-36DA-F26D-EAAC1F69EC32}"/>
                </a:ext>
              </a:extLst>
            </p:cNvPr>
            <p:cNvSpPr>
              <a:spLocks/>
            </p:cNvSpPr>
            <p:nvPr/>
          </p:nvSpPr>
          <p:spPr bwMode="auto">
            <a:xfrm>
              <a:off x="9466067" y="5130801"/>
              <a:ext cx="28575" cy="50800"/>
            </a:xfrm>
            <a:custGeom>
              <a:avLst/>
              <a:gdLst>
                <a:gd name="T0" fmla="*/ 0 w 13"/>
                <a:gd name="T1" fmla="*/ 2 h 23"/>
                <a:gd name="T2" fmla="*/ 2 w 13"/>
                <a:gd name="T3" fmla="*/ 17 h 23"/>
                <a:gd name="T4" fmla="*/ 10 w 13"/>
                <a:gd name="T5" fmla="*/ 23 h 23"/>
                <a:gd name="T6" fmla="*/ 13 w 13"/>
                <a:gd name="T7" fmla="*/ 22 h 23"/>
                <a:gd name="T8" fmla="*/ 9 w 13"/>
                <a:gd name="T9" fmla="*/ 0 h 23"/>
                <a:gd name="T10" fmla="*/ 0 w 13"/>
                <a:gd name="T11" fmla="*/ 2 h 23"/>
              </a:gdLst>
              <a:ahLst/>
              <a:cxnLst>
                <a:cxn ang="0">
                  <a:pos x="T0" y="T1"/>
                </a:cxn>
                <a:cxn ang="0">
                  <a:pos x="T2" y="T3"/>
                </a:cxn>
                <a:cxn ang="0">
                  <a:pos x="T4" y="T5"/>
                </a:cxn>
                <a:cxn ang="0">
                  <a:pos x="T6" y="T7"/>
                </a:cxn>
                <a:cxn ang="0">
                  <a:pos x="T8" y="T9"/>
                </a:cxn>
                <a:cxn ang="0">
                  <a:pos x="T10" y="T11"/>
                </a:cxn>
              </a:cxnLst>
              <a:rect l="0" t="0" r="r" b="b"/>
              <a:pathLst>
                <a:path w="13" h="23">
                  <a:moveTo>
                    <a:pt x="0" y="2"/>
                  </a:moveTo>
                  <a:cubicBezTo>
                    <a:pt x="1" y="7"/>
                    <a:pt x="1" y="12"/>
                    <a:pt x="2" y="17"/>
                  </a:cubicBezTo>
                  <a:cubicBezTo>
                    <a:pt x="5" y="19"/>
                    <a:pt x="7" y="21"/>
                    <a:pt x="10" y="23"/>
                  </a:cubicBezTo>
                  <a:cubicBezTo>
                    <a:pt x="11" y="22"/>
                    <a:pt x="12" y="22"/>
                    <a:pt x="13" y="22"/>
                  </a:cubicBezTo>
                  <a:cubicBezTo>
                    <a:pt x="11" y="15"/>
                    <a:pt x="10" y="8"/>
                    <a:pt x="9" y="0"/>
                  </a:cubicBezTo>
                  <a:cubicBezTo>
                    <a:pt x="6" y="1"/>
                    <a:pt x="3"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2" name="Freeform 10">
              <a:extLst>
                <a:ext uri="{FF2B5EF4-FFF2-40B4-BE49-F238E27FC236}">
                  <a16:creationId xmlns:a16="http://schemas.microsoft.com/office/drawing/2014/main" id="{082368F1-3DE7-CAE2-4872-88DA6A9196B6}"/>
                </a:ext>
              </a:extLst>
            </p:cNvPr>
            <p:cNvSpPr>
              <a:spLocks noEditPoints="1"/>
            </p:cNvSpPr>
            <p:nvPr/>
          </p:nvSpPr>
          <p:spPr bwMode="auto">
            <a:xfrm>
              <a:off x="9383517" y="4719638"/>
              <a:ext cx="344488" cy="384175"/>
            </a:xfrm>
            <a:custGeom>
              <a:avLst/>
              <a:gdLst>
                <a:gd name="T0" fmla="*/ 45 w 155"/>
                <a:gd name="T1" fmla="*/ 169 h 174"/>
                <a:gd name="T2" fmla="*/ 49 w 155"/>
                <a:gd name="T3" fmla="*/ 170 h 174"/>
                <a:gd name="T4" fmla="*/ 64 w 155"/>
                <a:gd name="T5" fmla="*/ 165 h 174"/>
                <a:gd name="T6" fmla="*/ 45 w 155"/>
                <a:gd name="T7" fmla="*/ 160 h 174"/>
                <a:gd name="T8" fmla="*/ 54 w 155"/>
                <a:gd name="T9" fmla="*/ 104 h 174"/>
                <a:gd name="T10" fmla="*/ 106 w 155"/>
                <a:gd name="T11" fmla="*/ 118 h 174"/>
                <a:gd name="T12" fmla="*/ 98 w 155"/>
                <a:gd name="T13" fmla="*/ 147 h 174"/>
                <a:gd name="T14" fmla="*/ 109 w 155"/>
                <a:gd name="T15" fmla="*/ 141 h 174"/>
                <a:gd name="T16" fmla="*/ 115 w 155"/>
                <a:gd name="T17" fmla="*/ 120 h 174"/>
                <a:gd name="T18" fmla="*/ 132 w 155"/>
                <a:gd name="T19" fmla="*/ 125 h 174"/>
                <a:gd name="T20" fmla="*/ 141 w 155"/>
                <a:gd name="T21" fmla="*/ 118 h 174"/>
                <a:gd name="T22" fmla="*/ 117 w 155"/>
                <a:gd name="T23" fmla="*/ 111 h 174"/>
                <a:gd name="T24" fmla="*/ 134 w 155"/>
                <a:gd name="T25" fmla="*/ 47 h 174"/>
                <a:gd name="T26" fmla="*/ 141 w 155"/>
                <a:gd name="T27" fmla="*/ 49 h 174"/>
                <a:gd name="T28" fmla="*/ 155 w 155"/>
                <a:gd name="T29" fmla="*/ 43 h 174"/>
                <a:gd name="T30" fmla="*/ 137 w 155"/>
                <a:gd name="T31" fmla="*/ 38 h 174"/>
                <a:gd name="T32" fmla="*/ 145 w 155"/>
                <a:gd name="T33" fmla="*/ 6 h 174"/>
                <a:gd name="T34" fmla="*/ 141 w 155"/>
                <a:gd name="T35" fmla="*/ 4 h 174"/>
                <a:gd name="T36" fmla="*/ 137 w 155"/>
                <a:gd name="T37" fmla="*/ 3 h 174"/>
                <a:gd name="T38" fmla="*/ 128 w 155"/>
                <a:gd name="T39" fmla="*/ 36 h 174"/>
                <a:gd name="T40" fmla="*/ 87 w 155"/>
                <a:gd name="T41" fmla="*/ 25 h 174"/>
                <a:gd name="T42" fmla="*/ 107 w 155"/>
                <a:gd name="T43" fmla="*/ 0 h 174"/>
                <a:gd name="T44" fmla="*/ 93 w 155"/>
                <a:gd name="T45" fmla="*/ 2 h 174"/>
                <a:gd name="T46" fmla="*/ 78 w 155"/>
                <a:gd name="T47" fmla="*/ 22 h 174"/>
                <a:gd name="T48" fmla="*/ 53 w 155"/>
                <a:gd name="T49" fmla="*/ 16 h 174"/>
                <a:gd name="T50" fmla="*/ 43 w 155"/>
                <a:gd name="T51" fmla="*/ 23 h 174"/>
                <a:gd name="T52" fmla="*/ 73 w 155"/>
                <a:gd name="T53" fmla="*/ 31 h 174"/>
                <a:gd name="T54" fmla="*/ 47 w 155"/>
                <a:gd name="T55" fmla="*/ 92 h 174"/>
                <a:gd name="T56" fmla="*/ 2 w 155"/>
                <a:gd name="T57" fmla="*/ 80 h 174"/>
                <a:gd name="T58" fmla="*/ 1 w 155"/>
                <a:gd name="T59" fmla="*/ 85 h 174"/>
                <a:gd name="T60" fmla="*/ 0 w 155"/>
                <a:gd name="T61" fmla="*/ 89 h 174"/>
                <a:gd name="T62" fmla="*/ 45 w 155"/>
                <a:gd name="T63" fmla="*/ 101 h 174"/>
                <a:gd name="T64" fmla="*/ 36 w 155"/>
                <a:gd name="T65" fmla="*/ 157 h 174"/>
                <a:gd name="T66" fmla="*/ 2 w 155"/>
                <a:gd name="T67" fmla="*/ 148 h 174"/>
                <a:gd name="T68" fmla="*/ 6 w 155"/>
                <a:gd name="T69" fmla="*/ 159 h 174"/>
                <a:gd name="T70" fmla="*/ 36 w 155"/>
                <a:gd name="T71" fmla="*/ 167 h 174"/>
                <a:gd name="T72" fmla="*/ 36 w 155"/>
                <a:gd name="T73" fmla="*/ 174 h 174"/>
                <a:gd name="T74" fmla="*/ 45 w 155"/>
                <a:gd name="T75" fmla="*/ 172 h 174"/>
                <a:gd name="T76" fmla="*/ 45 w 155"/>
                <a:gd name="T77" fmla="*/ 169 h 174"/>
                <a:gd name="T78" fmla="*/ 82 w 155"/>
                <a:gd name="T79" fmla="*/ 33 h 174"/>
                <a:gd name="T80" fmla="*/ 125 w 155"/>
                <a:gd name="T81" fmla="*/ 45 h 174"/>
                <a:gd name="T82" fmla="*/ 108 w 155"/>
                <a:gd name="T83" fmla="*/ 109 h 174"/>
                <a:gd name="T84" fmla="*/ 56 w 155"/>
                <a:gd name="T85" fmla="*/ 95 h 174"/>
                <a:gd name="T86" fmla="*/ 82 w 155"/>
                <a:gd name="T87"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74">
                  <a:moveTo>
                    <a:pt x="45" y="169"/>
                  </a:moveTo>
                  <a:cubicBezTo>
                    <a:pt x="49" y="170"/>
                    <a:pt x="49" y="170"/>
                    <a:pt x="49" y="170"/>
                  </a:cubicBezTo>
                  <a:cubicBezTo>
                    <a:pt x="54" y="169"/>
                    <a:pt x="59" y="167"/>
                    <a:pt x="64" y="165"/>
                  </a:cubicBezTo>
                  <a:cubicBezTo>
                    <a:pt x="45" y="160"/>
                    <a:pt x="45" y="160"/>
                    <a:pt x="45" y="160"/>
                  </a:cubicBezTo>
                  <a:cubicBezTo>
                    <a:pt x="46" y="143"/>
                    <a:pt x="49" y="124"/>
                    <a:pt x="54" y="104"/>
                  </a:cubicBezTo>
                  <a:cubicBezTo>
                    <a:pt x="106" y="118"/>
                    <a:pt x="106" y="118"/>
                    <a:pt x="106" y="118"/>
                  </a:cubicBezTo>
                  <a:cubicBezTo>
                    <a:pt x="98" y="147"/>
                    <a:pt x="98" y="147"/>
                    <a:pt x="98" y="147"/>
                  </a:cubicBezTo>
                  <a:cubicBezTo>
                    <a:pt x="102" y="145"/>
                    <a:pt x="106" y="143"/>
                    <a:pt x="109" y="141"/>
                  </a:cubicBezTo>
                  <a:cubicBezTo>
                    <a:pt x="115" y="120"/>
                    <a:pt x="115" y="120"/>
                    <a:pt x="115" y="120"/>
                  </a:cubicBezTo>
                  <a:cubicBezTo>
                    <a:pt x="132" y="125"/>
                    <a:pt x="132" y="125"/>
                    <a:pt x="132" y="125"/>
                  </a:cubicBezTo>
                  <a:cubicBezTo>
                    <a:pt x="135" y="122"/>
                    <a:pt x="138" y="120"/>
                    <a:pt x="141" y="118"/>
                  </a:cubicBezTo>
                  <a:cubicBezTo>
                    <a:pt x="117" y="111"/>
                    <a:pt x="117" y="111"/>
                    <a:pt x="117" y="111"/>
                  </a:cubicBezTo>
                  <a:cubicBezTo>
                    <a:pt x="134" y="47"/>
                    <a:pt x="134" y="47"/>
                    <a:pt x="134" y="47"/>
                  </a:cubicBezTo>
                  <a:cubicBezTo>
                    <a:pt x="141" y="49"/>
                    <a:pt x="141" y="49"/>
                    <a:pt x="141" y="49"/>
                  </a:cubicBezTo>
                  <a:cubicBezTo>
                    <a:pt x="155" y="43"/>
                    <a:pt x="155" y="43"/>
                    <a:pt x="155" y="43"/>
                  </a:cubicBezTo>
                  <a:cubicBezTo>
                    <a:pt x="137" y="38"/>
                    <a:pt x="137" y="38"/>
                    <a:pt x="137" y="38"/>
                  </a:cubicBezTo>
                  <a:cubicBezTo>
                    <a:pt x="145" y="6"/>
                    <a:pt x="145" y="6"/>
                    <a:pt x="145" y="6"/>
                  </a:cubicBezTo>
                  <a:cubicBezTo>
                    <a:pt x="144" y="5"/>
                    <a:pt x="142" y="5"/>
                    <a:pt x="141" y="4"/>
                  </a:cubicBezTo>
                  <a:cubicBezTo>
                    <a:pt x="139" y="4"/>
                    <a:pt x="138" y="3"/>
                    <a:pt x="137" y="3"/>
                  </a:cubicBezTo>
                  <a:cubicBezTo>
                    <a:pt x="128" y="36"/>
                    <a:pt x="128" y="36"/>
                    <a:pt x="128" y="36"/>
                  </a:cubicBezTo>
                  <a:cubicBezTo>
                    <a:pt x="87" y="25"/>
                    <a:pt x="87" y="25"/>
                    <a:pt x="87" y="25"/>
                  </a:cubicBezTo>
                  <a:cubicBezTo>
                    <a:pt x="93" y="15"/>
                    <a:pt x="100" y="7"/>
                    <a:pt x="107" y="0"/>
                  </a:cubicBezTo>
                  <a:cubicBezTo>
                    <a:pt x="102" y="0"/>
                    <a:pt x="98" y="1"/>
                    <a:pt x="93" y="2"/>
                  </a:cubicBezTo>
                  <a:cubicBezTo>
                    <a:pt x="88" y="8"/>
                    <a:pt x="82" y="15"/>
                    <a:pt x="78" y="22"/>
                  </a:cubicBezTo>
                  <a:cubicBezTo>
                    <a:pt x="53" y="16"/>
                    <a:pt x="53" y="16"/>
                    <a:pt x="53" y="16"/>
                  </a:cubicBezTo>
                  <a:cubicBezTo>
                    <a:pt x="50" y="18"/>
                    <a:pt x="46" y="20"/>
                    <a:pt x="43" y="23"/>
                  </a:cubicBezTo>
                  <a:cubicBezTo>
                    <a:pt x="73" y="31"/>
                    <a:pt x="73" y="31"/>
                    <a:pt x="73" y="31"/>
                  </a:cubicBezTo>
                  <a:cubicBezTo>
                    <a:pt x="62" y="49"/>
                    <a:pt x="54" y="70"/>
                    <a:pt x="47" y="92"/>
                  </a:cubicBezTo>
                  <a:cubicBezTo>
                    <a:pt x="2" y="80"/>
                    <a:pt x="2" y="80"/>
                    <a:pt x="2" y="80"/>
                  </a:cubicBezTo>
                  <a:cubicBezTo>
                    <a:pt x="2" y="82"/>
                    <a:pt x="1" y="83"/>
                    <a:pt x="1" y="85"/>
                  </a:cubicBezTo>
                  <a:cubicBezTo>
                    <a:pt x="1" y="86"/>
                    <a:pt x="0" y="88"/>
                    <a:pt x="0" y="89"/>
                  </a:cubicBezTo>
                  <a:cubicBezTo>
                    <a:pt x="45" y="101"/>
                    <a:pt x="45" y="101"/>
                    <a:pt x="45" y="101"/>
                  </a:cubicBezTo>
                  <a:cubicBezTo>
                    <a:pt x="40" y="120"/>
                    <a:pt x="37" y="140"/>
                    <a:pt x="36" y="157"/>
                  </a:cubicBezTo>
                  <a:cubicBezTo>
                    <a:pt x="2" y="148"/>
                    <a:pt x="2" y="148"/>
                    <a:pt x="2" y="148"/>
                  </a:cubicBezTo>
                  <a:cubicBezTo>
                    <a:pt x="3" y="152"/>
                    <a:pt x="5" y="155"/>
                    <a:pt x="6" y="159"/>
                  </a:cubicBezTo>
                  <a:cubicBezTo>
                    <a:pt x="36" y="167"/>
                    <a:pt x="36" y="167"/>
                    <a:pt x="36" y="167"/>
                  </a:cubicBezTo>
                  <a:cubicBezTo>
                    <a:pt x="36" y="169"/>
                    <a:pt x="36" y="172"/>
                    <a:pt x="36" y="174"/>
                  </a:cubicBezTo>
                  <a:cubicBezTo>
                    <a:pt x="39" y="174"/>
                    <a:pt x="42" y="173"/>
                    <a:pt x="45" y="172"/>
                  </a:cubicBezTo>
                  <a:cubicBezTo>
                    <a:pt x="45" y="171"/>
                    <a:pt x="45" y="170"/>
                    <a:pt x="45" y="169"/>
                  </a:cubicBezTo>
                  <a:close/>
                  <a:moveTo>
                    <a:pt x="82" y="33"/>
                  </a:moveTo>
                  <a:cubicBezTo>
                    <a:pt x="125" y="45"/>
                    <a:pt x="125" y="45"/>
                    <a:pt x="125" y="45"/>
                  </a:cubicBezTo>
                  <a:cubicBezTo>
                    <a:pt x="108" y="109"/>
                    <a:pt x="108" y="109"/>
                    <a:pt x="108" y="109"/>
                  </a:cubicBezTo>
                  <a:cubicBezTo>
                    <a:pt x="56" y="95"/>
                    <a:pt x="56" y="95"/>
                    <a:pt x="56" y="95"/>
                  </a:cubicBezTo>
                  <a:cubicBezTo>
                    <a:pt x="63" y="71"/>
                    <a:pt x="72" y="50"/>
                    <a:pt x="8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3" name="Freeform 11">
              <a:extLst>
                <a:ext uri="{FF2B5EF4-FFF2-40B4-BE49-F238E27FC236}">
                  <a16:creationId xmlns:a16="http://schemas.microsoft.com/office/drawing/2014/main" id="{F01A8292-6B0C-C534-B7C8-13024D523887}"/>
                </a:ext>
              </a:extLst>
            </p:cNvPr>
            <p:cNvSpPr>
              <a:spLocks/>
            </p:cNvSpPr>
            <p:nvPr/>
          </p:nvSpPr>
          <p:spPr bwMode="auto">
            <a:xfrm>
              <a:off x="9855004" y="5026026"/>
              <a:ext cx="20638" cy="20638"/>
            </a:xfrm>
            <a:custGeom>
              <a:avLst/>
              <a:gdLst>
                <a:gd name="T0" fmla="*/ 8 w 10"/>
                <a:gd name="T1" fmla="*/ 9 h 9"/>
                <a:gd name="T2" fmla="*/ 9 w 10"/>
                <a:gd name="T3" fmla="*/ 5 h 9"/>
                <a:gd name="T4" fmla="*/ 10 w 10"/>
                <a:gd name="T5" fmla="*/ 0 h 9"/>
                <a:gd name="T6" fmla="*/ 8 w 10"/>
                <a:gd name="T7" fmla="*/ 0 h 9"/>
                <a:gd name="T8" fmla="*/ 0 w 10"/>
                <a:gd name="T9" fmla="*/ 7 h 9"/>
                <a:gd name="T10" fmla="*/ 8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8" y="9"/>
                  </a:moveTo>
                  <a:cubicBezTo>
                    <a:pt x="8" y="8"/>
                    <a:pt x="9" y="6"/>
                    <a:pt x="9" y="5"/>
                  </a:cubicBezTo>
                  <a:cubicBezTo>
                    <a:pt x="10" y="3"/>
                    <a:pt x="10" y="2"/>
                    <a:pt x="10" y="0"/>
                  </a:cubicBezTo>
                  <a:cubicBezTo>
                    <a:pt x="8" y="0"/>
                    <a:pt x="8" y="0"/>
                    <a:pt x="8" y="0"/>
                  </a:cubicBezTo>
                  <a:cubicBezTo>
                    <a:pt x="5" y="2"/>
                    <a:pt x="3" y="5"/>
                    <a:pt x="0" y="7"/>
                  </a:cubicBez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4" name="Freeform 12">
              <a:extLst>
                <a:ext uri="{FF2B5EF4-FFF2-40B4-BE49-F238E27FC236}">
                  <a16:creationId xmlns:a16="http://schemas.microsoft.com/office/drawing/2014/main" id="{1C6B3D1F-268D-8E88-401A-5A1D6C7C954F}"/>
                </a:ext>
              </a:extLst>
            </p:cNvPr>
            <p:cNvSpPr>
              <a:spLocks/>
            </p:cNvSpPr>
            <p:nvPr/>
          </p:nvSpPr>
          <p:spPr bwMode="auto">
            <a:xfrm>
              <a:off x="9715304" y="4926013"/>
              <a:ext cx="120650" cy="177800"/>
            </a:xfrm>
            <a:custGeom>
              <a:avLst/>
              <a:gdLst>
                <a:gd name="T0" fmla="*/ 20 w 55"/>
                <a:gd name="T1" fmla="*/ 31 h 80"/>
                <a:gd name="T2" fmla="*/ 8 w 55"/>
                <a:gd name="T3" fmla="*/ 28 h 80"/>
                <a:gd name="T4" fmla="*/ 0 w 55"/>
                <a:gd name="T5" fmla="*/ 35 h 80"/>
                <a:gd name="T6" fmla="*/ 18 w 55"/>
                <a:gd name="T7" fmla="*/ 40 h 80"/>
                <a:gd name="T8" fmla="*/ 4 w 55"/>
                <a:gd name="T9" fmla="*/ 80 h 80"/>
                <a:gd name="T10" fmla="*/ 17 w 55"/>
                <a:gd name="T11" fmla="*/ 71 h 80"/>
                <a:gd name="T12" fmla="*/ 27 w 55"/>
                <a:gd name="T13" fmla="*/ 42 h 80"/>
                <a:gd name="T14" fmla="*/ 47 w 55"/>
                <a:gd name="T15" fmla="*/ 48 h 80"/>
                <a:gd name="T16" fmla="*/ 55 w 55"/>
                <a:gd name="T17" fmla="*/ 41 h 80"/>
                <a:gd name="T18" fmla="*/ 29 w 55"/>
                <a:gd name="T19" fmla="*/ 34 h 80"/>
                <a:gd name="T20" fmla="*/ 36 w 55"/>
                <a:gd name="T21" fmla="*/ 0 h 80"/>
                <a:gd name="T22" fmla="*/ 25 w 55"/>
                <a:gd name="T23" fmla="*/ 12 h 80"/>
                <a:gd name="T24" fmla="*/ 20 w 55"/>
                <a:gd name="T25" fmla="*/ 3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80">
                  <a:moveTo>
                    <a:pt x="20" y="31"/>
                  </a:moveTo>
                  <a:cubicBezTo>
                    <a:pt x="8" y="28"/>
                    <a:pt x="8" y="28"/>
                    <a:pt x="8" y="28"/>
                  </a:cubicBezTo>
                  <a:cubicBezTo>
                    <a:pt x="5" y="30"/>
                    <a:pt x="2" y="33"/>
                    <a:pt x="0" y="35"/>
                  </a:cubicBezTo>
                  <a:cubicBezTo>
                    <a:pt x="18" y="40"/>
                    <a:pt x="18" y="40"/>
                    <a:pt x="18" y="40"/>
                  </a:cubicBezTo>
                  <a:cubicBezTo>
                    <a:pt x="14" y="54"/>
                    <a:pt x="9" y="68"/>
                    <a:pt x="4" y="80"/>
                  </a:cubicBezTo>
                  <a:cubicBezTo>
                    <a:pt x="8" y="77"/>
                    <a:pt x="13" y="74"/>
                    <a:pt x="17" y="71"/>
                  </a:cubicBezTo>
                  <a:cubicBezTo>
                    <a:pt x="21" y="62"/>
                    <a:pt x="24" y="52"/>
                    <a:pt x="27" y="42"/>
                  </a:cubicBezTo>
                  <a:cubicBezTo>
                    <a:pt x="47" y="48"/>
                    <a:pt x="47" y="48"/>
                    <a:pt x="47" y="48"/>
                  </a:cubicBezTo>
                  <a:cubicBezTo>
                    <a:pt x="50" y="45"/>
                    <a:pt x="53" y="43"/>
                    <a:pt x="55" y="41"/>
                  </a:cubicBezTo>
                  <a:cubicBezTo>
                    <a:pt x="29" y="34"/>
                    <a:pt x="29" y="34"/>
                    <a:pt x="29" y="34"/>
                  </a:cubicBezTo>
                  <a:cubicBezTo>
                    <a:pt x="32" y="22"/>
                    <a:pt x="34" y="11"/>
                    <a:pt x="36" y="0"/>
                  </a:cubicBezTo>
                  <a:cubicBezTo>
                    <a:pt x="32" y="4"/>
                    <a:pt x="29" y="8"/>
                    <a:pt x="25" y="12"/>
                  </a:cubicBezTo>
                  <a:cubicBezTo>
                    <a:pt x="23" y="18"/>
                    <a:pt x="22" y="25"/>
                    <a:pt x="2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5" name="Freeform 13">
              <a:extLst>
                <a:ext uri="{FF2B5EF4-FFF2-40B4-BE49-F238E27FC236}">
                  <a16:creationId xmlns:a16="http://schemas.microsoft.com/office/drawing/2014/main" id="{9E8599E6-9454-C424-DBAA-4C328C1EE3B4}"/>
                </a:ext>
              </a:extLst>
            </p:cNvPr>
            <p:cNvSpPr>
              <a:spLocks/>
            </p:cNvSpPr>
            <p:nvPr/>
          </p:nvSpPr>
          <p:spPr bwMode="auto">
            <a:xfrm>
              <a:off x="9750229" y="4818063"/>
              <a:ext cx="112713" cy="53975"/>
            </a:xfrm>
            <a:custGeom>
              <a:avLst/>
              <a:gdLst>
                <a:gd name="T0" fmla="*/ 13 w 51"/>
                <a:gd name="T1" fmla="*/ 4 h 24"/>
                <a:gd name="T2" fmla="*/ 12 w 51"/>
                <a:gd name="T3" fmla="*/ 4 h 24"/>
                <a:gd name="T4" fmla="*/ 0 w 51"/>
                <a:gd name="T5" fmla="*/ 9 h 24"/>
                <a:gd name="T6" fmla="*/ 7 w 51"/>
                <a:gd name="T7" fmla="*/ 12 h 24"/>
                <a:gd name="T8" fmla="*/ 13 w 51"/>
                <a:gd name="T9" fmla="*/ 14 h 24"/>
                <a:gd name="T10" fmla="*/ 13 w 51"/>
                <a:gd name="T11" fmla="*/ 15 h 24"/>
                <a:gd name="T12" fmla="*/ 22 w 51"/>
                <a:gd name="T13" fmla="*/ 20 h 24"/>
                <a:gd name="T14" fmla="*/ 22 w 51"/>
                <a:gd name="T15" fmla="*/ 16 h 24"/>
                <a:gd name="T16" fmla="*/ 51 w 51"/>
                <a:gd name="T17" fmla="*/ 24 h 24"/>
                <a:gd name="T18" fmla="*/ 45 w 51"/>
                <a:gd name="T19" fmla="*/ 13 h 24"/>
                <a:gd name="T20" fmla="*/ 22 w 51"/>
                <a:gd name="T21" fmla="*/ 7 h 24"/>
                <a:gd name="T22" fmla="*/ 21 w 51"/>
                <a:gd name="T23" fmla="*/ 0 h 24"/>
                <a:gd name="T24" fmla="*/ 13 w 51"/>
                <a:gd name="T25" fmla="*/ 4 h 24"/>
                <a:gd name="T26" fmla="*/ 13 w 51"/>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24">
                  <a:moveTo>
                    <a:pt x="13" y="4"/>
                  </a:moveTo>
                  <a:cubicBezTo>
                    <a:pt x="12" y="4"/>
                    <a:pt x="12" y="4"/>
                    <a:pt x="12" y="4"/>
                  </a:cubicBezTo>
                  <a:cubicBezTo>
                    <a:pt x="0" y="9"/>
                    <a:pt x="0" y="9"/>
                    <a:pt x="0" y="9"/>
                  </a:cubicBezTo>
                  <a:cubicBezTo>
                    <a:pt x="3" y="10"/>
                    <a:pt x="5" y="11"/>
                    <a:pt x="7" y="12"/>
                  </a:cubicBezTo>
                  <a:cubicBezTo>
                    <a:pt x="13" y="14"/>
                    <a:pt x="13" y="14"/>
                    <a:pt x="13" y="14"/>
                  </a:cubicBezTo>
                  <a:cubicBezTo>
                    <a:pt x="13" y="14"/>
                    <a:pt x="13" y="15"/>
                    <a:pt x="13" y="15"/>
                  </a:cubicBezTo>
                  <a:cubicBezTo>
                    <a:pt x="16" y="17"/>
                    <a:pt x="19" y="19"/>
                    <a:pt x="22" y="20"/>
                  </a:cubicBezTo>
                  <a:cubicBezTo>
                    <a:pt x="22" y="19"/>
                    <a:pt x="22" y="17"/>
                    <a:pt x="22" y="16"/>
                  </a:cubicBezTo>
                  <a:cubicBezTo>
                    <a:pt x="51" y="24"/>
                    <a:pt x="51" y="24"/>
                    <a:pt x="51" y="24"/>
                  </a:cubicBezTo>
                  <a:cubicBezTo>
                    <a:pt x="49" y="20"/>
                    <a:pt x="47" y="17"/>
                    <a:pt x="45" y="13"/>
                  </a:cubicBezTo>
                  <a:cubicBezTo>
                    <a:pt x="22" y="7"/>
                    <a:pt x="22" y="7"/>
                    <a:pt x="22" y="7"/>
                  </a:cubicBezTo>
                  <a:cubicBezTo>
                    <a:pt x="22" y="4"/>
                    <a:pt x="22" y="2"/>
                    <a:pt x="21" y="0"/>
                  </a:cubicBezTo>
                  <a:cubicBezTo>
                    <a:pt x="13" y="4"/>
                    <a:pt x="13" y="4"/>
                    <a:pt x="13" y="4"/>
                  </a:cubicBezTo>
                  <a:cubicBezTo>
                    <a:pt x="13" y="4"/>
                    <a:pt x="13"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6" name="Freeform 14">
              <a:extLst>
                <a:ext uri="{FF2B5EF4-FFF2-40B4-BE49-F238E27FC236}">
                  <a16:creationId xmlns:a16="http://schemas.microsoft.com/office/drawing/2014/main" id="{846DC643-B705-59FA-018A-FC9FEA1637F6}"/>
                </a:ext>
              </a:extLst>
            </p:cNvPr>
            <p:cNvSpPr>
              <a:spLocks/>
            </p:cNvSpPr>
            <p:nvPr/>
          </p:nvSpPr>
          <p:spPr bwMode="auto">
            <a:xfrm>
              <a:off x="9777217" y="4884738"/>
              <a:ext cx="7938" cy="15875"/>
            </a:xfrm>
            <a:custGeom>
              <a:avLst/>
              <a:gdLst>
                <a:gd name="T0" fmla="*/ 4 w 4"/>
                <a:gd name="T1" fmla="*/ 2 h 7"/>
                <a:gd name="T2" fmla="*/ 0 w 4"/>
                <a:gd name="T3" fmla="*/ 0 h 7"/>
                <a:gd name="T4" fmla="*/ 0 w 4"/>
                <a:gd name="T5" fmla="*/ 7 h 7"/>
                <a:gd name="T6" fmla="*/ 4 w 4"/>
                <a:gd name="T7" fmla="*/ 2 h 7"/>
              </a:gdLst>
              <a:ahLst/>
              <a:cxnLst>
                <a:cxn ang="0">
                  <a:pos x="T0" y="T1"/>
                </a:cxn>
                <a:cxn ang="0">
                  <a:pos x="T2" y="T3"/>
                </a:cxn>
                <a:cxn ang="0">
                  <a:pos x="T4" y="T5"/>
                </a:cxn>
                <a:cxn ang="0">
                  <a:pos x="T6" y="T7"/>
                </a:cxn>
              </a:cxnLst>
              <a:rect l="0" t="0" r="r" b="b"/>
              <a:pathLst>
                <a:path w="4" h="7">
                  <a:moveTo>
                    <a:pt x="4" y="2"/>
                  </a:moveTo>
                  <a:cubicBezTo>
                    <a:pt x="0" y="0"/>
                    <a:pt x="0" y="0"/>
                    <a:pt x="0" y="0"/>
                  </a:cubicBezTo>
                  <a:cubicBezTo>
                    <a:pt x="0" y="3"/>
                    <a:pt x="0" y="5"/>
                    <a:pt x="0" y="7"/>
                  </a:cubicBezTo>
                  <a:cubicBezTo>
                    <a:pt x="1" y="5"/>
                    <a:pt x="3"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7" name="Freeform 15">
              <a:extLst>
                <a:ext uri="{FF2B5EF4-FFF2-40B4-BE49-F238E27FC236}">
                  <a16:creationId xmlns:a16="http://schemas.microsoft.com/office/drawing/2014/main" id="{1ABF44EF-0F41-8B3B-03F7-601C8C071A66}"/>
                </a:ext>
              </a:extLst>
            </p:cNvPr>
            <p:cNvSpPr>
              <a:spLocks/>
            </p:cNvSpPr>
            <p:nvPr/>
          </p:nvSpPr>
          <p:spPr bwMode="auto">
            <a:xfrm>
              <a:off x="9399392" y="4979988"/>
              <a:ext cx="561975" cy="358775"/>
            </a:xfrm>
            <a:custGeom>
              <a:avLst/>
              <a:gdLst>
                <a:gd name="T0" fmla="*/ 232 w 253"/>
                <a:gd name="T1" fmla="*/ 30 h 162"/>
                <a:gd name="T2" fmla="*/ 70 w 253"/>
                <a:gd name="T3" fmla="*/ 123 h 162"/>
                <a:gd name="T4" fmla="*/ 31 w 253"/>
                <a:gd name="T5" fmla="*/ 105 h 162"/>
                <a:gd name="T6" fmla="*/ 22 w 253"/>
                <a:gd name="T7" fmla="*/ 105 h 162"/>
                <a:gd name="T8" fmla="*/ 0 w 253"/>
                <a:gd name="T9" fmla="*/ 103 h 162"/>
                <a:gd name="T10" fmla="*/ 66 w 253"/>
                <a:gd name="T11" fmla="*/ 141 h 162"/>
                <a:gd name="T12" fmla="*/ 249 w 253"/>
                <a:gd name="T13" fmla="*/ 35 h 162"/>
                <a:gd name="T14" fmla="*/ 253 w 253"/>
                <a:gd name="T15" fmla="*/ 16 h 162"/>
                <a:gd name="T16" fmla="*/ 236 w 253"/>
                <a:gd name="T17" fmla="*/ 0 h 162"/>
                <a:gd name="T18" fmla="*/ 232 w 253"/>
                <a:gd name="T19" fmla="*/ 3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162">
                  <a:moveTo>
                    <a:pt x="232" y="30"/>
                  </a:moveTo>
                  <a:cubicBezTo>
                    <a:pt x="213" y="100"/>
                    <a:pt x="141" y="142"/>
                    <a:pt x="70" y="123"/>
                  </a:cubicBezTo>
                  <a:cubicBezTo>
                    <a:pt x="56" y="119"/>
                    <a:pt x="42" y="113"/>
                    <a:pt x="31" y="105"/>
                  </a:cubicBezTo>
                  <a:cubicBezTo>
                    <a:pt x="28" y="105"/>
                    <a:pt x="25" y="105"/>
                    <a:pt x="22" y="105"/>
                  </a:cubicBezTo>
                  <a:cubicBezTo>
                    <a:pt x="14" y="105"/>
                    <a:pt x="7" y="105"/>
                    <a:pt x="0" y="103"/>
                  </a:cubicBezTo>
                  <a:cubicBezTo>
                    <a:pt x="18" y="121"/>
                    <a:pt x="40" y="134"/>
                    <a:pt x="66" y="141"/>
                  </a:cubicBezTo>
                  <a:cubicBezTo>
                    <a:pt x="146" y="162"/>
                    <a:pt x="228" y="115"/>
                    <a:pt x="249" y="35"/>
                  </a:cubicBezTo>
                  <a:cubicBezTo>
                    <a:pt x="251" y="29"/>
                    <a:pt x="252" y="22"/>
                    <a:pt x="253" y="16"/>
                  </a:cubicBezTo>
                  <a:cubicBezTo>
                    <a:pt x="236" y="0"/>
                    <a:pt x="236" y="0"/>
                    <a:pt x="236" y="0"/>
                  </a:cubicBezTo>
                  <a:cubicBezTo>
                    <a:pt x="236" y="10"/>
                    <a:pt x="234" y="20"/>
                    <a:pt x="2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8" name="Freeform 16">
              <a:extLst>
                <a:ext uri="{FF2B5EF4-FFF2-40B4-BE49-F238E27FC236}">
                  <a16:creationId xmlns:a16="http://schemas.microsoft.com/office/drawing/2014/main" id="{EB09844E-9C95-CC1A-1442-F247A2F4F251}"/>
                </a:ext>
              </a:extLst>
            </p:cNvPr>
            <p:cNvSpPr>
              <a:spLocks/>
            </p:cNvSpPr>
            <p:nvPr/>
          </p:nvSpPr>
          <p:spPr bwMode="auto">
            <a:xfrm>
              <a:off x="9299379" y="4619626"/>
              <a:ext cx="579438" cy="485775"/>
            </a:xfrm>
            <a:custGeom>
              <a:avLst/>
              <a:gdLst>
                <a:gd name="T0" fmla="*/ 33 w 261"/>
                <a:gd name="T1" fmla="*/ 220 h 220"/>
                <a:gd name="T2" fmla="*/ 22 w 261"/>
                <a:gd name="T3" fmla="*/ 125 h 220"/>
                <a:gd name="T4" fmla="*/ 184 w 261"/>
                <a:gd name="T5" fmla="*/ 32 h 220"/>
                <a:gd name="T6" fmla="*/ 243 w 261"/>
                <a:gd name="T7" fmla="*/ 67 h 220"/>
                <a:gd name="T8" fmla="*/ 261 w 261"/>
                <a:gd name="T9" fmla="*/ 60 h 220"/>
                <a:gd name="T10" fmla="*/ 201 w 261"/>
                <a:gd name="T11" fmla="*/ 19 h 220"/>
                <a:gd name="T12" fmla="*/ 173 w 261"/>
                <a:gd name="T13" fmla="*/ 11 h 220"/>
                <a:gd name="T14" fmla="*/ 5 w 261"/>
                <a:gd name="T15" fmla="*/ 120 h 220"/>
                <a:gd name="T16" fmla="*/ 0 w 261"/>
                <a:gd name="T17" fmla="*/ 159 h 220"/>
                <a:gd name="T18" fmla="*/ 6 w 261"/>
                <a:gd name="T19" fmla="*/ 184 h 220"/>
                <a:gd name="T20" fmla="*/ 33 w 261"/>
                <a:gd name="T2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0">
                  <a:moveTo>
                    <a:pt x="33" y="220"/>
                  </a:moveTo>
                  <a:cubicBezTo>
                    <a:pt x="18" y="192"/>
                    <a:pt x="14" y="158"/>
                    <a:pt x="22" y="125"/>
                  </a:cubicBezTo>
                  <a:cubicBezTo>
                    <a:pt x="41" y="55"/>
                    <a:pt x="113" y="13"/>
                    <a:pt x="184" y="32"/>
                  </a:cubicBezTo>
                  <a:cubicBezTo>
                    <a:pt x="207" y="39"/>
                    <a:pt x="228" y="51"/>
                    <a:pt x="243" y="67"/>
                  </a:cubicBezTo>
                  <a:cubicBezTo>
                    <a:pt x="261" y="60"/>
                    <a:pt x="261" y="60"/>
                    <a:pt x="261" y="60"/>
                  </a:cubicBezTo>
                  <a:cubicBezTo>
                    <a:pt x="245" y="42"/>
                    <a:pt x="225" y="27"/>
                    <a:pt x="201" y="19"/>
                  </a:cubicBezTo>
                  <a:cubicBezTo>
                    <a:pt x="173" y="11"/>
                    <a:pt x="173" y="11"/>
                    <a:pt x="173" y="11"/>
                  </a:cubicBezTo>
                  <a:cubicBezTo>
                    <a:pt x="98" y="0"/>
                    <a:pt x="25" y="46"/>
                    <a:pt x="5" y="120"/>
                  </a:cubicBezTo>
                  <a:cubicBezTo>
                    <a:pt x="1" y="133"/>
                    <a:pt x="0" y="146"/>
                    <a:pt x="0" y="159"/>
                  </a:cubicBezTo>
                  <a:cubicBezTo>
                    <a:pt x="6" y="184"/>
                    <a:pt x="6" y="184"/>
                    <a:pt x="6" y="184"/>
                  </a:cubicBezTo>
                  <a:cubicBezTo>
                    <a:pt x="12" y="207"/>
                    <a:pt x="22" y="216"/>
                    <a:pt x="33"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sp>
          <p:nvSpPr>
            <p:cNvPr id="99" name="Freeform 17">
              <a:extLst>
                <a:ext uri="{FF2B5EF4-FFF2-40B4-BE49-F238E27FC236}">
                  <a16:creationId xmlns:a16="http://schemas.microsoft.com/office/drawing/2014/main" id="{176D762A-DDB6-6F8E-1744-1E12E126E20D}"/>
                </a:ext>
              </a:extLst>
            </p:cNvPr>
            <p:cNvSpPr>
              <a:spLocks/>
            </p:cNvSpPr>
            <p:nvPr/>
          </p:nvSpPr>
          <p:spPr bwMode="auto">
            <a:xfrm>
              <a:off x="9285092" y="4745038"/>
              <a:ext cx="700088" cy="520700"/>
            </a:xfrm>
            <a:custGeom>
              <a:avLst/>
              <a:gdLst>
                <a:gd name="T0" fmla="*/ 210 w 316"/>
                <a:gd name="T1" fmla="*/ 42 h 235"/>
                <a:gd name="T2" fmla="*/ 210 w 316"/>
                <a:gd name="T3" fmla="*/ 42 h 235"/>
                <a:gd name="T4" fmla="*/ 247 w 316"/>
                <a:gd name="T5" fmla="*/ 61 h 235"/>
                <a:gd name="T6" fmla="*/ 172 w 316"/>
                <a:gd name="T7" fmla="*/ 134 h 235"/>
                <a:gd name="T8" fmla="*/ 0 w 316"/>
                <a:gd name="T9" fmla="*/ 131 h 235"/>
                <a:gd name="T10" fmla="*/ 191 w 316"/>
                <a:gd name="T11" fmla="*/ 165 h 235"/>
                <a:gd name="T12" fmla="*/ 285 w 316"/>
                <a:gd name="T13" fmla="*/ 85 h 235"/>
                <a:gd name="T14" fmla="*/ 316 w 316"/>
                <a:gd name="T15" fmla="*/ 114 h 235"/>
                <a:gd name="T16" fmla="*/ 310 w 316"/>
                <a:gd name="T17" fmla="*/ 0 h 235"/>
                <a:gd name="T18" fmla="*/ 210 w 316"/>
                <a:gd name="T19" fmla="*/ 4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235">
                  <a:moveTo>
                    <a:pt x="210" y="42"/>
                  </a:moveTo>
                  <a:cubicBezTo>
                    <a:pt x="210" y="42"/>
                    <a:pt x="210" y="42"/>
                    <a:pt x="210" y="42"/>
                  </a:cubicBezTo>
                  <a:cubicBezTo>
                    <a:pt x="247" y="61"/>
                    <a:pt x="247" y="61"/>
                    <a:pt x="247" y="61"/>
                  </a:cubicBezTo>
                  <a:cubicBezTo>
                    <a:pt x="247" y="61"/>
                    <a:pt x="213" y="106"/>
                    <a:pt x="172" y="134"/>
                  </a:cubicBezTo>
                  <a:cubicBezTo>
                    <a:pt x="135" y="156"/>
                    <a:pt x="25" y="226"/>
                    <a:pt x="0" y="131"/>
                  </a:cubicBezTo>
                  <a:cubicBezTo>
                    <a:pt x="5" y="235"/>
                    <a:pt x="137" y="193"/>
                    <a:pt x="191" y="165"/>
                  </a:cubicBezTo>
                  <a:cubicBezTo>
                    <a:pt x="243" y="138"/>
                    <a:pt x="285" y="85"/>
                    <a:pt x="285" y="85"/>
                  </a:cubicBezTo>
                  <a:cubicBezTo>
                    <a:pt x="316" y="114"/>
                    <a:pt x="316" y="114"/>
                    <a:pt x="316" y="114"/>
                  </a:cubicBezTo>
                  <a:cubicBezTo>
                    <a:pt x="310" y="0"/>
                    <a:pt x="310" y="0"/>
                    <a:pt x="310" y="0"/>
                  </a:cubicBezTo>
                  <a:lnTo>
                    <a:pt x="21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FFFFFF"/>
                </a:solidFill>
                <a:effectLst/>
                <a:uLnTx/>
                <a:uFillTx/>
                <a:sym typeface="FranklinGothic URW Comp Book"/>
              </a:endParaRPr>
            </a:p>
          </p:txBody>
        </p:sp>
      </p:grpSp>
      <p:sp>
        <p:nvSpPr>
          <p:cNvPr id="100" name="Freeform 472">
            <a:extLst>
              <a:ext uri="{FF2B5EF4-FFF2-40B4-BE49-F238E27FC236}">
                <a16:creationId xmlns:a16="http://schemas.microsoft.com/office/drawing/2014/main" id="{2DCC94F9-BA2C-4DE2-A3D3-1C21FA1A7834}"/>
              </a:ext>
            </a:extLst>
          </p:cNvPr>
          <p:cNvSpPr>
            <a:spLocks noEditPoints="1"/>
          </p:cNvSpPr>
          <p:nvPr/>
        </p:nvSpPr>
        <p:spPr bwMode="auto">
          <a:xfrm>
            <a:off x="2765526" y="3231973"/>
            <a:ext cx="394089" cy="270242"/>
          </a:xfrm>
          <a:custGeom>
            <a:avLst/>
            <a:gdLst>
              <a:gd name="T0" fmla="*/ 3033 w 3402"/>
              <a:gd name="T1" fmla="*/ 2101 h 2286"/>
              <a:gd name="T2" fmla="*/ 2465 w 3402"/>
              <a:gd name="T3" fmla="*/ 1189 h 2286"/>
              <a:gd name="T4" fmla="*/ 643 w 3402"/>
              <a:gd name="T5" fmla="*/ 357 h 2286"/>
              <a:gd name="T6" fmla="*/ 799 w 3402"/>
              <a:gd name="T7" fmla="*/ 13 h 2286"/>
              <a:gd name="T8" fmla="*/ 1281 w 3402"/>
              <a:gd name="T9" fmla="*/ 353 h 2286"/>
              <a:gd name="T10" fmla="*/ 1436 w 3402"/>
              <a:gd name="T11" fmla="*/ 9 h 2286"/>
              <a:gd name="T12" fmla="*/ 158 w 3402"/>
              <a:gd name="T13" fmla="*/ 1525 h 2286"/>
              <a:gd name="T14" fmla="*/ 10 w 3402"/>
              <a:gd name="T15" fmla="*/ 1896 h 2286"/>
              <a:gd name="T16" fmla="*/ 1599 w 3402"/>
              <a:gd name="T17" fmla="*/ 351 h 2286"/>
              <a:gd name="T18" fmla="*/ 1758 w 3402"/>
              <a:gd name="T19" fmla="*/ 9 h 2286"/>
              <a:gd name="T20" fmla="*/ 499 w 3402"/>
              <a:gd name="T21" fmla="*/ 405 h 2286"/>
              <a:gd name="T22" fmla="*/ 324 w 3402"/>
              <a:gd name="T23" fmla="*/ 65 h 2286"/>
              <a:gd name="T24" fmla="*/ 479 w 3402"/>
              <a:gd name="T25" fmla="*/ 102 h 2286"/>
              <a:gd name="T26" fmla="*/ 373 w 3402"/>
              <a:gd name="T27" fmla="*/ 213 h 2286"/>
              <a:gd name="T28" fmla="*/ 106 w 3402"/>
              <a:gd name="T29" fmla="*/ 15 h 2286"/>
              <a:gd name="T30" fmla="*/ 6 w 3402"/>
              <a:gd name="T31" fmla="*/ 409 h 2286"/>
              <a:gd name="T32" fmla="*/ 120 w 3402"/>
              <a:gd name="T33" fmla="*/ 769 h 2286"/>
              <a:gd name="T34" fmla="*/ 10 w 3402"/>
              <a:gd name="T35" fmla="*/ 1164 h 2286"/>
              <a:gd name="T36" fmla="*/ 958 w 3402"/>
              <a:gd name="T37" fmla="*/ 363 h 2286"/>
              <a:gd name="T38" fmla="*/ 1126 w 3402"/>
              <a:gd name="T39" fmla="*/ 290 h 2286"/>
              <a:gd name="T40" fmla="*/ 1054 w 3402"/>
              <a:gd name="T41" fmla="*/ 72 h 2286"/>
              <a:gd name="T42" fmla="*/ 1079 w 3402"/>
              <a:gd name="T43" fmla="*/ 1520 h 2286"/>
              <a:gd name="T44" fmla="*/ 971 w 3402"/>
              <a:gd name="T45" fmla="*/ 1914 h 2286"/>
              <a:gd name="T46" fmla="*/ 1288 w 3402"/>
              <a:gd name="T47" fmla="*/ 1570 h 2286"/>
              <a:gd name="T48" fmla="*/ 1533 w 3402"/>
              <a:gd name="T49" fmla="*/ 1803 h 2286"/>
              <a:gd name="T50" fmla="*/ 1344 w 3402"/>
              <a:gd name="T51" fmla="*/ 1812 h 2286"/>
              <a:gd name="T52" fmla="*/ 1844 w 3402"/>
              <a:gd name="T53" fmla="*/ 1861 h 2286"/>
              <a:gd name="T54" fmla="*/ 1618 w 3402"/>
              <a:gd name="T55" fmla="*/ 1635 h 2286"/>
              <a:gd name="T56" fmla="*/ 971 w 3402"/>
              <a:gd name="T57" fmla="*/ 1164 h 2286"/>
              <a:gd name="T58" fmla="*/ 1059 w 3402"/>
              <a:gd name="T59" fmla="*/ 767 h 2286"/>
              <a:gd name="T60" fmla="*/ 971 w 3402"/>
              <a:gd name="T61" fmla="*/ 1164 h 2286"/>
              <a:gd name="T62" fmla="*/ 677 w 3402"/>
              <a:gd name="T63" fmla="*/ 1907 h 2286"/>
              <a:gd name="T64" fmla="*/ 809 w 3402"/>
              <a:gd name="T65" fmla="*/ 1830 h 2286"/>
              <a:gd name="T66" fmla="*/ 770 w 3402"/>
              <a:gd name="T67" fmla="*/ 1581 h 2286"/>
              <a:gd name="T68" fmla="*/ 302 w 3402"/>
              <a:gd name="T69" fmla="*/ 886 h 2286"/>
              <a:gd name="T70" fmla="*/ 579 w 3402"/>
              <a:gd name="T71" fmla="*/ 967 h 2286"/>
              <a:gd name="T72" fmla="*/ 376 w 3402"/>
              <a:gd name="T73" fmla="*/ 967 h 2286"/>
              <a:gd name="T74" fmla="*/ 685 w 3402"/>
              <a:gd name="T75" fmla="*/ 1160 h 2286"/>
              <a:gd name="T76" fmla="*/ 759 w 3402"/>
              <a:gd name="T77" fmla="*/ 762 h 2286"/>
              <a:gd name="T78" fmla="*/ 756 w 3402"/>
              <a:gd name="T79" fmla="*/ 826 h 2286"/>
              <a:gd name="T80" fmla="*/ 710 w 3402"/>
              <a:gd name="T81" fmla="*/ 1080 h 2286"/>
              <a:gd name="T82" fmla="*/ 329 w 3402"/>
              <a:gd name="T83" fmla="*/ 1593 h 2286"/>
              <a:gd name="T84" fmla="*/ 565 w 3402"/>
              <a:gd name="T85" fmla="*/ 1921 h 2286"/>
              <a:gd name="T86" fmla="*/ 2680 w 3402"/>
              <a:gd name="T87" fmla="*/ 999 h 2286"/>
              <a:gd name="T88" fmla="*/ 2167 w 3402"/>
              <a:gd name="T89" fmla="*/ 250 h 2286"/>
              <a:gd name="T90" fmla="*/ 1887 w 3402"/>
              <a:gd name="T91" fmla="*/ 254 h 2286"/>
              <a:gd name="T92" fmla="*/ 1328 w 3402"/>
              <a:gd name="T93" fmla="*/ 774 h 2286"/>
              <a:gd name="T94" fmla="*/ 1500 w 3402"/>
              <a:gd name="T95" fmla="*/ 1118 h 2286"/>
              <a:gd name="T96" fmla="*/ 1914 w 3402"/>
              <a:gd name="T97" fmla="*/ 1855 h 2286"/>
              <a:gd name="T98" fmla="*/ 1452 w 3402"/>
              <a:gd name="T99" fmla="*/ 1028 h 2286"/>
              <a:gd name="T100" fmla="*/ 1370 w 3402"/>
              <a:gd name="T101" fmla="*/ 827 h 2286"/>
              <a:gd name="T102" fmla="*/ 2061 w 3402"/>
              <a:gd name="T103" fmla="*/ 76 h 2286"/>
              <a:gd name="T104" fmla="*/ 1970 w 3402"/>
              <a:gd name="T105" fmla="*/ 274 h 2286"/>
              <a:gd name="T106" fmla="*/ 1980 w 3402"/>
              <a:gd name="T107" fmla="*/ 1630 h 2286"/>
              <a:gd name="T108" fmla="*/ 1834 w 3402"/>
              <a:gd name="T109" fmla="*/ 1435 h 2286"/>
              <a:gd name="T110" fmla="*/ 1829 w 3402"/>
              <a:gd name="T111" fmla="*/ 515 h 2286"/>
              <a:gd name="T112" fmla="*/ 2603 w 3402"/>
              <a:gd name="T113" fmla="*/ 998 h 2286"/>
              <a:gd name="T114" fmla="*/ 1774 w 3402"/>
              <a:gd name="T115" fmla="*/ 717 h 2286"/>
              <a:gd name="T116" fmla="*/ 1882 w 3402"/>
              <a:gd name="T117" fmla="*/ 1170 h 2286"/>
              <a:gd name="T118" fmla="*/ 1759 w 3402"/>
              <a:gd name="T119" fmla="*/ 1114 h 2286"/>
              <a:gd name="T120" fmla="*/ 1858 w 3402"/>
              <a:gd name="T121" fmla="*/ 878 h 2286"/>
              <a:gd name="T122" fmla="*/ 2030 w 3402"/>
              <a:gd name="T123" fmla="*/ 826 h 2286"/>
              <a:gd name="T124" fmla="*/ 2313 w 3402"/>
              <a:gd name="T125" fmla="*/ 1176 h 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02" h="2286">
                <a:moveTo>
                  <a:pt x="3216" y="1800"/>
                </a:moveTo>
                <a:lnTo>
                  <a:pt x="3186" y="1831"/>
                </a:lnTo>
                <a:lnTo>
                  <a:pt x="2747" y="1395"/>
                </a:lnTo>
                <a:lnTo>
                  <a:pt x="2747" y="1395"/>
                </a:lnTo>
                <a:lnTo>
                  <a:pt x="2735" y="1386"/>
                </a:lnTo>
                <a:lnTo>
                  <a:pt x="2723" y="1378"/>
                </a:lnTo>
                <a:lnTo>
                  <a:pt x="2712" y="1373"/>
                </a:lnTo>
                <a:lnTo>
                  <a:pt x="2700" y="1371"/>
                </a:lnTo>
                <a:lnTo>
                  <a:pt x="2688" y="1371"/>
                </a:lnTo>
                <a:lnTo>
                  <a:pt x="2676" y="1372"/>
                </a:lnTo>
                <a:lnTo>
                  <a:pt x="2663" y="1376"/>
                </a:lnTo>
                <a:lnTo>
                  <a:pt x="2652" y="1380"/>
                </a:lnTo>
                <a:lnTo>
                  <a:pt x="2607" y="1335"/>
                </a:lnTo>
                <a:lnTo>
                  <a:pt x="2607" y="1335"/>
                </a:lnTo>
                <a:lnTo>
                  <a:pt x="2591" y="1358"/>
                </a:lnTo>
                <a:lnTo>
                  <a:pt x="2573" y="1380"/>
                </a:lnTo>
                <a:lnTo>
                  <a:pt x="2555" y="1402"/>
                </a:lnTo>
                <a:lnTo>
                  <a:pt x="2534" y="1423"/>
                </a:lnTo>
                <a:lnTo>
                  <a:pt x="2534" y="1423"/>
                </a:lnTo>
                <a:lnTo>
                  <a:pt x="2513" y="1443"/>
                </a:lnTo>
                <a:lnTo>
                  <a:pt x="2493" y="1462"/>
                </a:lnTo>
                <a:lnTo>
                  <a:pt x="2471" y="1480"/>
                </a:lnTo>
                <a:lnTo>
                  <a:pt x="2448" y="1497"/>
                </a:lnTo>
                <a:lnTo>
                  <a:pt x="2491" y="1540"/>
                </a:lnTo>
                <a:lnTo>
                  <a:pt x="2491" y="1540"/>
                </a:lnTo>
                <a:lnTo>
                  <a:pt x="2487" y="1551"/>
                </a:lnTo>
                <a:lnTo>
                  <a:pt x="2485" y="1564"/>
                </a:lnTo>
                <a:lnTo>
                  <a:pt x="2483" y="1577"/>
                </a:lnTo>
                <a:lnTo>
                  <a:pt x="2485" y="1589"/>
                </a:lnTo>
                <a:lnTo>
                  <a:pt x="2488" y="1602"/>
                </a:lnTo>
                <a:lnTo>
                  <a:pt x="2494" y="1614"/>
                </a:lnTo>
                <a:lnTo>
                  <a:pt x="2501" y="1625"/>
                </a:lnTo>
                <a:lnTo>
                  <a:pt x="2509" y="1636"/>
                </a:lnTo>
                <a:lnTo>
                  <a:pt x="2948" y="2071"/>
                </a:lnTo>
                <a:lnTo>
                  <a:pt x="2918" y="2102"/>
                </a:lnTo>
                <a:lnTo>
                  <a:pt x="3103" y="2286"/>
                </a:lnTo>
                <a:lnTo>
                  <a:pt x="3402" y="1983"/>
                </a:lnTo>
                <a:lnTo>
                  <a:pt x="3216" y="1800"/>
                </a:lnTo>
                <a:close/>
                <a:moveTo>
                  <a:pt x="2740" y="1749"/>
                </a:moveTo>
                <a:lnTo>
                  <a:pt x="2738" y="1502"/>
                </a:lnTo>
                <a:lnTo>
                  <a:pt x="3129" y="1889"/>
                </a:lnTo>
                <a:lnTo>
                  <a:pt x="3006" y="2013"/>
                </a:lnTo>
                <a:lnTo>
                  <a:pt x="2740" y="1749"/>
                </a:lnTo>
                <a:close/>
                <a:moveTo>
                  <a:pt x="3103" y="2170"/>
                </a:moveTo>
                <a:lnTo>
                  <a:pt x="3033" y="2101"/>
                </a:lnTo>
                <a:lnTo>
                  <a:pt x="3217" y="1915"/>
                </a:lnTo>
                <a:lnTo>
                  <a:pt x="3287" y="1985"/>
                </a:lnTo>
                <a:lnTo>
                  <a:pt x="3103" y="2170"/>
                </a:lnTo>
                <a:close/>
                <a:moveTo>
                  <a:pt x="2363" y="638"/>
                </a:moveTo>
                <a:lnTo>
                  <a:pt x="2338" y="669"/>
                </a:lnTo>
                <a:lnTo>
                  <a:pt x="2338" y="669"/>
                </a:lnTo>
                <a:lnTo>
                  <a:pt x="2354" y="683"/>
                </a:lnTo>
                <a:lnTo>
                  <a:pt x="2369" y="698"/>
                </a:lnTo>
                <a:lnTo>
                  <a:pt x="2383" y="714"/>
                </a:lnTo>
                <a:lnTo>
                  <a:pt x="2397" y="730"/>
                </a:lnTo>
                <a:lnTo>
                  <a:pt x="2408" y="746"/>
                </a:lnTo>
                <a:lnTo>
                  <a:pt x="2420" y="764"/>
                </a:lnTo>
                <a:lnTo>
                  <a:pt x="2430" y="781"/>
                </a:lnTo>
                <a:lnTo>
                  <a:pt x="2440" y="799"/>
                </a:lnTo>
                <a:lnTo>
                  <a:pt x="2449" y="818"/>
                </a:lnTo>
                <a:lnTo>
                  <a:pt x="2456" y="836"/>
                </a:lnTo>
                <a:lnTo>
                  <a:pt x="2463" y="856"/>
                </a:lnTo>
                <a:lnTo>
                  <a:pt x="2467" y="874"/>
                </a:lnTo>
                <a:lnTo>
                  <a:pt x="2472" y="894"/>
                </a:lnTo>
                <a:lnTo>
                  <a:pt x="2475" y="914"/>
                </a:lnTo>
                <a:lnTo>
                  <a:pt x="2478" y="934"/>
                </a:lnTo>
                <a:lnTo>
                  <a:pt x="2480" y="954"/>
                </a:lnTo>
                <a:lnTo>
                  <a:pt x="2480" y="974"/>
                </a:lnTo>
                <a:lnTo>
                  <a:pt x="2480" y="995"/>
                </a:lnTo>
                <a:lnTo>
                  <a:pt x="2478" y="1014"/>
                </a:lnTo>
                <a:lnTo>
                  <a:pt x="2475" y="1034"/>
                </a:lnTo>
                <a:lnTo>
                  <a:pt x="2472" y="1053"/>
                </a:lnTo>
                <a:lnTo>
                  <a:pt x="2467" y="1074"/>
                </a:lnTo>
                <a:lnTo>
                  <a:pt x="2461" y="1093"/>
                </a:lnTo>
                <a:lnTo>
                  <a:pt x="2456" y="1112"/>
                </a:lnTo>
                <a:lnTo>
                  <a:pt x="2448" y="1132"/>
                </a:lnTo>
                <a:lnTo>
                  <a:pt x="2440" y="1151"/>
                </a:lnTo>
                <a:lnTo>
                  <a:pt x="2429" y="1169"/>
                </a:lnTo>
                <a:lnTo>
                  <a:pt x="2419" y="1186"/>
                </a:lnTo>
                <a:lnTo>
                  <a:pt x="2407" y="1204"/>
                </a:lnTo>
                <a:lnTo>
                  <a:pt x="2395" y="1221"/>
                </a:lnTo>
                <a:lnTo>
                  <a:pt x="2381" y="1237"/>
                </a:lnTo>
                <a:lnTo>
                  <a:pt x="2366" y="1253"/>
                </a:lnTo>
                <a:lnTo>
                  <a:pt x="2395" y="1282"/>
                </a:lnTo>
                <a:lnTo>
                  <a:pt x="2395" y="1282"/>
                </a:lnTo>
                <a:lnTo>
                  <a:pt x="2411" y="1265"/>
                </a:lnTo>
                <a:lnTo>
                  <a:pt x="2426" y="1246"/>
                </a:lnTo>
                <a:lnTo>
                  <a:pt x="2441" y="1228"/>
                </a:lnTo>
                <a:lnTo>
                  <a:pt x="2453" y="1208"/>
                </a:lnTo>
                <a:lnTo>
                  <a:pt x="2465" y="1189"/>
                </a:lnTo>
                <a:lnTo>
                  <a:pt x="2475" y="1168"/>
                </a:lnTo>
                <a:lnTo>
                  <a:pt x="2486" y="1148"/>
                </a:lnTo>
                <a:lnTo>
                  <a:pt x="2494" y="1126"/>
                </a:lnTo>
                <a:lnTo>
                  <a:pt x="2501" y="1105"/>
                </a:lnTo>
                <a:lnTo>
                  <a:pt x="2508" y="1084"/>
                </a:lnTo>
                <a:lnTo>
                  <a:pt x="2512" y="1063"/>
                </a:lnTo>
                <a:lnTo>
                  <a:pt x="2516" y="1041"/>
                </a:lnTo>
                <a:lnTo>
                  <a:pt x="2519" y="1019"/>
                </a:lnTo>
                <a:lnTo>
                  <a:pt x="2520" y="997"/>
                </a:lnTo>
                <a:lnTo>
                  <a:pt x="2521" y="974"/>
                </a:lnTo>
                <a:lnTo>
                  <a:pt x="2520" y="952"/>
                </a:lnTo>
                <a:lnTo>
                  <a:pt x="2519" y="930"/>
                </a:lnTo>
                <a:lnTo>
                  <a:pt x="2516" y="908"/>
                </a:lnTo>
                <a:lnTo>
                  <a:pt x="2512" y="886"/>
                </a:lnTo>
                <a:lnTo>
                  <a:pt x="2508" y="865"/>
                </a:lnTo>
                <a:lnTo>
                  <a:pt x="2501" y="843"/>
                </a:lnTo>
                <a:lnTo>
                  <a:pt x="2494" y="822"/>
                </a:lnTo>
                <a:lnTo>
                  <a:pt x="2486" y="802"/>
                </a:lnTo>
                <a:lnTo>
                  <a:pt x="2476" y="781"/>
                </a:lnTo>
                <a:lnTo>
                  <a:pt x="2466" y="761"/>
                </a:lnTo>
                <a:lnTo>
                  <a:pt x="2455" y="742"/>
                </a:lnTo>
                <a:lnTo>
                  <a:pt x="2442" y="723"/>
                </a:lnTo>
                <a:lnTo>
                  <a:pt x="2428" y="705"/>
                </a:lnTo>
                <a:lnTo>
                  <a:pt x="2414" y="687"/>
                </a:lnTo>
                <a:lnTo>
                  <a:pt x="2398" y="670"/>
                </a:lnTo>
                <a:lnTo>
                  <a:pt x="2382" y="653"/>
                </a:lnTo>
                <a:lnTo>
                  <a:pt x="2363" y="638"/>
                </a:lnTo>
                <a:lnTo>
                  <a:pt x="2363" y="638"/>
                </a:lnTo>
                <a:close/>
                <a:moveTo>
                  <a:pt x="642" y="128"/>
                </a:moveTo>
                <a:lnTo>
                  <a:pt x="642" y="128"/>
                </a:lnTo>
                <a:lnTo>
                  <a:pt x="645" y="131"/>
                </a:lnTo>
                <a:lnTo>
                  <a:pt x="650" y="131"/>
                </a:lnTo>
                <a:lnTo>
                  <a:pt x="650" y="131"/>
                </a:lnTo>
                <a:lnTo>
                  <a:pt x="654" y="128"/>
                </a:lnTo>
                <a:lnTo>
                  <a:pt x="661" y="126"/>
                </a:lnTo>
                <a:lnTo>
                  <a:pt x="725" y="90"/>
                </a:lnTo>
                <a:lnTo>
                  <a:pt x="726" y="349"/>
                </a:lnTo>
                <a:lnTo>
                  <a:pt x="652" y="350"/>
                </a:lnTo>
                <a:lnTo>
                  <a:pt x="652" y="350"/>
                </a:lnTo>
                <a:lnTo>
                  <a:pt x="650" y="350"/>
                </a:lnTo>
                <a:lnTo>
                  <a:pt x="647" y="351"/>
                </a:lnTo>
                <a:lnTo>
                  <a:pt x="647" y="351"/>
                </a:lnTo>
                <a:lnTo>
                  <a:pt x="645" y="353"/>
                </a:lnTo>
                <a:lnTo>
                  <a:pt x="643" y="357"/>
                </a:lnTo>
                <a:lnTo>
                  <a:pt x="643" y="357"/>
                </a:lnTo>
                <a:lnTo>
                  <a:pt x="642" y="360"/>
                </a:lnTo>
                <a:lnTo>
                  <a:pt x="640" y="366"/>
                </a:lnTo>
                <a:lnTo>
                  <a:pt x="640" y="366"/>
                </a:lnTo>
                <a:lnTo>
                  <a:pt x="640" y="381"/>
                </a:lnTo>
                <a:lnTo>
                  <a:pt x="640" y="381"/>
                </a:lnTo>
                <a:lnTo>
                  <a:pt x="640" y="396"/>
                </a:lnTo>
                <a:lnTo>
                  <a:pt x="640" y="396"/>
                </a:lnTo>
                <a:lnTo>
                  <a:pt x="642" y="401"/>
                </a:lnTo>
                <a:lnTo>
                  <a:pt x="644" y="405"/>
                </a:lnTo>
                <a:lnTo>
                  <a:pt x="644" y="405"/>
                </a:lnTo>
                <a:lnTo>
                  <a:pt x="645" y="408"/>
                </a:lnTo>
                <a:lnTo>
                  <a:pt x="647" y="410"/>
                </a:lnTo>
                <a:lnTo>
                  <a:pt x="647" y="410"/>
                </a:lnTo>
                <a:lnTo>
                  <a:pt x="650" y="411"/>
                </a:lnTo>
                <a:lnTo>
                  <a:pt x="652" y="412"/>
                </a:lnTo>
                <a:lnTo>
                  <a:pt x="871" y="411"/>
                </a:lnTo>
                <a:lnTo>
                  <a:pt x="871" y="411"/>
                </a:lnTo>
                <a:lnTo>
                  <a:pt x="874" y="410"/>
                </a:lnTo>
                <a:lnTo>
                  <a:pt x="876" y="409"/>
                </a:lnTo>
                <a:lnTo>
                  <a:pt x="876" y="409"/>
                </a:lnTo>
                <a:lnTo>
                  <a:pt x="878" y="407"/>
                </a:lnTo>
                <a:lnTo>
                  <a:pt x="881" y="404"/>
                </a:lnTo>
                <a:lnTo>
                  <a:pt x="881" y="404"/>
                </a:lnTo>
                <a:lnTo>
                  <a:pt x="883" y="395"/>
                </a:lnTo>
                <a:lnTo>
                  <a:pt x="883" y="395"/>
                </a:lnTo>
                <a:lnTo>
                  <a:pt x="884" y="380"/>
                </a:lnTo>
                <a:lnTo>
                  <a:pt x="884" y="380"/>
                </a:lnTo>
                <a:lnTo>
                  <a:pt x="883" y="365"/>
                </a:lnTo>
                <a:lnTo>
                  <a:pt x="883" y="365"/>
                </a:lnTo>
                <a:lnTo>
                  <a:pt x="882" y="359"/>
                </a:lnTo>
                <a:lnTo>
                  <a:pt x="881" y="356"/>
                </a:lnTo>
                <a:lnTo>
                  <a:pt x="881" y="356"/>
                </a:lnTo>
                <a:lnTo>
                  <a:pt x="878" y="352"/>
                </a:lnTo>
                <a:lnTo>
                  <a:pt x="876" y="350"/>
                </a:lnTo>
                <a:lnTo>
                  <a:pt x="876" y="350"/>
                </a:lnTo>
                <a:lnTo>
                  <a:pt x="874" y="349"/>
                </a:lnTo>
                <a:lnTo>
                  <a:pt x="871" y="349"/>
                </a:lnTo>
                <a:lnTo>
                  <a:pt x="807" y="349"/>
                </a:lnTo>
                <a:lnTo>
                  <a:pt x="804" y="20"/>
                </a:lnTo>
                <a:lnTo>
                  <a:pt x="804" y="20"/>
                </a:lnTo>
                <a:lnTo>
                  <a:pt x="804" y="17"/>
                </a:lnTo>
                <a:lnTo>
                  <a:pt x="803" y="15"/>
                </a:lnTo>
                <a:lnTo>
                  <a:pt x="803" y="15"/>
                </a:lnTo>
                <a:lnTo>
                  <a:pt x="801" y="14"/>
                </a:lnTo>
                <a:lnTo>
                  <a:pt x="799" y="13"/>
                </a:lnTo>
                <a:lnTo>
                  <a:pt x="799" y="13"/>
                </a:lnTo>
                <a:lnTo>
                  <a:pt x="787" y="12"/>
                </a:lnTo>
                <a:lnTo>
                  <a:pt x="787" y="12"/>
                </a:lnTo>
                <a:lnTo>
                  <a:pt x="769" y="10"/>
                </a:lnTo>
                <a:lnTo>
                  <a:pt x="769" y="10"/>
                </a:lnTo>
                <a:lnTo>
                  <a:pt x="754" y="12"/>
                </a:lnTo>
                <a:lnTo>
                  <a:pt x="754" y="12"/>
                </a:lnTo>
                <a:lnTo>
                  <a:pt x="743" y="12"/>
                </a:lnTo>
                <a:lnTo>
                  <a:pt x="743" y="12"/>
                </a:lnTo>
                <a:lnTo>
                  <a:pt x="737" y="13"/>
                </a:lnTo>
                <a:lnTo>
                  <a:pt x="737" y="13"/>
                </a:lnTo>
                <a:lnTo>
                  <a:pt x="734" y="15"/>
                </a:lnTo>
                <a:lnTo>
                  <a:pt x="649" y="70"/>
                </a:lnTo>
                <a:lnTo>
                  <a:pt x="649" y="70"/>
                </a:lnTo>
                <a:lnTo>
                  <a:pt x="643" y="75"/>
                </a:lnTo>
                <a:lnTo>
                  <a:pt x="643" y="75"/>
                </a:lnTo>
                <a:lnTo>
                  <a:pt x="640" y="77"/>
                </a:lnTo>
                <a:lnTo>
                  <a:pt x="639" y="81"/>
                </a:lnTo>
                <a:lnTo>
                  <a:pt x="639" y="81"/>
                </a:lnTo>
                <a:lnTo>
                  <a:pt x="638" y="89"/>
                </a:lnTo>
                <a:lnTo>
                  <a:pt x="638" y="89"/>
                </a:lnTo>
                <a:lnTo>
                  <a:pt x="637" y="102"/>
                </a:lnTo>
                <a:lnTo>
                  <a:pt x="637" y="102"/>
                </a:lnTo>
                <a:lnTo>
                  <a:pt x="638" y="119"/>
                </a:lnTo>
                <a:lnTo>
                  <a:pt x="638" y="119"/>
                </a:lnTo>
                <a:lnTo>
                  <a:pt x="640" y="125"/>
                </a:lnTo>
                <a:lnTo>
                  <a:pt x="642" y="128"/>
                </a:lnTo>
                <a:lnTo>
                  <a:pt x="642" y="128"/>
                </a:lnTo>
                <a:close/>
                <a:moveTo>
                  <a:pt x="1280" y="125"/>
                </a:moveTo>
                <a:lnTo>
                  <a:pt x="1280" y="125"/>
                </a:lnTo>
                <a:lnTo>
                  <a:pt x="1282" y="127"/>
                </a:lnTo>
                <a:lnTo>
                  <a:pt x="1287" y="127"/>
                </a:lnTo>
                <a:lnTo>
                  <a:pt x="1287" y="127"/>
                </a:lnTo>
                <a:lnTo>
                  <a:pt x="1291" y="126"/>
                </a:lnTo>
                <a:lnTo>
                  <a:pt x="1298" y="122"/>
                </a:lnTo>
                <a:lnTo>
                  <a:pt x="1362" y="87"/>
                </a:lnTo>
                <a:lnTo>
                  <a:pt x="1363" y="345"/>
                </a:lnTo>
                <a:lnTo>
                  <a:pt x="1289" y="347"/>
                </a:lnTo>
                <a:lnTo>
                  <a:pt x="1289" y="347"/>
                </a:lnTo>
                <a:lnTo>
                  <a:pt x="1287" y="347"/>
                </a:lnTo>
                <a:lnTo>
                  <a:pt x="1284" y="348"/>
                </a:lnTo>
                <a:lnTo>
                  <a:pt x="1284" y="348"/>
                </a:lnTo>
                <a:lnTo>
                  <a:pt x="1282" y="350"/>
                </a:lnTo>
                <a:lnTo>
                  <a:pt x="1281" y="353"/>
                </a:lnTo>
                <a:lnTo>
                  <a:pt x="1281" y="353"/>
                </a:lnTo>
                <a:lnTo>
                  <a:pt x="1279" y="358"/>
                </a:lnTo>
                <a:lnTo>
                  <a:pt x="1277" y="363"/>
                </a:lnTo>
                <a:lnTo>
                  <a:pt x="1277" y="363"/>
                </a:lnTo>
                <a:lnTo>
                  <a:pt x="1277" y="378"/>
                </a:lnTo>
                <a:lnTo>
                  <a:pt x="1277" y="378"/>
                </a:lnTo>
                <a:lnTo>
                  <a:pt x="1279" y="393"/>
                </a:lnTo>
                <a:lnTo>
                  <a:pt x="1279" y="393"/>
                </a:lnTo>
                <a:lnTo>
                  <a:pt x="1280" y="397"/>
                </a:lnTo>
                <a:lnTo>
                  <a:pt x="1281" y="402"/>
                </a:lnTo>
                <a:lnTo>
                  <a:pt x="1281" y="402"/>
                </a:lnTo>
                <a:lnTo>
                  <a:pt x="1283" y="405"/>
                </a:lnTo>
                <a:lnTo>
                  <a:pt x="1284" y="407"/>
                </a:lnTo>
                <a:lnTo>
                  <a:pt x="1284" y="407"/>
                </a:lnTo>
                <a:lnTo>
                  <a:pt x="1287" y="408"/>
                </a:lnTo>
                <a:lnTo>
                  <a:pt x="1289" y="409"/>
                </a:lnTo>
                <a:lnTo>
                  <a:pt x="1508" y="408"/>
                </a:lnTo>
                <a:lnTo>
                  <a:pt x="1508" y="408"/>
                </a:lnTo>
                <a:lnTo>
                  <a:pt x="1512" y="407"/>
                </a:lnTo>
                <a:lnTo>
                  <a:pt x="1514" y="405"/>
                </a:lnTo>
                <a:lnTo>
                  <a:pt x="1514" y="405"/>
                </a:lnTo>
                <a:lnTo>
                  <a:pt x="1515" y="404"/>
                </a:lnTo>
                <a:lnTo>
                  <a:pt x="1518" y="401"/>
                </a:lnTo>
                <a:lnTo>
                  <a:pt x="1518" y="401"/>
                </a:lnTo>
                <a:lnTo>
                  <a:pt x="1520" y="392"/>
                </a:lnTo>
                <a:lnTo>
                  <a:pt x="1520" y="392"/>
                </a:lnTo>
                <a:lnTo>
                  <a:pt x="1521" y="377"/>
                </a:lnTo>
                <a:lnTo>
                  <a:pt x="1521" y="377"/>
                </a:lnTo>
                <a:lnTo>
                  <a:pt x="1520" y="362"/>
                </a:lnTo>
                <a:lnTo>
                  <a:pt x="1520" y="362"/>
                </a:lnTo>
                <a:lnTo>
                  <a:pt x="1519" y="356"/>
                </a:lnTo>
                <a:lnTo>
                  <a:pt x="1518" y="352"/>
                </a:lnTo>
                <a:lnTo>
                  <a:pt x="1518" y="352"/>
                </a:lnTo>
                <a:lnTo>
                  <a:pt x="1515" y="349"/>
                </a:lnTo>
                <a:lnTo>
                  <a:pt x="1513" y="347"/>
                </a:lnTo>
                <a:lnTo>
                  <a:pt x="1513" y="347"/>
                </a:lnTo>
                <a:lnTo>
                  <a:pt x="1511" y="345"/>
                </a:lnTo>
                <a:lnTo>
                  <a:pt x="1508" y="345"/>
                </a:lnTo>
                <a:lnTo>
                  <a:pt x="1444" y="345"/>
                </a:lnTo>
                <a:lnTo>
                  <a:pt x="1441" y="17"/>
                </a:lnTo>
                <a:lnTo>
                  <a:pt x="1441" y="17"/>
                </a:lnTo>
                <a:lnTo>
                  <a:pt x="1441" y="14"/>
                </a:lnTo>
                <a:lnTo>
                  <a:pt x="1440" y="13"/>
                </a:lnTo>
                <a:lnTo>
                  <a:pt x="1440" y="13"/>
                </a:lnTo>
                <a:lnTo>
                  <a:pt x="1439" y="10"/>
                </a:lnTo>
                <a:lnTo>
                  <a:pt x="1436" y="9"/>
                </a:lnTo>
                <a:lnTo>
                  <a:pt x="1436" y="9"/>
                </a:lnTo>
                <a:lnTo>
                  <a:pt x="1425" y="8"/>
                </a:lnTo>
                <a:lnTo>
                  <a:pt x="1425" y="8"/>
                </a:lnTo>
                <a:lnTo>
                  <a:pt x="1406" y="8"/>
                </a:lnTo>
                <a:lnTo>
                  <a:pt x="1406" y="8"/>
                </a:lnTo>
                <a:lnTo>
                  <a:pt x="1391" y="8"/>
                </a:lnTo>
                <a:lnTo>
                  <a:pt x="1391" y="8"/>
                </a:lnTo>
                <a:lnTo>
                  <a:pt x="1380" y="8"/>
                </a:lnTo>
                <a:lnTo>
                  <a:pt x="1380" y="8"/>
                </a:lnTo>
                <a:lnTo>
                  <a:pt x="1374" y="9"/>
                </a:lnTo>
                <a:lnTo>
                  <a:pt x="1374" y="9"/>
                </a:lnTo>
                <a:lnTo>
                  <a:pt x="1371" y="12"/>
                </a:lnTo>
                <a:lnTo>
                  <a:pt x="1286" y="67"/>
                </a:lnTo>
                <a:lnTo>
                  <a:pt x="1286" y="67"/>
                </a:lnTo>
                <a:lnTo>
                  <a:pt x="1280" y="72"/>
                </a:lnTo>
                <a:lnTo>
                  <a:pt x="1280" y="72"/>
                </a:lnTo>
                <a:lnTo>
                  <a:pt x="1279" y="75"/>
                </a:lnTo>
                <a:lnTo>
                  <a:pt x="1276" y="77"/>
                </a:lnTo>
                <a:lnTo>
                  <a:pt x="1276" y="77"/>
                </a:lnTo>
                <a:lnTo>
                  <a:pt x="1275" y="85"/>
                </a:lnTo>
                <a:lnTo>
                  <a:pt x="1275" y="85"/>
                </a:lnTo>
                <a:lnTo>
                  <a:pt x="1275" y="98"/>
                </a:lnTo>
                <a:lnTo>
                  <a:pt x="1275" y="98"/>
                </a:lnTo>
                <a:lnTo>
                  <a:pt x="1276" y="116"/>
                </a:lnTo>
                <a:lnTo>
                  <a:pt x="1276" y="116"/>
                </a:lnTo>
                <a:lnTo>
                  <a:pt x="1277" y="121"/>
                </a:lnTo>
                <a:lnTo>
                  <a:pt x="1280" y="125"/>
                </a:lnTo>
                <a:lnTo>
                  <a:pt x="1280" y="125"/>
                </a:lnTo>
                <a:close/>
                <a:moveTo>
                  <a:pt x="250" y="1869"/>
                </a:moveTo>
                <a:lnTo>
                  <a:pt x="250" y="1869"/>
                </a:lnTo>
                <a:lnTo>
                  <a:pt x="248" y="1866"/>
                </a:lnTo>
                <a:lnTo>
                  <a:pt x="247" y="1864"/>
                </a:lnTo>
                <a:lnTo>
                  <a:pt x="247" y="1864"/>
                </a:lnTo>
                <a:lnTo>
                  <a:pt x="243" y="1862"/>
                </a:lnTo>
                <a:lnTo>
                  <a:pt x="241" y="1862"/>
                </a:lnTo>
                <a:lnTo>
                  <a:pt x="177" y="1862"/>
                </a:lnTo>
                <a:lnTo>
                  <a:pt x="175" y="1534"/>
                </a:lnTo>
                <a:lnTo>
                  <a:pt x="175" y="1534"/>
                </a:lnTo>
                <a:lnTo>
                  <a:pt x="174" y="1532"/>
                </a:lnTo>
                <a:lnTo>
                  <a:pt x="173" y="1529"/>
                </a:lnTo>
                <a:lnTo>
                  <a:pt x="173" y="1529"/>
                </a:lnTo>
                <a:lnTo>
                  <a:pt x="172" y="1528"/>
                </a:lnTo>
                <a:lnTo>
                  <a:pt x="168" y="1526"/>
                </a:lnTo>
                <a:lnTo>
                  <a:pt x="168" y="1526"/>
                </a:lnTo>
                <a:lnTo>
                  <a:pt x="158" y="1525"/>
                </a:lnTo>
                <a:lnTo>
                  <a:pt x="158" y="1525"/>
                </a:lnTo>
                <a:lnTo>
                  <a:pt x="138" y="1525"/>
                </a:lnTo>
                <a:lnTo>
                  <a:pt x="138" y="1525"/>
                </a:lnTo>
                <a:lnTo>
                  <a:pt x="123" y="1525"/>
                </a:lnTo>
                <a:lnTo>
                  <a:pt x="123" y="1525"/>
                </a:lnTo>
                <a:lnTo>
                  <a:pt x="114" y="1526"/>
                </a:lnTo>
                <a:lnTo>
                  <a:pt x="114" y="1526"/>
                </a:lnTo>
                <a:lnTo>
                  <a:pt x="107" y="1527"/>
                </a:lnTo>
                <a:lnTo>
                  <a:pt x="107" y="1527"/>
                </a:lnTo>
                <a:lnTo>
                  <a:pt x="104" y="1528"/>
                </a:lnTo>
                <a:lnTo>
                  <a:pt x="18" y="1585"/>
                </a:lnTo>
                <a:lnTo>
                  <a:pt x="18" y="1585"/>
                </a:lnTo>
                <a:lnTo>
                  <a:pt x="13" y="1589"/>
                </a:lnTo>
                <a:lnTo>
                  <a:pt x="13" y="1589"/>
                </a:lnTo>
                <a:lnTo>
                  <a:pt x="12" y="1592"/>
                </a:lnTo>
                <a:lnTo>
                  <a:pt x="9" y="1595"/>
                </a:lnTo>
                <a:lnTo>
                  <a:pt x="9" y="1595"/>
                </a:lnTo>
                <a:lnTo>
                  <a:pt x="8" y="1603"/>
                </a:lnTo>
                <a:lnTo>
                  <a:pt x="8" y="1603"/>
                </a:lnTo>
                <a:lnTo>
                  <a:pt x="8" y="1615"/>
                </a:lnTo>
                <a:lnTo>
                  <a:pt x="8" y="1615"/>
                </a:lnTo>
                <a:lnTo>
                  <a:pt x="9" y="1633"/>
                </a:lnTo>
                <a:lnTo>
                  <a:pt x="9" y="1633"/>
                </a:lnTo>
                <a:lnTo>
                  <a:pt x="10" y="1639"/>
                </a:lnTo>
                <a:lnTo>
                  <a:pt x="13" y="1643"/>
                </a:lnTo>
                <a:lnTo>
                  <a:pt x="13" y="1643"/>
                </a:lnTo>
                <a:lnTo>
                  <a:pt x="16" y="1644"/>
                </a:lnTo>
                <a:lnTo>
                  <a:pt x="20" y="1644"/>
                </a:lnTo>
                <a:lnTo>
                  <a:pt x="20" y="1644"/>
                </a:lnTo>
                <a:lnTo>
                  <a:pt x="24" y="1643"/>
                </a:lnTo>
                <a:lnTo>
                  <a:pt x="31" y="1640"/>
                </a:lnTo>
                <a:lnTo>
                  <a:pt x="95" y="1604"/>
                </a:lnTo>
                <a:lnTo>
                  <a:pt x="96" y="1863"/>
                </a:lnTo>
                <a:lnTo>
                  <a:pt x="22" y="1863"/>
                </a:lnTo>
                <a:lnTo>
                  <a:pt x="22" y="1863"/>
                </a:lnTo>
                <a:lnTo>
                  <a:pt x="20" y="1863"/>
                </a:lnTo>
                <a:lnTo>
                  <a:pt x="17" y="1864"/>
                </a:lnTo>
                <a:lnTo>
                  <a:pt x="17" y="1864"/>
                </a:lnTo>
                <a:lnTo>
                  <a:pt x="15" y="1867"/>
                </a:lnTo>
                <a:lnTo>
                  <a:pt x="14" y="1870"/>
                </a:lnTo>
                <a:lnTo>
                  <a:pt x="14" y="1870"/>
                </a:lnTo>
                <a:lnTo>
                  <a:pt x="12" y="1875"/>
                </a:lnTo>
                <a:lnTo>
                  <a:pt x="12" y="1881"/>
                </a:lnTo>
                <a:lnTo>
                  <a:pt x="12" y="1881"/>
                </a:lnTo>
                <a:lnTo>
                  <a:pt x="10" y="1896"/>
                </a:lnTo>
                <a:lnTo>
                  <a:pt x="10" y="1896"/>
                </a:lnTo>
                <a:lnTo>
                  <a:pt x="12" y="1909"/>
                </a:lnTo>
                <a:lnTo>
                  <a:pt x="12" y="1909"/>
                </a:lnTo>
                <a:lnTo>
                  <a:pt x="13" y="1915"/>
                </a:lnTo>
                <a:lnTo>
                  <a:pt x="14" y="1919"/>
                </a:lnTo>
                <a:lnTo>
                  <a:pt x="14" y="1919"/>
                </a:lnTo>
                <a:lnTo>
                  <a:pt x="16" y="1922"/>
                </a:lnTo>
                <a:lnTo>
                  <a:pt x="17" y="1924"/>
                </a:lnTo>
                <a:lnTo>
                  <a:pt x="17" y="1924"/>
                </a:lnTo>
                <a:lnTo>
                  <a:pt x="20" y="1926"/>
                </a:lnTo>
                <a:lnTo>
                  <a:pt x="22" y="1926"/>
                </a:lnTo>
                <a:lnTo>
                  <a:pt x="241" y="1924"/>
                </a:lnTo>
                <a:lnTo>
                  <a:pt x="241" y="1924"/>
                </a:lnTo>
                <a:lnTo>
                  <a:pt x="245" y="1924"/>
                </a:lnTo>
                <a:lnTo>
                  <a:pt x="247" y="1923"/>
                </a:lnTo>
                <a:lnTo>
                  <a:pt x="247" y="1923"/>
                </a:lnTo>
                <a:lnTo>
                  <a:pt x="248" y="1921"/>
                </a:lnTo>
                <a:lnTo>
                  <a:pt x="250" y="1918"/>
                </a:lnTo>
                <a:lnTo>
                  <a:pt x="250" y="1918"/>
                </a:lnTo>
                <a:lnTo>
                  <a:pt x="252" y="1914"/>
                </a:lnTo>
                <a:lnTo>
                  <a:pt x="253" y="1908"/>
                </a:lnTo>
                <a:lnTo>
                  <a:pt x="253" y="1908"/>
                </a:lnTo>
                <a:lnTo>
                  <a:pt x="254" y="1893"/>
                </a:lnTo>
                <a:lnTo>
                  <a:pt x="254" y="1893"/>
                </a:lnTo>
                <a:lnTo>
                  <a:pt x="253" y="1879"/>
                </a:lnTo>
                <a:lnTo>
                  <a:pt x="253" y="1879"/>
                </a:lnTo>
                <a:lnTo>
                  <a:pt x="252" y="1874"/>
                </a:lnTo>
                <a:lnTo>
                  <a:pt x="250" y="1869"/>
                </a:lnTo>
                <a:lnTo>
                  <a:pt x="250" y="1869"/>
                </a:lnTo>
                <a:close/>
                <a:moveTo>
                  <a:pt x="1598" y="124"/>
                </a:moveTo>
                <a:lnTo>
                  <a:pt x="1598" y="124"/>
                </a:lnTo>
                <a:lnTo>
                  <a:pt x="1602" y="125"/>
                </a:lnTo>
                <a:lnTo>
                  <a:pt x="1605" y="125"/>
                </a:lnTo>
                <a:lnTo>
                  <a:pt x="1605" y="125"/>
                </a:lnTo>
                <a:lnTo>
                  <a:pt x="1610" y="124"/>
                </a:lnTo>
                <a:lnTo>
                  <a:pt x="1617" y="121"/>
                </a:lnTo>
                <a:lnTo>
                  <a:pt x="1680" y="85"/>
                </a:lnTo>
                <a:lnTo>
                  <a:pt x="1681" y="344"/>
                </a:lnTo>
                <a:lnTo>
                  <a:pt x="1608" y="344"/>
                </a:lnTo>
                <a:lnTo>
                  <a:pt x="1608" y="344"/>
                </a:lnTo>
                <a:lnTo>
                  <a:pt x="1605" y="345"/>
                </a:lnTo>
                <a:lnTo>
                  <a:pt x="1603" y="347"/>
                </a:lnTo>
                <a:lnTo>
                  <a:pt x="1603" y="347"/>
                </a:lnTo>
                <a:lnTo>
                  <a:pt x="1601" y="349"/>
                </a:lnTo>
                <a:lnTo>
                  <a:pt x="1599" y="351"/>
                </a:lnTo>
                <a:lnTo>
                  <a:pt x="1599" y="351"/>
                </a:lnTo>
                <a:lnTo>
                  <a:pt x="1597" y="356"/>
                </a:lnTo>
                <a:lnTo>
                  <a:pt x="1597" y="362"/>
                </a:lnTo>
                <a:lnTo>
                  <a:pt x="1597" y="362"/>
                </a:lnTo>
                <a:lnTo>
                  <a:pt x="1596" y="377"/>
                </a:lnTo>
                <a:lnTo>
                  <a:pt x="1596" y="377"/>
                </a:lnTo>
                <a:lnTo>
                  <a:pt x="1597" y="390"/>
                </a:lnTo>
                <a:lnTo>
                  <a:pt x="1597" y="390"/>
                </a:lnTo>
                <a:lnTo>
                  <a:pt x="1598" y="396"/>
                </a:lnTo>
                <a:lnTo>
                  <a:pt x="1599" y="401"/>
                </a:lnTo>
                <a:lnTo>
                  <a:pt x="1599" y="401"/>
                </a:lnTo>
                <a:lnTo>
                  <a:pt x="1602" y="403"/>
                </a:lnTo>
                <a:lnTo>
                  <a:pt x="1604" y="405"/>
                </a:lnTo>
                <a:lnTo>
                  <a:pt x="1604" y="405"/>
                </a:lnTo>
                <a:lnTo>
                  <a:pt x="1605" y="407"/>
                </a:lnTo>
                <a:lnTo>
                  <a:pt x="1608" y="407"/>
                </a:lnTo>
                <a:lnTo>
                  <a:pt x="1827" y="405"/>
                </a:lnTo>
                <a:lnTo>
                  <a:pt x="1827" y="405"/>
                </a:lnTo>
                <a:lnTo>
                  <a:pt x="1830" y="405"/>
                </a:lnTo>
                <a:lnTo>
                  <a:pt x="1833" y="404"/>
                </a:lnTo>
                <a:lnTo>
                  <a:pt x="1833" y="404"/>
                </a:lnTo>
                <a:lnTo>
                  <a:pt x="1834" y="402"/>
                </a:lnTo>
                <a:lnTo>
                  <a:pt x="1836" y="400"/>
                </a:lnTo>
                <a:lnTo>
                  <a:pt x="1836" y="400"/>
                </a:lnTo>
                <a:lnTo>
                  <a:pt x="1838" y="389"/>
                </a:lnTo>
                <a:lnTo>
                  <a:pt x="1838" y="389"/>
                </a:lnTo>
                <a:lnTo>
                  <a:pt x="1839" y="375"/>
                </a:lnTo>
                <a:lnTo>
                  <a:pt x="1839" y="375"/>
                </a:lnTo>
                <a:lnTo>
                  <a:pt x="1838" y="360"/>
                </a:lnTo>
                <a:lnTo>
                  <a:pt x="1838" y="360"/>
                </a:lnTo>
                <a:lnTo>
                  <a:pt x="1837" y="355"/>
                </a:lnTo>
                <a:lnTo>
                  <a:pt x="1836" y="350"/>
                </a:lnTo>
                <a:lnTo>
                  <a:pt x="1836" y="350"/>
                </a:lnTo>
                <a:lnTo>
                  <a:pt x="1834" y="348"/>
                </a:lnTo>
                <a:lnTo>
                  <a:pt x="1833" y="345"/>
                </a:lnTo>
                <a:lnTo>
                  <a:pt x="1833" y="345"/>
                </a:lnTo>
                <a:lnTo>
                  <a:pt x="1829" y="344"/>
                </a:lnTo>
                <a:lnTo>
                  <a:pt x="1827" y="343"/>
                </a:lnTo>
                <a:lnTo>
                  <a:pt x="1762" y="344"/>
                </a:lnTo>
                <a:lnTo>
                  <a:pt x="1761" y="15"/>
                </a:lnTo>
                <a:lnTo>
                  <a:pt x="1761" y="15"/>
                </a:lnTo>
                <a:lnTo>
                  <a:pt x="1760" y="13"/>
                </a:lnTo>
                <a:lnTo>
                  <a:pt x="1760" y="10"/>
                </a:lnTo>
                <a:lnTo>
                  <a:pt x="1760" y="10"/>
                </a:lnTo>
                <a:lnTo>
                  <a:pt x="1758" y="9"/>
                </a:lnTo>
                <a:lnTo>
                  <a:pt x="1754" y="8"/>
                </a:lnTo>
                <a:lnTo>
                  <a:pt x="1754" y="8"/>
                </a:lnTo>
                <a:lnTo>
                  <a:pt x="1744" y="6"/>
                </a:lnTo>
                <a:lnTo>
                  <a:pt x="1744" y="6"/>
                </a:lnTo>
                <a:lnTo>
                  <a:pt x="1724" y="6"/>
                </a:lnTo>
                <a:lnTo>
                  <a:pt x="1724" y="6"/>
                </a:lnTo>
                <a:lnTo>
                  <a:pt x="1709" y="6"/>
                </a:lnTo>
                <a:lnTo>
                  <a:pt x="1709" y="6"/>
                </a:lnTo>
                <a:lnTo>
                  <a:pt x="1700" y="7"/>
                </a:lnTo>
                <a:lnTo>
                  <a:pt x="1700" y="7"/>
                </a:lnTo>
                <a:lnTo>
                  <a:pt x="1693" y="8"/>
                </a:lnTo>
                <a:lnTo>
                  <a:pt x="1693" y="8"/>
                </a:lnTo>
                <a:lnTo>
                  <a:pt x="1689" y="10"/>
                </a:lnTo>
                <a:lnTo>
                  <a:pt x="1604" y="66"/>
                </a:lnTo>
                <a:lnTo>
                  <a:pt x="1604" y="66"/>
                </a:lnTo>
                <a:lnTo>
                  <a:pt x="1598" y="70"/>
                </a:lnTo>
                <a:lnTo>
                  <a:pt x="1598" y="70"/>
                </a:lnTo>
                <a:lnTo>
                  <a:pt x="1597" y="73"/>
                </a:lnTo>
                <a:lnTo>
                  <a:pt x="1595" y="76"/>
                </a:lnTo>
                <a:lnTo>
                  <a:pt x="1595" y="76"/>
                </a:lnTo>
                <a:lnTo>
                  <a:pt x="1594" y="84"/>
                </a:lnTo>
                <a:lnTo>
                  <a:pt x="1594" y="84"/>
                </a:lnTo>
                <a:lnTo>
                  <a:pt x="1594" y="96"/>
                </a:lnTo>
                <a:lnTo>
                  <a:pt x="1594" y="96"/>
                </a:lnTo>
                <a:lnTo>
                  <a:pt x="1595" y="114"/>
                </a:lnTo>
                <a:lnTo>
                  <a:pt x="1595" y="114"/>
                </a:lnTo>
                <a:lnTo>
                  <a:pt x="1596" y="120"/>
                </a:lnTo>
                <a:lnTo>
                  <a:pt x="1598" y="124"/>
                </a:lnTo>
                <a:lnTo>
                  <a:pt x="1598" y="124"/>
                </a:lnTo>
                <a:close/>
                <a:moveTo>
                  <a:pt x="321" y="366"/>
                </a:moveTo>
                <a:lnTo>
                  <a:pt x="321" y="366"/>
                </a:lnTo>
                <a:lnTo>
                  <a:pt x="329" y="379"/>
                </a:lnTo>
                <a:lnTo>
                  <a:pt x="339" y="389"/>
                </a:lnTo>
                <a:lnTo>
                  <a:pt x="351" y="399"/>
                </a:lnTo>
                <a:lnTo>
                  <a:pt x="364" y="407"/>
                </a:lnTo>
                <a:lnTo>
                  <a:pt x="364" y="407"/>
                </a:lnTo>
                <a:lnTo>
                  <a:pt x="377" y="412"/>
                </a:lnTo>
                <a:lnTo>
                  <a:pt x="394" y="417"/>
                </a:lnTo>
                <a:lnTo>
                  <a:pt x="411" y="419"/>
                </a:lnTo>
                <a:lnTo>
                  <a:pt x="430" y="420"/>
                </a:lnTo>
                <a:lnTo>
                  <a:pt x="430" y="420"/>
                </a:lnTo>
                <a:lnTo>
                  <a:pt x="450" y="419"/>
                </a:lnTo>
                <a:lnTo>
                  <a:pt x="467" y="416"/>
                </a:lnTo>
                <a:lnTo>
                  <a:pt x="484" y="411"/>
                </a:lnTo>
                <a:lnTo>
                  <a:pt x="499" y="405"/>
                </a:lnTo>
                <a:lnTo>
                  <a:pt x="499" y="405"/>
                </a:lnTo>
                <a:lnTo>
                  <a:pt x="512" y="397"/>
                </a:lnTo>
                <a:lnTo>
                  <a:pt x="524" y="387"/>
                </a:lnTo>
                <a:lnTo>
                  <a:pt x="534" y="377"/>
                </a:lnTo>
                <a:lnTo>
                  <a:pt x="544" y="364"/>
                </a:lnTo>
                <a:lnTo>
                  <a:pt x="544" y="364"/>
                </a:lnTo>
                <a:lnTo>
                  <a:pt x="552" y="349"/>
                </a:lnTo>
                <a:lnTo>
                  <a:pt x="559" y="334"/>
                </a:lnTo>
                <a:lnTo>
                  <a:pt x="564" y="317"/>
                </a:lnTo>
                <a:lnTo>
                  <a:pt x="568" y="298"/>
                </a:lnTo>
                <a:lnTo>
                  <a:pt x="568" y="298"/>
                </a:lnTo>
                <a:lnTo>
                  <a:pt x="571" y="278"/>
                </a:lnTo>
                <a:lnTo>
                  <a:pt x="574" y="258"/>
                </a:lnTo>
                <a:lnTo>
                  <a:pt x="575" y="236"/>
                </a:lnTo>
                <a:lnTo>
                  <a:pt x="576" y="211"/>
                </a:lnTo>
                <a:lnTo>
                  <a:pt x="576" y="211"/>
                </a:lnTo>
                <a:lnTo>
                  <a:pt x="575" y="188"/>
                </a:lnTo>
                <a:lnTo>
                  <a:pt x="574" y="166"/>
                </a:lnTo>
                <a:lnTo>
                  <a:pt x="571" y="146"/>
                </a:lnTo>
                <a:lnTo>
                  <a:pt x="569" y="126"/>
                </a:lnTo>
                <a:lnTo>
                  <a:pt x="569" y="126"/>
                </a:lnTo>
                <a:lnTo>
                  <a:pt x="565" y="107"/>
                </a:lnTo>
                <a:lnTo>
                  <a:pt x="560" y="91"/>
                </a:lnTo>
                <a:lnTo>
                  <a:pt x="554" y="76"/>
                </a:lnTo>
                <a:lnTo>
                  <a:pt x="547" y="62"/>
                </a:lnTo>
                <a:lnTo>
                  <a:pt x="547" y="62"/>
                </a:lnTo>
                <a:lnTo>
                  <a:pt x="538" y="50"/>
                </a:lnTo>
                <a:lnTo>
                  <a:pt x="529" y="39"/>
                </a:lnTo>
                <a:lnTo>
                  <a:pt x="517" y="30"/>
                </a:lnTo>
                <a:lnTo>
                  <a:pt x="504" y="22"/>
                </a:lnTo>
                <a:lnTo>
                  <a:pt x="504" y="22"/>
                </a:lnTo>
                <a:lnTo>
                  <a:pt x="489" y="16"/>
                </a:lnTo>
                <a:lnTo>
                  <a:pt x="473" y="12"/>
                </a:lnTo>
                <a:lnTo>
                  <a:pt x="456" y="9"/>
                </a:lnTo>
                <a:lnTo>
                  <a:pt x="436" y="8"/>
                </a:lnTo>
                <a:lnTo>
                  <a:pt x="436" y="8"/>
                </a:lnTo>
                <a:lnTo>
                  <a:pt x="417" y="9"/>
                </a:lnTo>
                <a:lnTo>
                  <a:pt x="399" y="12"/>
                </a:lnTo>
                <a:lnTo>
                  <a:pt x="383" y="16"/>
                </a:lnTo>
                <a:lnTo>
                  <a:pt x="368" y="23"/>
                </a:lnTo>
                <a:lnTo>
                  <a:pt x="368" y="23"/>
                </a:lnTo>
                <a:lnTo>
                  <a:pt x="355" y="31"/>
                </a:lnTo>
                <a:lnTo>
                  <a:pt x="344" y="40"/>
                </a:lnTo>
                <a:lnTo>
                  <a:pt x="334" y="52"/>
                </a:lnTo>
                <a:lnTo>
                  <a:pt x="324" y="65"/>
                </a:lnTo>
                <a:lnTo>
                  <a:pt x="324" y="65"/>
                </a:lnTo>
                <a:lnTo>
                  <a:pt x="316" y="79"/>
                </a:lnTo>
                <a:lnTo>
                  <a:pt x="309" y="95"/>
                </a:lnTo>
                <a:lnTo>
                  <a:pt x="304" y="112"/>
                </a:lnTo>
                <a:lnTo>
                  <a:pt x="299" y="131"/>
                </a:lnTo>
                <a:lnTo>
                  <a:pt x="299" y="131"/>
                </a:lnTo>
                <a:lnTo>
                  <a:pt x="295" y="150"/>
                </a:lnTo>
                <a:lnTo>
                  <a:pt x="293" y="171"/>
                </a:lnTo>
                <a:lnTo>
                  <a:pt x="292" y="193"/>
                </a:lnTo>
                <a:lnTo>
                  <a:pt x="292" y="216"/>
                </a:lnTo>
                <a:lnTo>
                  <a:pt x="292" y="216"/>
                </a:lnTo>
                <a:lnTo>
                  <a:pt x="292" y="240"/>
                </a:lnTo>
                <a:lnTo>
                  <a:pt x="293" y="262"/>
                </a:lnTo>
                <a:lnTo>
                  <a:pt x="295" y="283"/>
                </a:lnTo>
                <a:lnTo>
                  <a:pt x="298" y="303"/>
                </a:lnTo>
                <a:lnTo>
                  <a:pt x="298" y="303"/>
                </a:lnTo>
                <a:lnTo>
                  <a:pt x="302" y="320"/>
                </a:lnTo>
                <a:lnTo>
                  <a:pt x="307" y="337"/>
                </a:lnTo>
                <a:lnTo>
                  <a:pt x="313" y="352"/>
                </a:lnTo>
                <a:lnTo>
                  <a:pt x="321" y="366"/>
                </a:lnTo>
                <a:lnTo>
                  <a:pt x="321" y="366"/>
                </a:lnTo>
                <a:close/>
                <a:moveTo>
                  <a:pt x="375" y="151"/>
                </a:moveTo>
                <a:lnTo>
                  <a:pt x="375" y="151"/>
                </a:lnTo>
                <a:lnTo>
                  <a:pt x="379" y="127"/>
                </a:lnTo>
                <a:lnTo>
                  <a:pt x="382" y="117"/>
                </a:lnTo>
                <a:lnTo>
                  <a:pt x="384" y="107"/>
                </a:lnTo>
                <a:lnTo>
                  <a:pt x="384" y="107"/>
                </a:lnTo>
                <a:lnTo>
                  <a:pt x="389" y="99"/>
                </a:lnTo>
                <a:lnTo>
                  <a:pt x="392" y="92"/>
                </a:lnTo>
                <a:lnTo>
                  <a:pt x="398" y="85"/>
                </a:lnTo>
                <a:lnTo>
                  <a:pt x="404" y="81"/>
                </a:lnTo>
                <a:lnTo>
                  <a:pt x="404" y="81"/>
                </a:lnTo>
                <a:lnTo>
                  <a:pt x="410" y="77"/>
                </a:lnTo>
                <a:lnTo>
                  <a:pt x="417" y="74"/>
                </a:lnTo>
                <a:lnTo>
                  <a:pt x="425" y="73"/>
                </a:lnTo>
                <a:lnTo>
                  <a:pt x="433" y="72"/>
                </a:lnTo>
                <a:lnTo>
                  <a:pt x="433" y="72"/>
                </a:lnTo>
                <a:lnTo>
                  <a:pt x="443" y="73"/>
                </a:lnTo>
                <a:lnTo>
                  <a:pt x="452" y="75"/>
                </a:lnTo>
                <a:lnTo>
                  <a:pt x="452" y="75"/>
                </a:lnTo>
                <a:lnTo>
                  <a:pt x="460" y="79"/>
                </a:lnTo>
                <a:lnTo>
                  <a:pt x="467" y="84"/>
                </a:lnTo>
                <a:lnTo>
                  <a:pt x="467" y="84"/>
                </a:lnTo>
                <a:lnTo>
                  <a:pt x="474" y="91"/>
                </a:lnTo>
                <a:lnTo>
                  <a:pt x="479" y="102"/>
                </a:lnTo>
                <a:lnTo>
                  <a:pt x="479" y="102"/>
                </a:lnTo>
                <a:lnTo>
                  <a:pt x="484" y="114"/>
                </a:lnTo>
                <a:lnTo>
                  <a:pt x="487" y="128"/>
                </a:lnTo>
                <a:lnTo>
                  <a:pt x="487" y="128"/>
                </a:lnTo>
                <a:lnTo>
                  <a:pt x="490" y="146"/>
                </a:lnTo>
                <a:lnTo>
                  <a:pt x="493" y="166"/>
                </a:lnTo>
                <a:lnTo>
                  <a:pt x="493" y="166"/>
                </a:lnTo>
                <a:lnTo>
                  <a:pt x="494" y="189"/>
                </a:lnTo>
                <a:lnTo>
                  <a:pt x="494" y="216"/>
                </a:lnTo>
                <a:lnTo>
                  <a:pt x="494" y="216"/>
                </a:lnTo>
                <a:lnTo>
                  <a:pt x="493" y="259"/>
                </a:lnTo>
                <a:lnTo>
                  <a:pt x="493" y="259"/>
                </a:lnTo>
                <a:lnTo>
                  <a:pt x="492" y="277"/>
                </a:lnTo>
                <a:lnTo>
                  <a:pt x="489" y="293"/>
                </a:lnTo>
                <a:lnTo>
                  <a:pt x="489" y="293"/>
                </a:lnTo>
                <a:lnTo>
                  <a:pt x="486" y="308"/>
                </a:lnTo>
                <a:lnTo>
                  <a:pt x="482" y="321"/>
                </a:lnTo>
                <a:lnTo>
                  <a:pt x="482" y="321"/>
                </a:lnTo>
                <a:lnTo>
                  <a:pt x="477" y="332"/>
                </a:lnTo>
                <a:lnTo>
                  <a:pt x="471" y="341"/>
                </a:lnTo>
                <a:lnTo>
                  <a:pt x="471" y="341"/>
                </a:lnTo>
                <a:lnTo>
                  <a:pt x="463" y="347"/>
                </a:lnTo>
                <a:lnTo>
                  <a:pt x="455" y="352"/>
                </a:lnTo>
                <a:lnTo>
                  <a:pt x="455" y="352"/>
                </a:lnTo>
                <a:lnTo>
                  <a:pt x="444" y="355"/>
                </a:lnTo>
                <a:lnTo>
                  <a:pt x="434" y="356"/>
                </a:lnTo>
                <a:lnTo>
                  <a:pt x="434" y="356"/>
                </a:lnTo>
                <a:lnTo>
                  <a:pt x="426" y="356"/>
                </a:lnTo>
                <a:lnTo>
                  <a:pt x="419" y="355"/>
                </a:lnTo>
                <a:lnTo>
                  <a:pt x="412" y="352"/>
                </a:lnTo>
                <a:lnTo>
                  <a:pt x="406" y="349"/>
                </a:lnTo>
                <a:lnTo>
                  <a:pt x="406" y="349"/>
                </a:lnTo>
                <a:lnTo>
                  <a:pt x="400" y="345"/>
                </a:lnTo>
                <a:lnTo>
                  <a:pt x="396" y="341"/>
                </a:lnTo>
                <a:lnTo>
                  <a:pt x="391" y="334"/>
                </a:lnTo>
                <a:lnTo>
                  <a:pt x="388" y="327"/>
                </a:lnTo>
                <a:lnTo>
                  <a:pt x="388" y="327"/>
                </a:lnTo>
                <a:lnTo>
                  <a:pt x="384" y="318"/>
                </a:lnTo>
                <a:lnTo>
                  <a:pt x="381" y="307"/>
                </a:lnTo>
                <a:lnTo>
                  <a:pt x="379" y="296"/>
                </a:lnTo>
                <a:lnTo>
                  <a:pt x="376" y="282"/>
                </a:lnTo>
                <a:lnTo>
                  <a:pt x="376" y="282"/>
                </a:lnTo>
                <a:lnTo>
                  <a:pt x="374" y="251"/>
                </a:lnTo>
                <a:lnTo>
                  <a:pt x="373" y="213"/>
                </a:lnTo>
                <a:lnTo>
                  <a:pt x="373" y="213"/>
                </a:lnTo>
                <a:lnTo>
                  <a:pt x="374" y="179"/>
                </a:lnTo>
                <a:lnTo>
                  <a:pt x="375" y="151"/>
                </a:lnTo>
                <a:lnTo>
                  <a:pt x="375" y="151"/>
                </a:lnTo>
                <a:close/>
                <a:moveTo>
                  <a:pt x="10" y="414"/>
                </a:moveTo>
                <a:lnTo>
                  <a:pt x="10" y="414"/>
                </a:lnTo>
                <a:lnTo>
                  <a:pt x="13" y="415"/>
                </a:lnTo>
                <a:lnTo>
                  <a:pt x="15" y="415"/>
                </a:lnTo>
                <a:lnTo>
                  <a:pt x="234" y="414"/>
                </a:lnTo>
                <a:lnTo>
                  <a:pt x="234" y="414"/>
                </a:lnTo>
                <a:lnTo>
                  <a:pt x="237" y="414"/>
                </a:lnTo>
                <a:lnTo>
                  <a:pt x="239" y="412"/>
                </a:lnTo>
                <a:lnTo>
                  <a:pt x="239" y="412"/>
                </a:lnTo>
                <a:lnTo>
                  <a:pt x="241" y="410"/>
                </a:lnTo>
                <a:lnTo>
                  <a:pt x="242" y="408"/>
                </a:lnTo>
                <a:lnTo>
                  <a:pt x="242" y="408"/>
                </a:lnTo>
                <a:lnTo>
                  <a:pt x="245" y="397"/>
                </a:lnTo>
                <a:lnTo>
                  <a:pt x="245" y="397"/>
                </a:lnTo>
                <a:lnTo>
                  <a:pt x="246" y="384"/>
                </a:lnTo>
                <a:lnTo>
                  <a:pt x="246" y="384"/>
                </a:lnTo>
                <a:lnTo>
                  <a:pt x="245" y="368"/>
                </a:lnTo>
                <a:lnTo>
                  <a:pt x="245" y="368"/>
                </a:lnTo>
                <a:lnTo>
                  <a:pt x="245" y="363"/>
                </a:lnTo>
                <a:lnTo>
                  <a:pt x="242" y="358"/>
                </a:lnTo>
                <a:lnTo>
                  <a:pt x="242" y="358"/>
                </a:lnTo>
                <a:lnTo>
                  <a:pt x="241" y="356"/>
                </a:lnTo>
                <a:lnTo>
                  <a:pt x="239" y="353"/>
                </a:lnTo>
                <a:lnTo>
                  <a:pt x="239" y="353"/>
                </a:lnTo>
                <a:lnTo>
                  <a:pt x="237" y="352"/>
                </a:lnTo>
                <a:lnTo>
                  <a:pt x="233" y="351"/>
                </a:lnTo>
                <a:lnTo>
                  <a:pt x="168" y="352"/>
                </a:lnTo>
                <a:lnTo>
                  <a:pt x="167" y="23"/>
                </a:lnTo>
                <a:lnTo>
                  <a:pt x="167" y="23"/>
                </a:lnTo>
                <a:lnTo>
                  <a:pt x="167" y="21"/>
                </a:lnTo>
                <a:lnTo>
                  <a:pt x="166" y="18"/>
                </a:lnTo>
                <a:lnTo>
                  <a:pt x="166" y="18"/>
                </a:lnTo>
                <a:lnTo>
                  <a:pt x="164" y="17"/>
                </a:lnTo>
                <a:lnTo>
                  <a:pt x="160" y="16"/>
                </a:lnTo>
                <a:lnTo>
                  <a:pt x="160" y="16"/>
                </a:lnTo>
                <a:lnTo>
                  <a:pt x="150" y="15"/>
                </a:lnTo>
                <a:lnTo>
                  <a:pt x="150" y="15"/>
                </a:lnTo>
                <a:lnTo>
                  <a:pt x="132" y="14"/>
                </a:lnTo>
                <a:lnTo>
                  <a:pt x="132" y="14"/>
                </a:lnTo>
                <a:lnTo>
                  <a:pt x="115" y="14"/>
                </a:lnTo>
                <a:lnTo>
                  <a:pt x="115" y="14"/>
                </a:lnTo>
                <a:lnTo>
                  <a:pt x="106" y="15"/>
                </a:lnTo>
                <a:lnTo>
                  <a:pt x="106" y="15"/>
                </a:lnTo>
                <a:lnTo>
                  <a:pt x="100" y="16"/>
                </a:lnTo>
                <a:lnTo>
                  <a:pt x="100" y="16"/>
                </a:lnTo>
                <a:lnTo>
                  <a:pt x="96" y="18"/>
                </a:lnTo>
                <a:lnTo>
                  <a:pt x="12" y="74"/>
                </a:lnTo>
                <a:lnTo>
                  <a:pt x="12" y="74"/>
                </a:lnTo>
                <a:lnTo>
                  <a:pt x="6" y="79"/>
                </a:lnTo>
                <a:lnTo>
                  <a:pt x="6" y="79"/>
                </a:lnTo>
                <a:lnTo>
                  <a:pt x="3" y="81"/>
                </a:lnTo>
                <a:lnTo>
                  <a:pt x="2" y="84"/>
                </a:lnTo>
                <a:lnTo>
                  <a:pt x="2" y="84"/>
                </a:lnTo>
                <a:lnTo>
                  <a:pt x="0" y="92"/>
                </a:lnTo>
                <a:lnTo>
                  <a:pt x="0" y="92"/>
                </a:lnTo>
                <a:lnTo>
                  <a:pt x="0" y="104"/>
                </a:lnTo>
                <a:lnTo>
                  <a:pt x="0" y="104"/>
                </a:lnTo>
                <a:lnTo>
                  <a:pt x="1" y="122"/>
                </a:lnTo>
                <a:lnTo>
                  <a:pt x="1" y="122"/>
                </a:lnTo>
                <a:lnTo>
                  <a:pt x="2" y="128"/>
                </a:lnTo>
                <a:lnTo>
                  <a:pt x="5" y="132"/>
                </a:lnTo>
                <a:lnTo>
                  <a:pt x="5" y="132"/>
                </a:lnTo>
                <a:lnTo>
                  <a:pt x="8" y="133"/>
                </a:lnTo>
                <a:lnTo>
                  <a:pt x="12" y="134"/>
                </a:lnTo>
                <a:lnTo>
                  <a:pt x="12" y="134"/>
                </a:lnTo>
                <a:lnTo>
                  <a:pt x="17" y="132"/>
                </a:lnTo>
                <a:lnTo>
                  <a:pt x="23" y="129"/>
                </a:lnTo>
                <a:lnTo>
                  <a:pt x="87" y="94"/>
                </a:lnTo>
                <a:lnTo>
                  <a:pt x="89" y="352"/>
                </a:lnTo>
                <a:lnTo>
                  <a:pt x="14" y="352"/>
                </a:lnTo>
                <a:lnTo>
                  <a:pt x="14" y="352"/>
                </a:lnTo>
                <a:lnTo>
                  <a:pt x="12" y="353"/>
                </a:lnTo>
                <a:lnTo>
                  <a:pt x="9" y="355"/>
                </a:lnTo>
                <a:lnTo>
                  <a:pt x="9" y="355"/>
                </a:lnTo>
                <a:lnTo>
                  <a:pt x="7" y="357"/>
                </a:lnTo>
                <a:lnTo>
                  <a:pt x="6" y="360"/>
                </a:lnTo>
                <a:lnTo>
                  <a:pt x="6" y="360"/>
                </a:lnTo>
                <a:lnTo>
                  <a:pt x="5" y="364"/>
                </a:lnTo>
                <a:lnTo>
                  <a:pt x="3" y="370"/>
                </a:lnTo>
                <a:lnTo>
                  <a:pt x="3" y="370"/>
                </a:lnTo>
                <a:lnTo>
                  <a:pt x="2" y="385"/>
                </a:lnTo>
                <a:lnTo>
                  <a:pt x="2" y="385"/>
                </a:lnTo>
                <a:lnTo>
                  <a:pt x="3" y="399"/>
                </a:lnTo>
                <a:lnTo>
                  <a:pt x="3" y="399"/>
                </a:lnTo>
                <a:lnTo>
                  <a:pt x="5" y="404"/>
                </a:lnTo>
                <a:lnTo>
                  <a:pt x="6" y="409"/>
                </a:lnTo>
                <a:lnTo>
                  <a:pt x="6" y="409"/>
                </a:lnTo>
                <a:lnTo>
                  <a:pt x="8" y="411"/>
                </a:lnTo>
                <a:lnTo>
                  <a:pt x="10" y="414"/>
                </a:lnTo>
                <a:lnTo>
                  <a:pt x="10" y="414"/>
                </a:lnTo>
                <a:close/>
                <a:moveTo>
                  <a:pt x="14" y="1169"/>
                </a:moveTo>
                <a:lnTo>
                  <a:pt x="14" y="1169"/>
                </a:lnTo>
                <a:lnTo>
                  <a:pt x="16" y="1170"/>
                </a:lnTo>
                <a:lnTo>
                  <a:pt x="18" y="1170"/>
                </a:lnTo>
                <a:lnTo>
                  <a:pt x="238" y="1169"/>
                </a:lnTo>
                <a:lnTo>
                  <a:pt x="238" y="1169"/>
                </a:lnTo>
                <a:lnTo>
                  <a:pt x="240" y="1169"/>
                </a:lnTo>
                <a:lnTo>
                  <a:pt x="242" y="1168"/>
                </a:lnTo>
                <a:lnTo>
                  <a:pt x="242" y="1168"/>
                </a:lnTo>
                <a:lnTo>
                  <a:pt x="245" y="1166"/>
                </a:lnTo>
                <a:lnTo>
                  <a:pt x="247" y="1162"/>
                </a:lnTo>
                <a:lnTo>
                  <a:pt x="247" y="1162"/>
                </a:lnTo>
                <a:lnTo>
                  <a:pt x="248" y="1159"/>
                </a:lnTo>
                <a:lnTo>
                  <a:pt x="249" y="1153"/>
                </a:lnTo>
                <a:lnTo>
                  <a:pt x="249" y="1153"/>
                </a:lnTo>
                <a:lnTo>
                  <a:pt x="250" y="1139"/>
                </a:lnTo>
                <a:lnTo>
                  <a:pt x="250" y="1139"/>
                </a:lnTo>
                <a:lnTo>
                  <a:pt x="249" y="1124"/>
                </a:lnTo>
                <a:lnTo>
                  <a:pt x="249" y="1124"/>
                </a:lnTo>
                <a:lnTo>
                  <a:pt x="248" y="1118"/>
                </a:lnTo>
                <a:lnTo>
                  <a:pt x="247" y="1114"/>
                </a:lnTo>
                <a:lnTo>
                  <a:pt x="247" y="1114"/>
                </a:lnTo>
                <a:lnTo>
                  <a:pt x="245" y="1111"/>
                </a:lnTo>
                <a:lnTo>
                  <a:pt x="242" y="1109"/>
                </a:lnTo>
                <a:lnTo>
                  <a:pt x="242" y="1109"/>
                </a:lnTo>
                <a:lnTo>
                  <a:pt x="240" y="1108"/>
                </a:lnTo>
                <a:lnTo>
                  <a:pt x="238" y="1107"/>
                </a:lnTo>
                <a:lnTo>
                  <a:pt x="173" y="1107"/>
                </a:lnTo>
                <a:lnTo>
                  <a:pt x="171" y="779"/>
                </a:lnTo>
                <a:lnTo>
                  <a:pt x="171" y="779"/>
                </a:lnTo>
                <a:lnTo>
                  <a:pt x="171" y="776"/>
                </a:lnTo>
                <a:lnTo>
                  <a:pt x="170" y="774"/>
                </a:lnTo>
                <a:lnTo>
                  <a:pt x="170" y="774"/>
                </a:lnTo>
                <a:lnTo>
                  <a:pt x="167" y="773"/>
                </a:lnTo>
                <a:lnTo>
                  <a:pt x="165" y="772"/>
                </a:lnTo>
                <a:lnTo>
                  <a:pt x="165" y="772"/>
                </a:lnTo>
                <a:lnTo>
                  <a:pt x="153" y="769"/>
                </a:lnTo>
                <a:lnTo>
                  <a:pt x="153" y="769"/>
                </a:lnTo>
                <a:lnTo>
                  <a:pt x="135" y="769"/>
                </a:lnTo>
                <a:lnTo>
                  <a:pt x="135" y="769"/>
                </a:lnTo>
                <a:lnTo>
                  <a:pt x="120" y="769"/>
                </a:lnTo>
                <a:lnTo>
                  <a:pt x="120" y="769"/>
                </a:lnTo>
                <a:lnTo>
                  <a:pt x="110" y="770"/>
                </a:lnTo>
                <a:lnTo>
                  <a:pt x="110" y="770"/>
                </a:lnTo>
                <a:lnTo>
                  <a:pt x="104" y="772"/>
                </a:lnTo>
                <a:lnTo>
                  <a:pt x="104" y="772"/>
                </a:lnTo>
                <a:lnTo>
                  <a:pt x="100" y="774"/>
                </a:lnTo>
                <a:lnTo>
                  <a:pt x="15" y="829"/>
                </a:lnTo>
                <a:lnTo>
                  <a:pt x="15" y="829"/>
                </a:lnTo>
                <a:lnTo>
                  <a:pt x="9" y="834"/>
                </a:lnTo>
                <a:lnTo>
                  <a:pt x="9" y="834"/>
                </a:lnTo>
                <a:lnTo>
                  <a:pt x="7" y="836"/>
                </a:lnTo>
                <a:lnTo>
                  <a:pt x="6" y="840"/>
                </a:lnTo>
                <a:lnTo>
                  <a:pt x="6" y="840"/>
                </a:lnTo>
                <a:lnTo>
                  <a:pt x="5" y="848"/>
                </a:lnTo>
                <a:lnTo>
                  <a:pt x="5" y="848"/>
                </a:lnTo>
                <a:lnTo>
                  <a:pt x="5" y="859"/>
                </a:lnTo>
                <a:lnTo>
                  <a:pt x="5" y="859"/>
                </a:lnTo>
                <a:lnTo>
                  <a:pt x="5" y="878"/>
                </a:lnTo>
                <a:lnTo>
                  <a:pt x="5" y="878"/>
                </a:lnTo>
                <a:lnTo>
                  <a:pt x="7" y="884"/>
                </a:lnTo>
                <a:lnTo>
                  <a:pt x="9" y="887"/>
                </a:lnTo>
                <a:lnTo>
                  <a:pt x="9" y="887"/>
                </a:lnTo>
                <a:lnTo>
                  <a:pt x="12" y="888"/>
                </a:lnTo>
                <a:lnTo>
                  <a:pt x="16" y="888"/>
                </a:lnTo>
                <a:lnTo>
                  <a:pt x="16" y="888"/>
                </a:lnTo>
                <a:lnTo>
                  <a:pt x="21" y="887"/>
                </a:lnTo>
                <a:lnTo>
                  <a:pt x="28" y="885"/>
                </a:lnTo>
                <a:lnTo>
                  <a:pt x="91" y="849"/>
                </a:lnTo>
                <a:lnTo>
                  <a:pt x="92" y="1108"/>
                </a:lnTo>
                <a:lnTo>
                  <a:pt x="18" y="1108"/>
                </a:lnTo>
                <a:lnTo>
                  <a:pt x="18" y="1108"/>
                </a:lnTo>
                <a:lnTo>
                  <a:pt x="16" y="1109"/>
                </a:lnTo>
                <a:lnTo>
                  <a:pt x="14" y="1110"/>
                </a:lnTo>
                <a:lnTo>
                  <a:pt x="14" y="1110"/>
                </a:lnTo>
                <a:lnTo>
                  <a:pt x="12" y="1112"/>
                </a:lnTo>
                <a:lnTo>
                  <a:pt x="9" y="1115"/>
                </a:lnTo>
                <a:lnTo>
                  <a:pt x="9" y="1115"/>
                </a:lnTo>
                <a:lnTo>
                  <a:pt x="8" y="1119"/>
                </a:lnTo>
                <a:lnTo>
                  <a:pt x="7" y="1125"/>
                </a:lnTo>
                <a:lnTo>
                  <a:pt x="7" y="1125"/>
                </a:lnTo>
                <a:lnTo>
                  <a:pt x="7" y="1140"/>
                </a:lnTo>
                <a:lnTo>
                  <a:pt x="7" y="1140"/>
                </a:lnTo>
                <a:lnTo>
                  <a:pt x="7" y="1154"/>
                </a:lnTo>
                <a:lnTo>
                  <a:pt x="7" y="1154"/>
                </a:lnTo>
                <a:lnTo>
                  <a:pt x="8" y="1160"/>
                </a:lnTo>
                <a:lnTo>
                  <a:pt x="10" y="1164"/>
                </a:lnTo>
                <a:lnTo>
                  <a:pt x="10" y="1164"/>
                </a:lnTo>
                <a:lnTo>
                  <a:pt x="12" y="1167"/>
                </a:lnTo>
                <a:lnTo>
                  <a:pt x="14" y="1169"/>
                </a:lnTo>
                <a:lnTo>
                  <a:pt x="14" y="1169"/>
                </a:lnTo>
                <a:close/>
                <a:moveTo>
                  <a:pt x="1184" y="59"/>
                </a:moveTo>
                <a:lnTo>
                  <a:pt x="1184" y="59"/>
                </a:lnTo>
                <a:lnTo>
                  <a:pt x="1176" y="46"/>
                </a:lnTo>
                <a:lnTo>
                  <a:pt x="1166" y="36"/>
                </a:lnTo>
                <a:lnTo>
                  <a:pt x="1154" y="27"/>
                </a:lnTo>
                <a:lnTo>
                  <a:pt x="1141" y="18"/>
                </a:lnTo>
                <a:lnTo>
                  <a:pt x="1141" y="18"/>
                </a:lnTo>
                <a:lnTo>
                  <a:pt x="1127" y="13"/>
                </a:lnTo>
                <a:lnTo>
                  <a:pt x="1111" y="8"/>
                </a:lnTo>
                <a:lnTo>
                  <a:pt x="1093" y="6"/>
                </a:lnTo>
                <a:lnTo>
                  <a:pt x="1073" y="5"/>
                </a:lnTo>
                <a:lnTo>
                  <a:pt x="1073" y="5"/>
                </a:lnTo>
                <a:lnTo>
                  <a:pt x="1055" y="6"/>
                </a:lnTo>
                <a:lnTo>
                  <a:pt x="1036" y="9"/>
                </a:lnTo>
                <a:lnTo>
                  <a:pt x="1020" y="14"/>
                </a:lnTo>
                <a:lnTo>
                  <a:pt x="1006" y="20"/>
                </a:lnTo>
                <a:lnTo>
                  <a:pt x="1006" y="20"/>
                </a:lnTo>
                <a:lnTo>
                  <a:pt x="992" y="28"/>
                </a:lnTo>
                <a:lnTo>
                  <a:pt x="981" y="37"/>
                </a:lnTo>
                <a:lnTo>
                  <a:pt x="971" y="49"/>
                </a:lnTo>
                <a:lnTo>
                  <a:pt x="961" y="61"/>
                </a:lnTo>
                <a:lnTo>
                  <a:pt x="961" y="61"/>
                </a:lnTo>
                <a:lnTo>
                  <a:pt x="953" y="76"/>
                </a:lnTo>
                <a:lnTo>
                  <a:pt x="946" y="91"/>
                </a:lnTo>
                <a:lnTo>
                  <a:pt x="941" y="109"/>
                </a:lnTo>
                <a:lnTo>
                  <a:pt x="936" y="127"/>
                </a:lnTo>
                <a:lnTo>
                  <a:pt x="936" y="127"/>
                </a:lnTo>
                <a:lnTo>
                  <a:pt x="932" y="147"/>
                </a:lnTo>
                <a:lnTo>
                  <a:pt x="930" y="167"/>
                </a:lnTo>
                <a:lnTo>
                  <a:pt x="929" y="189"/>
                </a:lnTo>
                <a:lnTo>
                  <a:pt x="929" y="213"/>
                </a:lnTo>
                <a:lnTo>
                  <a:pt x="929" y="213"/>
                </a:lnTo>
                <a:lnTo>
                  <a:pt x="929" y="237"/>
                </a:lnTo>
                <a:lnTo>
                  <a:pt x="930" y="259"/>
                </a:lnTo>
                <a:lnTo>
                  <a:pt x="932" y="280"/>
                </a:lnTo>
                <a:lnTo>
                  <a:pt x="936" y="299"/>
                </a:lnTo>
                <a:lnTo>
                  <a:pt x="936" y="299"/>
                </a:lnTo>
                <a:lnTo>
                  <a:pt x="939" y="318"/>
                </a:lnTo>
                <a:lnTo>
                  <a:pt x="944" y="334"/>
                </a:lnTo>
                <a:lnTo>
                  <a:pt x="951" y="349"/>
                </a:lnTo>
                <a:lnTo>
                  <a:pt x="958" y="363"/>
                </a:lnTo>
                <a:lnTo>
                  <a:pt x="958" y="363"/>
                </a:lnTo>
                <a:lnTo>
                  <a:pt x="967" y="375"/>
                </a:lnTo>
                <a:lnTo>
                  <a:pt x="976" y="386"/>
                </a:lnTo>
                <a:lnTo>
                  <a:pt x="988" y="395"/>
                </a:lnTo>
                <a:lnTo>
                  <a:pt x="1001" y="403"/>
                </a:lnTo>
                <a:lnTo>
                  <a:pt x="1001" y="403"/>
                </a:lnTo>
                <a:lnTo>
                  <a:pt x="1014" y="409"/>
                </a:lnTo>
                <a:lnTo>
                  <a:pt x="1031" y="414"/>
                </a:lnTo>
                <a:lnTo>
                  <a:pt x="1049" y="416"/>
                </a:lnTo>
                <a:lnTo>
                  <a:pt x="1069" y="417"/>
                </a:lnTo>
                <a:lnTo>
                  <a:pt x="1069" y="417"/>
                </a:lnTo>
                <a:lnTo>
                  <a:pt x="1087" y="416"/>
                </a:lnTo>
                <a:lnTo>
                  <a:pt x="1106" y="414"/>
                </a:lnTo>
                <a:lnTo>
                  <a:pt x="1122" y="409"/>
                </a:lnTo>
                <a:lnTo>
                  <a:pt x="1136" y="402"/>
                </a:lnTo>
                <a:lnTo>
                  <a:pt x="1136" y="402"/>
                </a:lnTo>
                <a:lnTo>
                  <a:pt x="1149" y="394"/>
                </a:lnTo>
                <a:lnTo>
                  <a:pt x="1161" y="385"/>
                </a:lnTo>
                <a:lnTo>
                  <a:pt x="1171" y="373"/>
                </a:lnTo>
                <a:lnTo>
                  <a:pt x="1181" y="360"/>
                </a:lnTo>
                <a:lnTo>
                  <a:pt x="1181" y="360"/>
                </a:lnTo>
                <a:lnTo>
                  <a:pt x="1189" y="347"/>
                </a:lnTo>
                <a:lnTo>
                  <a:pt x="1196" y="330"/>
                </a:lnTo>
                <a:lnTo>
                  <a:pt x="1201" y="313"/>
                </a:lnTo>
                <a:lnTo>
                  <a:pt x="1206" y="295"/>
                </a:lnTo>
                <a:lnTo>
                  <a:pt x="1206" y="295"/>
                </a:lnTo>
                <a:lnTo>
                  <a:pt x="1209" y="275"/>
                </a:lnTo>
                <a:lnTo>
                  <a:pt x="1212" y="254"/>
                </a:lnTo>
                <a:lnTo>
                  <a:pt x="1213" y="232"/>
                </a:lnTo>
                <a:lnTo>
                  <a:pt x="1213" y="209"/>
                </a:lnTo>
                <a:lnTo>
                  <a:pt x="1213" y="209"/>
                </a:lnTo>
                <a:lnTo>
                  <a:pt x="1213" y="185"/>
                </a:lnTo>
                <a:lnTo>
                  <a:pt x="1211" y="163"/>
                </a:lnTo>
                <a:lnTo>
                  <a:pt x="1209" y="142"/>
                </a:lnTo>
                <a:lnTo>
                  <a:pt x="1206" y="122"/>
                </a:lnTo>
                <a:lnTo>
                  <a:pt x="1206" y="122"/>
                </a:lnTo>
                <a:lnTo>
                  <a:pt x="1202" y="104"/>
                </a:lnTo>
                <a:lnTo>
                  <a:pt x="1198" y="88"/>
                </a:lnTo>
                <a:lnTo>
                  <a:pt x="1191" y="73"/>
                </a:lnTo>
                <a:lnTo>
                  <a:pt x="1184" y="59"/>
                </a:lnTo>
                <a:lnTo>
                  <a:pt x="1184" y="59"/>
                </a:lnTo>
                <a:close/>
                <a:moveTo>
                  <a:pt x="1131" y="255"/>
                </a:moveTo>
                <a:lnTo>
                  <a:pt x="1131" y="255"/>
                </a:lnTo>
                <a:lnTo>
                  <a:pt x="1130" y="274"/>
                </a:lnTo>
                <a:lnTo>
                  <a:pt x="1126" y="290"/>
                </a:lnTo>
                <a:lnTo>
                  <a:pt x="1126" y="290"/>
                </a:lnTo>
                <a:lnTo>
                  <a:pt x="1124" y="305"/>
                </a:lnTo>
                <a:lnTo>
                  <a:pt x="1119" y="318"/>
                </a:lnTo>
                <a:lnTo>
                  <a:pt x="1119" y="318"/>
                </a:lnTo>
                <a:lnTo>
                  <a:pt x="1115" y="328"/>
                </a:lnTo>
                <a:lnTo>
                  <a:pt x="1108" y="337"/>
                </a:lnTo>
                <a:lnTo>
                  <a:pt x="1108" y="337"/>
                </a:lnTo>
                <a:lnTo>
                  <a:pt x="1101" y="344"/>
                </a:lnTo>
                <a:lnTo>
                  <a:pt x="1092" y="349"/>
                </a:lnTo>
                <a:lnTo>
                  <a:pt x="1092" y="349"/>
                </a:lnTo>
                <a:lnTo>
                  <a:pt x="1082" y="351"/>
                </a:lnTo>
                <a:lnTo>
                  <a:pt x="1071" y="352"/>
                </a:lnTo>
                <a:lnTo>
                  <a:pt x="1071" y="352"/>
                </a:lnTo>
                <a:lnTo>
                  <a:pt x="1063" y="352"/>
                </a:lnTo>
                <a:lnTo>
                  <a:pt x="1056" y="351"/>
                </a:lnTo>
                <a:lnTo>
                  <a:pt x="1049" y="349"/>
                </a:lnTo>
                <a:lnTo>
                  <a:pt x="1043" y="347"/>
                </a:lnTo>
                <a:lnTo>
                  <a:pt x="1043" y="347"/>
                </a:lnTo>
                <a:lnTo>
                  <a:pt x="1039" y="342"/>
                </a:lnTo>
                <a:lnTo>
                  <a:pt x="1033" y="337"/>
                </a:lnTo>
                <a:lnTo>
                  <a:pt x="1028" y="330"/>
                </a:lnTo>
                <a:lnTo>
                  <a:pt x="1025" y="323"/>
                </a:lnTo>
                <a:lnTo>
                  <a:pt x="1025" y="323"/>
                </a:lnTo>
                <a:lnTo>
                  <a:pt x="1021" y="314"/>
                </a:lnTo>
                <a:lnTo>
                  <a:pt x="1019" y="304"/>
                </a:lnTo>
                <a:lnTo>
                  <a:pt x="1016" y="292"/>
                </a:lnTo>
                <a:lnTo>
                  <a:pt x="1014" y="278"/>
                </a:lnTo>
                <a:lnTo>
                  <a:pt x="1014" y="278"/>
                </a:lnTo>
                <a:lnTo>
                  <a:pt x="1011" y="247"/>
                </a:lnTo>
                <a:lnTo>
                  <a:pt x="1010" y="209"/>
                </a:lnTo>
                <a:lnTo>
                  <a:pt x="1010" y="209"/>
                </a:lnTo>
                <a:lnTo>
                  <a:pt x="1011" y="176"/>
                </a:lnTo>
                <a:lnTo>
                  <a:pt x="1013" y="148"/>
                </a:lnTo>
                <a:lnTo>
                  <a:pt x="1013" y="148"/>
                </a:lnTo>
                <a:lnTo>
                  <a:pt x="1017" y="124"/>
                </a:lnTo>
                <a:lnTo>
                  <a:pt x="1019" y="113"/>
                </a:lnTo>
                <a:lnTo>
                  <a:pt x="1022" y="104"/>
                </a:lnTo>
                <a:lnTo>
                  <a:pt x="1022" y="104"/>
                </a:lnTo>
                <a:lnTo>
                  <a:pt x="1026" y="96"/>
                </a:lnTo>
                <a:lnTo>
                  <a:pt x="1031" y="89"/>
                </a:lnTo>
                <a:lnTo>
                  <a:pt x="1035" y="83"/>
                </a:lnTo>
                <a:lnTo>
                  <a:pt x="1041" y="77"/>
                </a:lnTo>
                <a:lnTo>
                  <a:pt x="1041" y="77"/>
                </a:lnTo>
                <a:lnTo>
                  <a:pt x="1047" y="74"/>
                </a:lnTo>
                <a:lnTo>
                  <a:pt x="1054" y="72"/>
                </a:lnTo>
                <a:lnTo>
                  <a:pt x="1062" y="69"/>
                </a:lnTo>
                <a:lnTo>
                  <a:pt x="1071" y="69"/>
                </a:lnTo>
                <a:lnTo>
                  <a:pt x="1071" y="69"/>
                </a:lnTo>
                <a:lnTo>
                  <a:pt x="1080" y="69"/>
                </a:lnTo>
                <a:lnTo>
                  <a:pt x="1089" y="72"/>
                </a:lnTo>
                <a:lnTo>
                  <a:pt x="1089" y="72"/>
                </a:lnTo>
                <a:lnTo>
                  <a:pt x="1097" y="75"/>
                </a:lnTo>
                <a:lnTo>
                  <a:pt x="1106" y="81"/>
                </a:lnTo>
                <a:lnTo>
                  <a:pt x="1106" y="81"/>
                </a:lnTo>
                <a:lnTo>
                  <a:pt x="1111" y="89"/>
                </a:lnTo>
                <a:lnTo>
                  <a:pt x="1117" y="98"/>
                </a:lnTo>
                <a:lnTo>
                  <a:pt x="1117" y="98"/>
                </a:lnTo>
                <a:lnTo>
                  <a:pt x="1121" y="111"/>
                </a:lnTo>
                <a:lnTo>
                  <a:pt x="1125" y="126"/>
                </a:lnTo>
                <a:lnTo>
                  <a:pt x="1125" y="126"/>
                </a:lnTo>
                <a:lnTo>
                  <a:pt x="1127" y="143"/>
                </a:lnTo>
                <a:lnTo>
                  <a:pt x="1130" y="163"/>
                </a:lnTo>
                <a:lnTo>
                  <a:pt x="1130" y="163"/>
                </a:lnTo>
                <a:lnTo>
                  <a:pt x="1131" y="186"/>
                </a:lnTo>
                <a:lnTo>
                  <a:pt x="1132" y="213"/>
                </a:lnTo>
                <a:lnTo>
                  <a:pt x="1132" y="213"/>
                </a:lnTo>
                <a:lnTo>
                  <a:pt x="1131" y="255"/>
                </a:lnTo>
                <a:lnTo>
                  <a:pt x="1131" y="255"/>
                </a:lnTo>
                <a:close/>
                <a:moveTo>
                  <a:pt x="1206" y="1864"/>
                </a:moveTo>
                <a:lnTo>
                  <a:pt x="1206" y="1864"/>
                </a:lnTo>
                <a:lnTo>
                  <a:pt x="1205" y="1861"/>
                </a:lnTo>
                <a:lnTo>
                  <a:pt x="1202" y="1859"/>
                </a:lnTo>
                <a:lnTo>
                  <a:pt x="1202" y="1859"/>
                </a:lnTo>
                <a:lnTo>
                  <a:pt x="1200" y="1857"/>
                </a:lnTo>
                <a:lnTo>
                  <a:pt x="1198" y="1857"/>
                </a:lnTo>
                <a:lnTo>
                  <a:pt x="1132" y="1857"/>
                </a:lnTo>
                <a:lnTo>
                  <a:pt x="1131" y="1529"/>
                </a:lnTo>
                <a:lnTo>
                  <a:pt x="1131" y="1529"/>
                </a:lnTo>
                <a:lnTo>
                  <a:pt x="1131" y="1526"/>
                </a:lnTo>
                <a:lnTo>
                  <a:pt x="1130" y="1525"/>
                </a:lnTo>
                <a:lnTo>
                  <a:pt x="1130" y="1525"/>
                </a:lnTo>
                <a:lnTo>
                  <a:pt x="1127" y="1522"/>
                </a:lnTo>
                <a:lnTo>
                  <a:pt x="1125" y="1521"/>
                </a:lnTo>
                <a:lnTo>
                  <a:pt x="1125" y="1521"/>
                </a:lnTo>
                <a:lnTo>
                  <a:pt x="1114" y="1520"/>
                </a:lnTo>
                <a:lnTo>
                  <a:pt x="1114" y="1520"/>
                </a:lnTo>
                <a:lnTo>
                  <a:pt x="1095" y="1520"/>
                </a:lnTo>
                <a:lnTo>
                  <a:pt x="1095" y="1520"/>
                </a:lnTo>
                <a:lnTo>
                  <a:pt x="1079" y="1520"/>
                </a:lnTo>
                <a:lnTo>
                  <a:pt x="1079" y="1520"/>
                </a:lnTo>
                <a:lnTo>
                  <a:pt x="1070" y="1520"/>
                </a:lnTo>
                <a:lnTo>
                  <a:pt x="1070" y="1520"/>
                </a:lnTo>
                <a:lnTo>
                  <a:pt x="1064" y="1521"/>
                </a:lnTo>
                <a:lnTo>
                  <a:pt x="1064" y="1521"/>
                </a:lnTo>
                <a:lnTo>
                  <a:pt x="1061" y="1524"/>
                </a:lnTo>
                <a:lnTo>
                  <a:pt x="975" y="1579"/>
                </a:lnTo>
                <a:lnTo>
                  <a:pt x="975" y="1579"/>
                </a:lnTo>
                <a:lnTo>
                  <a:pt x="969" y="1584"/>
                </a:lnTo>
                <a:lnTo>
                  <a:pt x="969" y="1584"/>
                </a:lnTo>
                <a:lnTo>
                  <a:pt x="967" y="1587"/>
                </a:lnTo>
                <a:lnTo>
                  <a:pt x="966" y="1589"/>
                </a:lnTo>
                <a:lnTo>
                  <a:pt x="966" y="1589"/>
                </a:lnTo>
                <a:lnTo>
                  <a:pt x="965" y="1598"/>
                </a:lnTo>
                <a:lnTo>
                  <a:pt x="965" y="1598"/>
                </a:lnTo>
                <a:lnTo>
                  <a:pt x="964" y="1610"/>
                </a:lnTo>
                <a:lnTo>
                  <a:pt x="964" y="1610"/>
                </a:lnTo>
                <a:lnTo>
                  <a:pt x="965" y="1629"/>
                </a:lnTo>
                <a:lnTo>
                  <a:pt x="965" y="1629"/>
                </a:lnTo>
                <a:lnTo>
                  <a:pt x="966" y="1633"/>
                </a:lnTo>
                <a:lnTo>
                  <a:pt x="968" y="1637"/>
                </a:lnTo>
                <a:lnTo>
                  <a:pt x="968" y="1637"/>
                </a:lnTo>
                <a:lnTo>
                  <a:pt x="972" y="1639"/>
                </a:lnTo>
                <a:lnTo>
                  <a:pt x="975" y="1639"/>
                </a:lnTo>
                <a:lnTo>
                  <a:pt x="975" y="1639"/>
                </a:lnTo>
                <a:lnTo>
                  <a:pt x="981" y="1638"/>
                </a:lnTo>
                <a:lnTo>
                  <a:pt x="987" y="1635"/>
                </a:lnTo>
                <a:lnTo>
                  <a:pt x="1051" y="1599"/>
                </a:lnTo>
                <a:lnTo>
                  <a:pt x="1052" y="1857"/>
                </a:lnTo>
                <a:lnTo>
                  <a:pt x="979" y="1859"/>
                </a:lnTo>
                <a:lnTo>
                  <a:pt x="979" y="1859"/>
                </a:lnTo>
                <a:lnTo>
                  <a:pt x="975" y="1859"/>
                </a:lnTo>
                <a:lnTo>
                  <a:pt x="973" y="1860"/>
                </a:lnTo>
                <a:lnTo>
                  <a:pt x="973" y="1860"/>
                </a:lnTo>
                <a:lnTo>
                  <a:pt x="972" y="1862"/>
                </a:lnTo>
                <a:lnTo>
                  <a:pt x="969" y="1866"/>
                </a:lnTo>
                <a:lnTo>
                  <a:pt x="969" y="1866"/>
                </a:lnTo>
                <a:lnTo>
                  <a:pt x="968" y="1870"/>
                </a:lnTo>
                <a:lnTo>
                  <a:pt x="967" y="1875"/>
                </a:lnTo>
                <a:lnTo>
                  <a:pt x="967" y="1875"/>
                </a:lnTo>
                <a:lnTo>
                  <a:pt x="966" y="1890"/>
                </a:lnTo>
                <a:lnTo>
                  <a:pt x="966" y="1890"/>
                </a:lnTo>
                <a:lnTo>
                  <a:pt x="967" y="1905"/>
                </a:lnTo>
                <a:lnTo>
                  <a:pt x="967" y="1905"/>
                </a:lnTo>
                <a:lnTo>
                  <a:pt x="968" y="1911"/>
                </a:lnTo>
                <a:lnTo>
                  <a:pt x="971" y="1914"/>
                </a:lnTo>
                <a:lnTo>
                  <a:pt x="971" y="1914"/>
                </a:lnTo>
                <a:lnTo>
                  <a:pt x="972" y="1918"/>
                </a:lnTo>
                <a:lnTo>
                  <a:pt x="974" y="1919"/>
                </a:lnTo>
                <a:lnTo>
                  <a:pt x="974" y="1919"/>
                </a:lnTo>
                <a:lnTo>
                  <a:pt x="976" y="1920"/>
                </a:lnTo>
                <a:lnTo>
                  <a:pt x="979" y="1921"/>
                </a:lnTo>
                <a:lnTo>
                  <a:pt x="1198" y="1920"/>
                </a:lnTo>
                <a:lnTo>
                  <a:pt x="1198" y="1920"/>
                </a:lnTo>
                <a:lnTo>
                  <a:pt x="1200" y="1919"/>
                </a:lnTo>
                <a:lnTo>
                  <a:pt x="1202" y="1918"/>
                </a:lnTo>
                <a:lnTo>
                  <a:pt x="1202" y="1918"/>
                </a:lnTo>
                <a:lnTo>
                  <a:pt x="1205" y="1916"/>
                </a:lnTo>
                <a:lnTo>
                  <a:pt x="1206" y="1913"/>
                </a:lnTo>
                <a:lnTo>
                  <a:pt x="1206" y="1913"/>
                </a:lnTo>
                <a:lnTo>
                  <a:pt x="1208" y="1908"/>
                </a:lnTo>
                <a:lnTo>
                  <a:pt x="1209" y="1904"/>
                </a:lnTo>
                <a:lnTo>
                  <a:pt x="1209" y="1904"/>
                </a:lnTo>
                <a:lnTo>
                  <a:pt x="1209" y="1889"/>
                </a:lnTo>
                <a:lnTo>
                  <a:pt x="1209" y="1889"/>
                </a:lnTo>
                <a:lnTo>
                  <a:pt x="1209" y="1874"/>
                </a:lnTo>
                <a:lnTo>
                  <a:pt x="1209" y="1874"/>
                </a:lnTo>
                <a:lnTo>
                  <a:pt x="1208" y="1869"/>
                </a:lnTo>
                <a:lnTo>
                  <a:pt x="1206" y="1864"/>
                </a:lnTo>
                <a:lnTo>
                  <a:pt x="1206" y="1864"/>
                </a:lnTo>
                <a:close/>
                <a:moveTo>
                  <a:pt x="1511" y="1568"/>
                </a:moveTo>
                <a:lnTo>
                  <a:pt x="1511" y="1568"/>
                </a:lnTo>
                <a:lnTo>
                  <a:pt x="1503" y="1555"/>
                </a:lnTo>
                <a:lnTo>
                  <a:pt x="1492" y="1544"/>
                </a:lnTo>
                <a:lnTo>
                  <a:pt x="1481" y="1535"/>
                </a:lnTo>
                <a:lnTo>
                  <a:pt x="1468" y="1527"/>
                </a:lnTo>
                <a:lnTo>
                  <a:pt x="1468" y="1527"/>
                </a:lnTo>
                <a:lnTo>
                  <a:pt x="1454" y="1521"/>
                </a:lnTo>
                <a:lnTo>
                  <a:pt x="1438" y="1517"/>
                </a:lnTo>
                <a:lnTo>
                  <a:pt x="1419" y="1514"/>
                </a:lnTo>
                <a:lnTo>
                  <a:pt x="1400" y="1514"/>
                </a:lnTo>
                <a:lnTo>
                  <a:pt x="1400" y="1514"/>
                </a:lnTo>
                <a:lnTo>
                  <a:pt x="1381" y="1514"/>
                </a:lnTo>
                <a:lnTo>
                  <a:pt x="1363" y="1518"/>
                </a:lnTo>
                <a:lnTo>
                  <a:pt x="1347" y="1522"/>
                </a:lnTo>
                <a:lnTo>
                  <a:pt x="1333" y="1528"/>
                </a:lnTo>
                <a:lnTo>
                  <a:pt x="1333" y="1528"/>
                </a:lnTo>
                <a:lnTo>
                  <a:pt x="1319" y="1536"/>
                </a:lnTo>
                <a:lnTo>
                  <a:pt x="1307" y="1547"/>
                </a:lnTo>
                <a:lnTo>
                  <a:pt x="1297" y="1557"/>
                </a:lnTo>
                <a:lnTo>
                  <a:pt x="1288" y="1570"/>
                </a:lnTo>
                <a:lnTo>
                  <a:pt x="1288" y="1570"/>
                </a:lnTo>
                <a:lnTo>
                  <a:pt x="1280" y="1585"/>
                </a:lnTo>
                <a:lnTo>
                  <a:pt x="1273" y="1600"/>
                </a:lnTo>
                <a:lnTo>
                  <a:pt x="1267" y="1617"/>
                </a:lnTo>
                <a:lnTo>
                  <a:pt x="1262" y="1636"/>
                </a:lnTo>
                <a:lnTo>
                  <a:pt x="1262" y="1636"/>
                </a:lnTo>
                <a:lnTo>
                  <a:pt x="1259" y="1656"/>
                </a:lnTo>
                <a:lnTo>
                  <a:pt x="1257" y="1677"/>
                </a:lnTo>
                <a:lnTo>
                  <a:pt x="1256" y="1699"/>
                </a:lnTo>
                <a:lnTo>
                  <a:pt x="1256" y="1722"/>
                </a:lnTo>
                <a:lnTo>
                  <a:pt x="1256" y="1722"/>
                </a:lnTo>
                <a:lnTo>
                  <a:pt x="1256" y="1745"/>
                </a:lnTo>
                <a:lnTo>
                  <a:pt x="1257" y="1767"/>
                </a:lnTo>
                <a:lnTo>
                  <a:pt x="1259" y="1788"/>
                </a:lnTo>
                <a:lnTo>
                  <a:pt x="1262" y="1808"/>
                </a:lnTo>
                <a:lnTo>
                  <a:pt x="1262" y="1808"/>
                </a:lnTo>
                <a:lnTo>
                  <a:pt x="1266" y="1826"/>
                </a:lnTo>
                <a:lnTo>
                  <a:pt x="1271" y="1842"/>
                </a:lnTo>
                <a:lnTo>
                  <a:pt x="1277" y="1859"/>
                </a:lnTo>
                <a:lnTo>
                  <a:pt x="1284" y="1872"/>
                </a:lnTo>
                <a:lnTo>
                  <a:pt x="1284" y="1872"/>
                </a:lnTo>
                <a:lnTo>
                  <a:pt x="1292" y="1884"/>
                </a:lnTo>
                <a:lnTo>
                  <a:pt x="1303" y="1896"/>
                </a:lnTo>
                <a:lnTo>
                  <a:pt x="1314" y="1905"/>
                </a:lnTo>
                <a:lnTo>
                  <a:pt x="1327" y="1912"/>
                </a:lnTo>
                <a:lnTo>
                  <a:pt x="1327" y="1912"/>
                </a:lnTo>
                <a:lnTo>
                  <a:pt x="1341" y="1918"/>
                </a:lnTo>
                <a:lnTo>
                  <a:pt x="1357" y="1922"/>
                </a:lnTo>
                <a:lnTo>
                  <a:pt x="1376" y="1924"/>
                </a:lnTo>
                <a:lnTo>
                  <a:pt x="1394" y="1926"/>
                </a:lnTo>
                <a:lnTo>
                  <a:pt x="1394" y="1926"/>
                </a:lnTo>
                <a:lnTo>
                  <a:pt x="1414" y="1924"/>
                </a:lnTo>
                <a:lnTo>
                  <a:pt x="1432" y="1922"/>
                </a:lnTo>
                <a:lnTo>
                  <a:pt x="1448" y="1918"/>
                </a:lnTo>
                <a:lnTo>
                  <a:pt x="1462" y="1911"/>
                </a:lnTo>
                <a:lnTo>
                  <a:pt x="1462" y="1911"/>
                </a:lnTo>
                <a:lnTo>
                  <a:pt x="1476" y="1902"/>
                </a:lnTo>
                <a:lnTo>
                  <a:pt x="1488" y="1893"/>
                </a:lnTo>
                <a:lnTo>
                  <a:pt x="1498" y="1882"/>
                </a:lnTo>
                <a:lnTo>
                  <a:pt x="1507" y="1869"/>
                </a:lnTo>
                <a:lnTo>
                  <a:pt x="1507" y="1869"/>
                </a:lnTo>
                <a:lnTo>
                  <a:pt x="1515" y="1855"/>
                </a:lnTo>
                <a:lnTo>
                  <a:pt x="1522" y="1839"/>
                </a:lnTo>
                <a:lnTo>
                  <a:pt x="1528" y="1822"/>
                </a:lnTo>
                <a:lnTo>
                  <a:pt x="1533" y="1803"/>
                </a:lnTo>
                <a:lnTo>
                  <a:pt x="1533" y="1803"/>
                </a:lnTo>
                <a:lnTo>
                  <a:pt x="1535" y="1784"/>
                </a:lnTo>
                <a:lnTo>
                  <a:pt x="1537" y="1763"/>
                </a:lnTo>
                <a:lnTo>
                  <a:pt x="1539" y="1741"/>
                </a:lnTo>
                <a:lnTo>
                  <a:pt x="1539" y="1718"/>
                </a:lnTo>
                <a:lnTo>
                  <a:pt x="1539" y="1718"/>
                </a:lnTo>
                <a:lnTo>
                  <a:pt x="1538" y="1695"/>
                </a:lnTo>
                <a:lnTo>
                  <a:pt x="1537" y="1671"/>
                </a:lnTo>
                <a:lnTo>
                  <a:pt x="1536" y="1651"/>
                </a:lnTo>
                <a:lnTo>
                  <a:pt x="1533" y="1632"/>
                </a:lnTo>
                <a:lnTo>
                  <a:pt x="1533" y="1632"/>
                </a:lnTo>
                <a:lnTo>
                  <a:pt x="1529" y="1614"/>
                </a:lnTo>
                <a:lnTo>
                  <a:pt x="1524" y="1596"/>
                </a:lnTo>
                <a:lnTo>
                  <a:pt x="1518" y="1581"/>
                </a:lnTo>
                <a:lnTo>
                  <a:pt x="1511" y="1568"/>
                </a:lnTo>
                <a:lnTo>
                  <a:pt x="1511" y="1568"/>
                </a:lnTo>
                <a:close/>
                <a:moveTo>
                  <a:pt x="1458" y="1765"/>
                </a:moveTo>
                <a:lnTo>
                  <a:pt x="1458" y="1765"/>
                </a:lnTo>
                <a:lnTo>
                  <a:pt x="1455" y="1784"/>
                </a:lnTo>
                <a:lnTo>
                  <a:pt x="1453" y="1800"/>
                </a:lnTo>
                <a:lnTo>
                  <a:pt x="1453" y="1800"/>
                </a:lnTo>
                <a:lnTo>
                  <a:pt x="1451" y="1814"/>
                </a:lnTo>
                <a:lnTo>
                  <a:pt x="1446" y="1826"/>
                </a:lnTo>
                <a:lnTo>
                  <a:pt x="1446" y="1826"/>
                </a:lnTo>
                <a:lnTo>
                  <a:pt x="1441" y="1837"/>
                </a:lnTo>
                <a:lnTo>
                  <a:pt x="1434" y="1846"/>
                </a:lnTo>
                <a:lnTo>
                  <a:pt x="1434" y="1846"/>
                </a:lnTo>
                <a:lnTo>
                  <a:pt x="1428" y="1853"/>
                </a:lnTo>
                <a:lnTo>
                  <a:pt x="1418" y="1857"/>
                </a:lnTo>
                <a:lnTo>
                  <a:pt x="1418" y="1857"/>
                </a:lnTo>
                <a:lnTo>
                  <a:pt x="1409" y="1861"/>
                </a:lnTo>
                <a:lnTo>
                  <a:pt x="1397" y="1861"/>
                </a:lnTo>
                <a:lnTo>
                  <a:pt x="1397" y="1861"/>
                </a:lnTo>
                <a:lnTo>
                  <a:pt x="1389" y="1861"/>
                </a:lnTo>
                <a:lnTo>
                  <a:pt x="1382" y="1860"/>
                </a:lnTo>
                <a:lnTo>
                  <a:pt x="1376" y="1857"/>
                </a:lnTo>
                <a:lnTo>
                  <a:pt x="1370" y="1855"/>
                </a:lnTo>
                <a:lnTo>
                  <a:pt x="1370" y="1855"/>
                </a:lnTo>
                <a:lnTo>
                  <a:pt x="1364" y="1851"/>
                </a:lnTo>
                <a:lnTo>
                  <a:pt x="1359" y="1846"/>
                </a:lnTo>
                <a:lnTo>
                  <a:pt x="1355" y="1840"/>
                </a:lnTo>
                <a:lnTo>
                  <a:pt x="1351" y="1832"/>
                </a:lnTo>
                <a:lnTo>
                  <a:pt x="1351" y="1832"/>
                </a:lnTo>
                <a:lnTo>
                  <a:pt x="1348" y="1823"/>
                </a:lnTo>
                <a:lnTo>
                  <a:pt x="1344" y="1812"/>
                </a:lnTo>
                <a:lnTo>
                  <a:pt x="1342" y="1801"/>
                </a:lnTo>
                <a:lnTo>
                  <a:pt x="1341" y="1788"/>
                </a:lnTo>
                <a:lnTo>
                  <a:pt x="1341" y="1788"/>
                </a:lnTo>
                <a:lnTo>
                  <a:pt x="1337" y="1756"/>
                </a:lnTo>
                <a:lnTo>
                  <a:pt x="1336" y="1718"/>
                </a:lnTo>
                <a:lnTo>
                  <a:pt x="1336" y="1718"/>
                </a:lnTo>
                <a:lnTo>
                  <a:pt x="1337" y="1685"/>
                </a:lnTo>
                <a:lnTo>
                  <a:pt x="1339" y="1656"/>
                </a:lnTo>
                <a:lnTo>
                  <a:pt x="1339" y="1656"/>
                </a:lnTo>
                <a:lnTo>
                  <a:pt x="1343" y="1632"/>
                </a:lnTo>
                <a:lnTo>
                  <a:pt x="1346" y="1622"/>
                </a:lnTo>
                <a:lnTo>
                  <a:pt x="1349" y="1613"/>
                </a:lnTo>
                <a:lnTo>
                  <a:pt x="1349" y="1613"/>
                </a:lnTo>
                <a:lnTo>
                  <a:pt x="1352" y="1604"/>
                </a:lnTo>
                <a:lnTo>
                  <a:pt x="1357" y="1598"/>
                </a:lnTo>
                <a:lnTo>
                  <a:pt x="1362" y="1592"/>
                </a:lnTo>
                <a:lnTo>
                  <a:pt x="1367" y="1587"/>
                </a:lnTo>
                <a:lnTo>
                  <a:pt x="1367" y="1587"/>
                </a:lnTo>
                <a:lnTo>
                  <a:pt x="1373" y="1583"/>
                </a:lnTo>
                <a:lnTo>
                  <a:pt x="1380" y="1580"/>
                </a:lnTo>
                <a:lnTo>
                  <a:pt x="1388" y="1578"/>
                </a:lnTo>
                <a:lnTo>
                  <a:pt x="1397" y="1578"/>
                </a:lnTo>
                <a:lnTo>
                  <a:pt x="1397" y="1578"/>
                </a:lnTo>
                <a:lnTo>
                  <a:pt x="1407" y="1578"/>
                </a:lnTo>
                <a:lnTo>
                  <a:pt x="1416" y="1580"/>
                </a:lnTo>
                <a:lnTo>
                  <a:pt x="1416" y="1580"/>
                </a:lnTo>
                <a:lnTo>
                  <a:pt x="1424" y="1584"/>
                </a:lnTo>
                <a:lnTo>
                  <a:pt x="1431" y="1589"/>
                </a:lnTo>
                <a:lnTo>
                  <a:pt x="1431" y="1589"/>
                </a:lnTo>
                <a:lnTo>
                  <a:pt x="1438" y="1598"/>
                </a:lnTo>
                <a:lnTo>
                  <a:pt x="1444" y="1607"/>
                </a:lnTo>
                <a:lnTo>
                  <a:pt x="1444" y="1607"/>
                </a:lnTo>
                <a:lnTo>
                  <a:pt x="1447" y="1619"/>
                </a:lnTo>
                <a:lnTo>
                  <a:pt x="1452" y="1635"/>
                </a:lnTo>
                <a:lnTo>
                  <a:pt x="1452" y="1635"/>
                </a:lnTo>
                <a:lnTo>
                  <a:pt x="1454" y="1652"/>
                </a:lnTo>
                <a:lnTo>
                  <a:pt x="1456" y="1671"/>
                </a:lnTo>
                <a:lnTo>
                  <a:pt x="1456" y="1671"/>
                </a:lnTo>
                <a:lnTo>
                  <a:pt x="1458" y="1696"/>
                </a:lnTo>
                <a:lnTo>
                  <a:pt x="1458" y="1722"/>
                </a:lnTo>
                <a:lnTo>
                  <a:pt x="1458" y="1722"/>
                </a:lnTo>
                <a:lnTo>
                  <a:pt x="1458" y="1765"/>
                </a:lnTo>
                <a:lnTo>
                  <a:pt x="1458" y="1765"/>
                </a:lnTo>
                <a:close/>
                <a:moveTo>
                  <a:pt x="1844" y="1861"/>
                </a:moveTo>
                <a:lnTo>
                  <a:pt x="1844" y="1861"/>
                </a:lnTo>
                <a:lnTo>
                  <a:pt x="1842" y="1857"/>
                </a:lnTo>
                <a:lnTo>
                  <a:pt x="1839" y="1855"/>
                </a:lnTo>
                <a:lnTo>
                  <a:pt x="1839" y="1855"/>
                </a:lnTo>
                <a:lnTo>
                  <a:pt x="1837" y="1854"/>
                </a:lnTo>
                <a:lnTo>
                  <a:pt x="1835" y="1854"/>
                </a:lnTo>
                <a:lnTo>
                  <a:pt x="1770" y="1854"/>
                </a:lnTo>
                <a:lnTo>
                  <a:pt x="1768" y="1526"/>
                </a:lnTo>
                <a:lnTo>
                  <a:pt x="1768" y="1526"/>
                </a:lnTo>
                <a:lnTo>
                  <a:pt x="1768" y="1524"/>
                </a:lnTo>
                <a:lnTo>
                  <a:pt x="1767" y="1521"/>
                </a:lnTo>
                <a:lnTo>
                  <a:pt x="1767" y="1521"/>
                </a:lnTo>
                <a:lnTo>
                  <a:pt x="1766" y="1519"/>
                </a:lnTo>
                <a:lnTo>
                  <a:pt x="1762" y="1518"/>
                </a:lnTo>
                <a:lnTo>
                  <a:pt x="1762" y="1518"/>
                </a:lnTo>
                <a:lnTo>
                  <a:pt x="1752" y="1517"/>
                </a:lnTo>
                <a:lnTo>
                  <a:pt x="1752" y="1517"/>
                </a:lnTo>
                <a:lnTo>
                  <a:pt x="1732" y="1517"/>
                </a:lnTo>
                <a:lnTo>
                  <a:pt x="1732" y="1517"/>
                </a:lnTo>
                <a:lnTo>
                  <a:pt x="1717" y="1517"/>
                </a:lnTo>
                <a:lnTo>
                  <a:pt x="1717" y="1517"/>
                </a:lnTo>
                <a:lnTo>
                  <a:pt x="1707" y="1518"/>
                </a:lnTo>
                <a:lnTo>
                  <a:pt x="1707" y="1518"/>
                </a:lnTo>
                <a:lnTo>
                  <a:pt x="1701" y="1519"/>
                </a:lnTo>
                <a:lnTo>
                  <a:pt x="1701" y="1519"/>
                </a:lnTo>
                <a:lnTo>
                  <a:pt x="1698" y="1520"/>
                </a:lnTo>
                <a:lnTo>
                  <a:pt x="1612" y="1577"/>
                </a:lnTo>
                <a:lnTo>
                  <a:pt x="1612" y="1577"/>
                </a:lnTo>
                <a:lnTo>
                  <a:pt x="1606" y="1581"/>
                </a:lnTo>
                <a:lnTo>
                  <a:pt x="1606" y="1581"/>
                </a:lnTo>
                <a:lnTo>
                  <a:pt x="1604" y="1584"/>
                </a:lnTo>
                <a:lnTo>
                  <a:pt x="1603" y="1586"/>
                </a:lnTo>
                <a:lnTo>
                  <a:pt x="1603" y="1586"/>
                </a:lnTo>
                <a:lnTo>
                  <a:pt x="1602" y="1595"/>
                </a:lnTo>
                <a:lnTo>
                  <a:pt x="1602" y="1595"/>
                </a:lnTo>
                <a:lnTo>
                  <a:pt x="1602" y="1607"/>
                </a:lnTo>
                <a:lnTo>
                  <a:pt x="1602" y="1607"/>
                </a:lnTo>
                <a:lnTo>
                  <a:pt x="1603" y="1625"/>
                </a:lnTo>
                <a:lnTo>
                  <a:pt x="1603" y="1625"/>
                </a:lnTo>
                <a:lnTo>
                  <a:pt x="1604" y="1630"/>
                </a:lnTo>
                <a:lnTo>
                  <a:pt x="1606" y="1635"/>
                </a:lnTo>
                <a:lnTo>
                  <a:pt x="1606" y="1635"/>
                </a:lnTo>
                <a:lnTo>
                  <a:pt x="1609" y="1636"/>
                </a:lnTo>
                <a:lnTo>
                  <a:pt x="1613" y="1636"/>
                </a:lnTo>
                <a:lnTo>
                  <a:pt x="1613" y="1636"/>
                </a:lnTo>
                <a:lnTo>
                  <a:pt x="1618" y="1635"/>
                </a:lnTo>
                <a:lnTo>
                  <a:pt x="1625" y="1631"/>
                </a:lnTo>
                <a:lnTo>
                  <a:pt x="1688" y="1596"/>
                </a:lnTo>
                <a:lnTo>
                  <a:pt x="1689" y="1855"/>
                </a:lnTo>
                <a:lnTo>
                  <a:pt x="1616" y="1855"/>
                </a:lnTo>
                <a:lnTo>
                  <a:pt x="1616" y="1855"/>
                </a:lnTo>
                <a:lnTo>
                  <a:pt x="1613" y="1855"/>
                </a:lnTo>
                <a:lnTo>
                  <a:pt x="1611" y="1856"/>
                </a:lnTo>
                <a:lnTo>
                  <a:pt x="1611" y="1856"/>
                </a:lnTo>
                <a:lnTo>
                  <a:pt x="1609" y="1859"/>
                </a:lnTo>
                <a:lnTo>
                  <a:pt x="1606" y="1862"/>
                </a:lnTo>
                <a:lnTo>
                  <a:pt x="1606" y="1862"/>
                </a:lnTo>
                <a:lnTo>
                  <a:pt x="1605" y="1867"/>
                </a:lnTo>
                <a:lnTo>
                  <a:pt x="1604" y="1872"/>
                </a:lnTo>
                <a:lnTo>
                  <a:pt x="1604" y="1872"/>
                </a:lnTo>
                <a:lnTo>
                  <a:pt x="1604" y="1886"/>
                </a:lnTo>
                <a:lnTo>
                  <a:pt x="1604" y="1886"/>
                </a:lnTo>
                <a:lnTo>
                  <a:pt x="1605" y="1901"/>
                </a:lnTo>
                <a:lnTo>
                  <a:pt x="1605" y="1901"/>
                </a:lnTo>
                <a:lnTo>
                  <a:pt x="1606" y="1907"/>
                </a:lnTo>
                <a:lnTo>
                  <a:pt x="1608" y="1911"/>
                </a:lnTo>
                <a:lnTo>
                  <a:pt x="1608" y="1911"/>
                </a:lnTo>
                <a:lnTo>
                  <a:pt x="1609" y="1914"/>
                </a:lnTo>
                <a:lnTo>
                  <a:pt x="1611" y="1916"/>
                </a:lnTo>
                <a:lnTo>
                  <a:pt x="1611" y="1916"/>
                </a:lnTo>
                <a:lnTo>
                  <a:pt x="1613" y="1918"/>
                </a:lnTo>
                <a:lnTo>
                  <a:pt x="1616" y="1918"/>
                </a:lnTo>
                <a:lnTo>
                  <a:pt x="1835" y="1916"/>
                </a:lnTo>
                <a:lnTo>
                  <a:pt x="1835" y="1916"/>
                </a:lnTo>
                <a:lnTo>
                  <a:pt x="1837" y="1916"/>
                </a:lnTo>
                <a:lnTo>
                  <a:pt x="1839" y="1915"/>
                </a:lnTo>
                <a:lnTo>
                  <a:pt x="1839" y="1915"/>
                </a:lnTo>
                <a:lnTo>
                  <a:pt x="1842" y="1913"/>
                </a:lnTo>
                <a:lnTo>
                  <a:pt x="1844" y="1909"/>
                </a:lnTo>
                <a:lnTo>
                  <a:pt x="1844" y="1909"/>
                </a:lnTo>
                <a:lnTo>
                  <a:pt x="1845" y="1906"/>
                </a:lnTo>
                <a:lnTo>
                  <a:pt x="1846" y="1900"/>
                </a:lnTo>
                <a:lnTo>
                  <a:pt x="1846" y="1900"/>
                </a:lnTo>
                <a:lnTo>
                  <a:pt x="1848" y="1885"/>
                </a:lnTo>
                <a:lnTo>
                  <a:pt x="1848" y="1885"/>
                </a:lnTo>
                <a:lnTo>
                  <a:pt x="1846" y="1870"/>
                </a:lnTo>
                <a:lnTo>
                  <a:pt x="1846" y="1870"/>
                </a:lnTo>
                <a:lnTo>
                  <a:pt x="1845" y="1866"/>
                </a:lnTo>
                <a:lnTo>
                  <a:pt x="1844" y="1861"/>
                </a:lnTo>
                <a:lnTo>
                  <a:pt x="1844" y="1861"/>
                </a:lnTo>
                <a:close/>
                <a:moveTo>
                  <a:pt x="971" y="1164"/>
                </a:moveTo>
                <a:lnTo>
                  <a:pt x="971" y="1164"/>
                </a:lnTo>
                <a:lnTo>
                  <a:pt x="972" y="1166"/>
                </a:lnTo>
                <a:lnTo>
                  <a:pt x="975" y="1166"/>
                </a:lnTo>
                <a:lnTo>
                  <a:pt x="1194" y="1164"/>
                </a:lnTo>
                <a:lnTo>
                  <a:pt x="1194" y="1164"/>
                </a:lnTo>
                <a:lnTo>
                  <a:pt x="1197" y="1164"/>
                </a:lnTo>
                <a:lnTo>
                  <a:pt x="1199" y="1163"/>
                </a:lnTo>
                <a:lnTo>
                  <a:pt x="1199" y="1163"/>
                </a:lnTo>
                <a:lnTo>
                  <a:pt x="1201" y="1161"/>
                </a:lnTo>
                <a:lnTo>
                  <a:pt x="1202" y="1157"/>
                </a:lnTo>
                <a:lnTo>
                  <a:pt x="1202" y="1157"/>
                </a:lnTo>
                <a:lnTo>
                  <a:pt x="1204" y="1154"/>
                </a:lnTo>
                <a:lnTo>
                  <a:pt x="1205" y="1148"/>
                </a:lnTo>
                <a:lnTo>
                  <a:pt x="1205" y="1148"/>
                </a:lnTo>
                <a:lnTo>
                  <a:pt x="1206" y="1133"/>
                </a:lnTo>
                <a:lnTo>
                  <a:pt x="1206" y="1133"/>
                </a:lnTo>
                <a:lnTo>
                  <a:pt x="1205" y="1118"/>
                </a:lnTo>
                <a:lnTo>
                  <a:pt x="1205" y="1118"/>
                </a:lnTo>
                <a:lnTo>
                  <a:pt x="1204" y="1114"/>
                </a:lnTo>
                <a:lnTo>
                  <a:pt x="1202" y="1109"/>
                </a:lnTo>
                <a:lnTo>
                  <a:pt x="1202" y="1109"/>
                </a:lnTo>
                <a:lnTo>
                  <a:pt x="1201" y="1105"/>
                </a:lnTo>
                <a:lnTo>
                  <a:pt x="1199" y="1103"/>
                </a:lnTo>
                <a:lnTo>
                  <a:pt x="1199" y="1103"/>
                </a:lnTo>
                <a:lnTo>
                  <a:pt x="1197" y="1102"/>
                </a:lnTo>
                <a:lnTo>
                  <a:pt x="1193" y="1102"/>
                </a:lnTo>
                <a:lnTo>
                  <a:pt x="1129" y="1102"/>
                </a:lnTo>
                <a:lnTo>
                  <a:pt x="1127" y="774"/>
                </a:lnTo>
                <a:lnTo>
                  <a:pt x="1127" y="774"/>
                </a:lnTo>
                <a:lnTo>
                  <a:pt x="1126" y="772"/>
                </a:lnTo>
                <a:lnTo>
                  <a:pt x="1126" y="769"/>
                </a:lnTo>
                <a:lnTo>
                  <a:pt x="1126" y="769"/>
                </a:lnTo>
                <a:lnTo>
                  <a:pt x="1124" y="767"/>
                </a:lnTo>
                <a:lnTo>
                  <a:pt x="1121" y="766"/>
                </a:lnTo>
                <a:lnTo>
                  <a:pt x="1121" y="766"/>
                </a:lnTo>
                <a:lnTo>
                  <a:pt x="1110" y="765"/>
                </a:lnTo>
                <a:lnTo>
                  <a:pt x="1110" y="765"/>
                </a:lnTo>
                <a:lnTo>
                  <a:pt x="1091" y="765"/>
                </a:lnTo>
                <a:lnTo>
                  <a:pt x="1091" y="765"/>
                </a:lnTo>
                <a:lnTo>
                  <a:pt x="1076" y="765"/>
                </a:lnTo>
                <a:lnTo>
                  <a:pt x="1076" y="765"/>
                </a:lnTo>
                <a:lnTo>
                  <a:pt x="1066" y="766"/>
                </a:lnTo>
                <a:lnTo>
                  <a:pt x="1066" y="766"/>
                </a:lnTo>
                <a:lnTo>
                  <a:pt x="1059" y="767"/>
                </a:lnTo>
                <a:lnTo>
                  <a:pt x="1059" y="767"/>
                </a:lnTo>
                <a:lnTo>
                  <a:pt x="1056" y="768"/>
                </a:lnTo>
                <a:lnTo>
                  <a:pt x="971" y="825"/>
                </a:lnTo>
                <a:lnTo>
                  <a:pt x="971" y="825"/>
                </a:lnTo>
                <a:lnTo>
                  <a:pt x="965" y="829"/>
                </a:lnTo>
                <a:lnTo>
                  <a:pt x="965" y="829"/>
                </a:lnTo>
                <a:lnTo>
                  <a:pt x="964" y="832"/>
                </a:lnTo>
                <a:lnTo>
                  <a:pt x="962" y="834"/>
                </a:lnTo>
                <a:lnTo>
                  <a:pt x="962" y="834"/>
                </a:lnTo>
                <a:lnTo>
                  <a:pt x="960" y="843"/>
                </a:lnTo>
                <a:lnTo>
                  <a:pt x="960" y="843"/>
                </a:lnTo>
                <a:lnTo>
                  <a:pt x="960" y="855"/>
                </a:lnTo>
                <a:lnTo>
                  <a:pt x="960" y="855"/>
                </a:lnTo>
                <a:lnTo>
                  <a:pt x="961" y="873"/>
                </a:lnTo>
                <a:lnTo>
                  <a:pt x="961" y="873"/>
                </a:lnTo>
                <a:lnTo>
                  <a:pt x="962" y="878"/>
                </a:lnTo>
                <a:lnTo>
                  <a:pt x="965" y="883"/>
                </a:lnTo>
                <a:lnTo>
                  <a:pt x="965" y="883"/>
                </a:lnTo>
                <a:lnTo>
                  <a:pt x="968" y="884"/>
                </a:lnTo>
                <a:lnTo>
                  <a:pt x="972" y="884"/>
                </a:lnTo>
                <a:lnTo>
                  <a:pt x="972" y="884"/>
                </a:lnTo>
                <a:lnTo>
                  <a:pt x="977" y="883"/>
                </a:lnTo>
                <a:lnTo>
                  <a:pt x="983" y="879"/>
                </a:lnTo>
                <a:lnTo>
                  <a:pt x="1047" y="844"/>
                </a:lnTo>
                <a:lnTo>
                  <a:pt x="1048" y="1103"/>
                </a:lnTo>
                <a:lnTo>
                  <a:pt x="974" y="1103"/>
                </a:lnTo>
                <a:lnTo>
                  <a:pt x="974" y="1103"/>
                </a:lnTo>
                <a:lnTo>
                  <a:pt x="972" y="1103"/>
                </a:lnTo>
                <a:lnTo>
                  <a:pt x="969" y="1104"/>
                </a:lnTo>
                <a:lnTo>
                  <a:pt x="969" y="1104"/>
                </a:lnTo>
                <a:lnTo>
                  <a:pt x="967" y="1107"/>
                </a:lnTo>
                <a:lnTo>
                  <a:pt x="966" y="1110"/>
                </a:lnTo>
                <a:lnTo>
                  <a:pt x="966" y="1110"/>
                </a:lnTo>
                <a:lnTo>
                  <a:pt x="964" y="1115"/>
                </a:lnTo>
                <a:lnTo>
                  <a:pt x="964" y="1119"/>
                </a:lnTo>
                <a:lnTo>
                  <a:pt x="964" y="1119"/>
                </a:lnTo>
                <a:lnTo>
                  <a:pt x="962" y="1134"/>
                </a:lnTo>
                <a:lnTo>
                  <a:pt x="962" y="1134"/>
                </a:lnTo>
                <a:lnTo>
                  <a:pt x="964" y="1149"/>
                </a:lnTo>
                <a:lnTo>
                  <a:pt x="964" y="1149"/>
                </a:lnTo>
                <a:lnTo>
                  <a:pt x="965" y="1155"/>
                </a:lnTo>
                <a:lnTo>
                  <a:pt x="966" y="1159"/>
                </a:lnTo>
                <a:lnTo>
                  <a:pt x="966" y="1159"/>
                </a:lnTo>
                <a:lnTo>
                  <a:pt x="968" y="1162"/>
                </a:lnTo>
                <a:lnTo>
                  <a:pt x="971" y="1164"/>
                </a:lnTo>
                <a:lnTo>
                  <a:pt x="971" y="1164"/>
                </a:lnTo>
                <a:close/>
                <a:moveTo>
                  <a:pt x="874" y="1571"/>
                </a:moveTo>
                <a:lnTo>
                  <a:pt x="874" y="1571"/>
                </a:lnTo>
                <a:lnTo>
                  <a:pt x="864" y="1558"/>
                </a:lnTo>
                <a:lnTo>
                  <a:pt x="855" y="1548"/>
                </a:lnTo>
                <a:lnTo>
                  <a:pt x="844" y="1539"/>
                </a:lnTo>
                <a:lnTo>
                  <a:pt x="831" y="1531"/>
                </a:lnTo>
                <a:lnTo>
                  <a:pt x="831" y="1531"/>
                </a:lnTo>
                <a:lnTo>
                  <a:pt x="816" y="1525"/>
                </a:lnTo>
                <a:lnTo>
                  <a:pt x="800" y="1520"/>
                </a:lnTo>
                <a:lnTo>
                  <a:pt x="782" y="1518"/>
                </a:lnTo>
                <a:lnTo>
                  <a:pt x="763" y="1517"/>
                </a:lnTo>
                <a:lnTo>
                  <a:pt x="763" y="1517"/>
                </a:lnTo>
                <a:lnTo>
                  <a:pt x="743" y="1518"/>
                </a:lnTo>
                <a:lnTo>
                  <a:pt x="726" y="1521"/>
                </a:lnTo>
                <a:lnTo>
                  <a:pt x="710" y="1526"/>
                </a:lnTo>
                <a:lnTo>
                  <a:pt x="695" y="1532"/>
                </a:lnTo>
                <a:lnTo>
                  <a:pt x="695" y="1532"/>
                </a:lnTo>
                <a:lnTo>
                  <a:pt x="682" y="1540"/>
                </a:lnTo>
                <a:lnTo>
                  <a:pt x="670" y="1549"/>
                </a:lnTo>
                <a:lnTo>
                  <a:pt x="659" y="1561"/>
                </a:lnTo>
                <a:lnTo>
                  <a:pt x="650" y="1573"/>
                </a:lnTo>
                <a:lnTo>
                  <a:pt x="650" y="1573"/>
                </a:lnTo>
                <a:lnTo>
                  <a:pt x="643" y="1588"/>
                </a:lnTo>
                <a:lnTo>
                  <a:pt x="636" y="1603"/>
                </a:lnTo>
                <a:lnTo>
                  <a:pt x="630" y="1621"/>
                </a:lnTo>
                <a:lnTo>
                  <a:pt x="625" y="1639"/>
                </a:lnTo>
                <a:lnTo>
                  <a:pt x="625" y="1639"/>
                </a:lnTo>
                <a:lnTo>
                  <a:pt x="622" y="1659"/>
                </a:lnTo>
                <a:lnTo>
                  <a:pt x="620" y="1680"/>
                </a:lnTo>
                <a:lnTo>
                  <a:pt x="619" y="1703"/>
                </a:lnTo>
                <a:lnTo>
                  <a:pt x="617" y="1726"/>
                </a:lnTo>
                <a:lnTo>
                  <a:pt x="617" y="1726"/>
                </a:lnTo>
                <a:lnTo>
                  <a:pt x="619" y="1749"/>
                </a:lnTo>
                <a:lnTo>
                  <a:pt x="620" y="1771"/>
                </a:lnTo>
                <a:lnTo>
                  <a:pt x="622" y="1792"/>
                </a:lnTo>
                <a:lnTo>
                  <a:pt x="624" y="1811"/>
                </a:lnTo>
                <a:lnTo>
                  <a:pt x="624" y="1811"/>
                </a:lnTo>
                <a:lnTo>
                  <a:pt x="629" y="1830"/>
                </a:lnTo>
                <a:lnTo>
                  <a:pt x="634" y="1846"/>
                </a:lnTo>
                <a:lnTo>
                  <a:pt x="639" y="1861"/>
                </a:lnTo>
                <a:lnTo>
                  <a:pt x="647" y="1875"/>
                </a:lnTo>
                <a:lnTo>
                  <a:pt x="647" y="1875"/>
                </a:lnTo>
                <a:lnTo>
                  <a:pt x="655" y="1887"/>
                </a:lnTo>
                <a:lnTo>
                  <a:pt x="666" y="1898"/>
                </a:lnTo>
                <a:lnTo>
                  <a:pt x="677" y="1907"/>
                </a:lnTo>
                <a:lnTo>
                  <a:pt x="690" y="1915"/>
                </a:lnTo>
                <a:lnTo>
                  <a:pt x="690" y="1915"/>
                </a:lnTo>
                <a:lnTo>
                  <a:pt x="704" y="1921"/>
                </a:lnTo>
                <a:lnTo>
                  <a:pt x="720" y="1926"/>
                </a:lnTo>
                <a:lnTo>
                  <a:pt x="737" y="1928"/>
                </a:lnTo>
                <a:lnTo>
                  <a:pt x="757" y="1929"/>
                </a:lnTo>
                <a:lnTo>
                  <a:pt x="757" y="1929"/>
                </a:lnTo>
                <a:lnTo>
                  <a:pt x="777" y="1928"/>
                </a:lnTo>
                <a:lnTo>
                  <a:pt x="794" y="1926"/>
                </a:lnTo>
                <a:lnTo>
                  <a:pt x="810" y="1921"/>
                </a:lnTo>
                <a:lnTo>
                  <a:pt x="825" y="1914"/>
                </a:lnTo>
                <a:lnTo>
                  <a:pt x="825" y="1914"/>
                </a:lnTo>
                <a:lnTo>
                  <a:pt x="838" y="1906"/>
                </a:lnTo>
                <a:lnTo>
                  <a:pt x="851" y="1897"/>
                </a:lnTo>
                <a:lnTo>
                  <a:pt x="861" y="1885"/>
                </a:lnTo>
                <a:lnTo>
                  <a:pt x="870" y="1872"/>
                </a:lnTo>
                <a:lnTo>
                  <a:pt x="870" y="1872"/>
                </a:lnTo>
                <a:lnTo>
                  <a:pt x="878" y="1859"/>
                </a:lnTo>
                <a:lnTo>
                  <a:pt x="885" y="1842"/>
                </a:lnTo>
                <a:lnTo>
                  <a:pt x="891" y="1825"/>
                </a:lnTo>
                <a:lnTo>
                  <a:pt x="894" y="1807"/>
                </a:lnTo>
                <a:lnTo>
                  <a:pt x="894" y="1807"/>
                </a:lnTo>
                <a:lnTo>
                  <a:pt x="898" y="1787"/>
                </a:lnTo>
                <a:lnTo>
                  <a:pt x="900" y="1766"/>
                </a:lnTo>
                <a:lnTo>
                  <a:pt x="901" y="1744"/>
                </a:lnTo>
                <a:lnTo>
                  <a:pt x="902" y="1721"/>
                </a:lnTo>
                <a:lnTo>
                  <a:pt x="902" y="1721"/>
                </a:lnTo>
                <a:lnTo>
                  <a:pt x="901" y="1697"/>
                </a:lnTo>
                <a:lnTo>
                  <a:pt x="900" y="1675"/>
                </a:lnTo>
                <a:lnTo>
                  <a:pt x="898" y="1654"/>
                </a:lnTo>
                <a:lnTo>
                  <a:pt x="896" y="1635"/>
                </a:lnTo>
                <a:lnTo>
                  <a:pt x="896" y="1635"/>
                </a:lnTo>
                <a:lnTo>
                  <a:pt x="892" y="1617"/>
                </a:lnTo>
                <a:lnTo>
                  <a:pt x="886" y="1600"/>
                </a:lnTo>
                <a:lnTo>
                  <a:pt x="881" y="1585"/>
                </a:lnTo>
                <a:lnTo>
                  <a:pt x="874" y="1571"/>
                </a:lnTo>
                <a:lnTo>
                  <a:pt x="874" y="1571"/>
                </a:lnTo>
                <a:close/>
                <a:moveTo>
                  <a:pt x="819" y="1767"/>
                </a:moveTo>
                <a:lnTo>
                  <a:pt x="819" y="1767"/>
                </a:lnTo>
                <a:lnTo>
                  <a:pt x="818" y="1786"/>
                </a:lnTo>
                <a:lnTo>
                  <a:pt x="816" y="1803"/>
                </a:lnTo>
                <a:lnTo>
                  <a:pt x="816" y="1803"/>
                </a:lnTo>
                <a:lnTo>
                  <a:pt x="812" y="1817"/>
                </a:lnTo>
                <a:lnTo>
                  <a:pt x="809" y="1830"/>
                </a:lnTo>
                <a:lnTo>
                  <a:pt x="809" y="1830"/>
                </a:lnTo>
                <a:lnTo>
                  <a:pt x="803" y="1840"/>
                </a:lnTo>
                <a:lnTo>
                  <a:pt x="797" y="1849"/>
                </a:lnTo>
                <a:lnTo>
                  <a:pt x="797" y="1849"/>
                </a:lnTo>
                <a:lnTo>
                  <a:pt x="789" y="1856"/>
                </a:lnTo>
                <a:lnTo>
                  <a:pt x="781" y="1861"/>
                </a:lnTo>
                <a:lnTo>
                  <a:pt x="781" y="1861"/>
                </a:lnTo>
                <a:lnTo>
                  <a:pt x="771" y="1863"/>
                </a:lnTo>
                <a:lnTo>
                  <a:pt x="760" y="1864"/>
                </a:lnTo>
                <a:lnTo>
                  <a:pt x="760" y="1864"/>
                </a:lnTo>
                <a:lnTo>
                  <a:pt x="752" y="1864"/>
                </a:lnTo>
                <a:lnTo>
                  <a:pt x="745" y="1863"/>
                </a:lnTo>
                <a:lnTo>
                  <a:pt x="739" y="1861"/>
                </a:lnTo>
                <a:lnTo>
                  <a:pt x="733" y="1859"/>
                </a:lnTo>
                <a:lnTo>
                  <a:pt x="733" y="1859"/>
                </a:lnTo>
                <a:lnTo>
                  <a:pt x="727" y="1854"/>
                </a:lnTo>
                <a:lnTo>
                  <a:pt x="722" y="1849"/>
                </a:lnTo>
                <a:lnTo>
                  <a:pt x="718" y="1842"/>
                </a:lnTo>
                <a:lnTo>
                  <a:pt x="714" y="1835"/>
                </a:lnTo>
                <a:lnTo>
                  <a:pt x="714" y="1835"/>
                </a:lnTo>
                <a:lnTo>
                  <a:pt x="711" y="1826"/>
                </a:lnTo>
                <a:lnTo>
                  <a:pt x="707" y="1816"/>
                </a:lnTo>
                <a:lnTo>
                  <a:pt x="705" y="1804"/>
                </a:lnTo>
                <a:lnTo>
                  <a:pt x="703" y="1792"/>
                </a:lnTo>
                <a:lnTo>
                  <a:pt x="703" y="1792"/>
                </a:lnTo>
                <a:lnTo>
                  <a:pt x="700" y="1759"/>
                </a:lnTo>
                <a:lnTo>
                  <a:pt x="699" y="1721"/>
                </a:lnTo>
                <a:lnTo>
                  <a:pt x="699" y="1721"/>
                </a:lnTo>
                <a:lnTo>
                  <a:pt x="699" y="1689"/>
                </a:lnTo>
                <a:lnTo>
                  <a:pt x="702" y="1660"/>
                </a:lnTo>
                <a:lnTo>
                  <a:pt x="702" y="1660"/>
                </a:lnTo>
                <a:lnTo>
                  <a:pt x="705" y="1636"/>
                </a:lnTo>
                <a:lnTo>
                  <a:pt x="709" y="1625"/>
                </a:lnTo>
                <a:lnTo>
                  <a:pt x="711" y="1616"/>
                </a:lnTo>
                <a:lnTo>
                  <a:pt x="711" y="1616"/>
                </a:lnTo>
                <a:lnTo>
                  <a:pt x="715" y="1608"/>
                </a:lnTo>
                <a:lnTo>
                  <a:pt x="719" y="1601"/>
                </a:lnTo>
                <a:lnTo>
                  <a:pt x="725" y="1595"/>
                </a:lnTo>
                <a:lnTo>
                  <a:pt x="729" y="1589"/>
                </a:lnTo>
                <a:lnTo>
                  <a:pt x="729" y="1589"/>
                </a:lnTo>
                <a:lnTo>
                  <a:pt x="736" y="1586"/>
                </a:lnTo>
                <a:lnTo>
                  <a:pt x="743" y="1584"/>
                </a:lnTo>
                <a:lnTo>
                  <a:pt x="751" y="1581"/>
                </a:lnTo>
                <a:lnTo>
                  <a:pt x="759" y="1581"/>
                </a:lnTo>
                <a:lnTo>
                  <a:pt x="759" y="1581"/>
                </a:lnTo>
                <a:lnTo>
                  <a:pt x="770" y="1581"/>
                </a:lnTo>
                <a:lnTo>
                  <a:pt x="779" y="1584"/>
                </a:lnTo>
                <a:lnTo>
                  <a:pt x="779" y="1584"/>
                </a:lnTo>
                <a:lnTo>
                  <a:pt x="787" y="1587"/>
                </a:lnTo>
                <a:lnTo>
                  <a:pt x="794" y="1593"/>
                </a:lnTo>
                <a:lnTo>
                  <a:pt x="794" y="1593"/>
                </a:lnTo>
                <a:lnTo>
                  <a:pt x="801" y="1601"/>
                </a:lnTo>
                <a:lnTo>
                  <a:pt x="805" y="1610"/>
                </a:lnTo>
                <a:lnTo>
                  <a:pt x="805" y="1610"/>
                </a:lnTo>
                <a:lnTo>
                  <a:pt x="810" y="1623"/>
                </a:lnTo>
                <a:lnTo>
                  <a:pt x="814" y="1638"/>
                </a:lnTo>
                <a:lnTo>
                  <a:pt x="814" y="1638"/>
                </a:lnTo>
                <a:lnTo>
                  <a:pt x="817" y="1655"/>
                </a:lnTo>
                <a:lnTo>
                  <a:pt x="819" y="1675"/>
                </a:lnTo>
                <a:lnTo>
                  <a:pt x="819" y="1675"/>
                </a:lnTo>
                <a:lnTo>
                  <a:pt x="820" y="1698"/>
                </a:lnTo>
                <a:lnTo>
                  <a:pt x="820" y="1725"/>
                </a:lnTo>
                <a:lnTo>
                  <a:pt x="820" y="1725"/>
                </a:lnTo>
                <a:lnTo>
                  <a:pt x="819" y="1767"/>
                </a:lnTo>
                <a:lnTo>
                  <a:pt x="819" y="1767"/>
                </a:lnTo>
                <a:close/>
                <a:moveTo>
                  <a:pt x="550" y="817"/>
                </a:moveTo>
                <a:lnTo>
                  <a:pt x="550" y="817"/>
                </a:lnTo>
                <a:lnTo>
                  <a:pt x="542" y="805"/>
                </a:lnTo>
                <a:lnTo>
                  <a:pt x="532" y="794"/>
                </a:lnTo>
                <a:lnTo>
                  <a:pt x="520" y="784"/>
                </a:lnTo>
                <a:lnTo>
                  <a:pt x="508" y="777"/>
                </a:lnTo>
                <a:lnTo>
                  <a:pt x="508" y="777"/>
                </a:lnTo>
                <a:lnTo>
                  <a:pt x="494" y="772"/>
                </a:lnTo>
                <a:lnTo>
                  <a:pt x="478" y="767"/>
                </a:lnTo>
                <a:lnTo>
                  <a:pt x="459" y="765"/>
                </a:lnTo>
                <a:lnTo>
                  <a:pt x="440" y="764"/>
                </a:lnTo>
                <a:lnTo>
                  <a:pt x="440" y="764"/>
                </a:lnTo>
                <a:lnTo>
                  <a:pt x="421" y="765"/>
                </a:lnTo>
                <a:lnTo>
                  <a:pt x="403" y="767"/>
                </a:lnTo>
                <a:lnTo>
                  <a:pt x="387" y="772"/>
                </a:lnTo>
                <a:lnTo>
                  <a:pt x="373" y="779"/>
                </a:lnTo>
                <a:lnTo>
                  <a:pt x="373" y="779"/>
                </a:lnTo>
                <a:lnTo>
                  <a:pt x="359" y="787"/>
                </a:lnTo>
                <a:lnTo>
                  <a:pt x="347" y="796"/>
                </a:lnTo>
                <a:lnTo>
                  <a:pt x="337" y="807"/>
                </a:lnTo>
                <a:lnTo>
                  <a:pt x="328" y="820"/>
                </a:lnTo>
                <a:lnTo>
                  <a:pt x="328" y="820"/>
                </a:lnTo>
                <a:lnTo>
                  <a:pt x="320" y="834"/>
                </a:lnTo>
                <a:lnTo>
                  <a:pt x="313" y="850"/>
                </a:lnTo>
                <a:lnTo>
                  <a:pt x="307" y="868"/>
                </a:lnTo>
                <a:lnTo>
                  <a:pt x="302" y="886"/>
                </a:lnTo>
                <a:lnTo>
                  <a:pt x="302" y="886"/>
                </a:lnTo>
                <a:lnTo>
                  <a:pt x="299" y="906"/>
                </a:lnTo>
                <a:lnTo>
                  <a:pt x="297" y="926"/>
                </a:lnTo>
                <a:lnTo>
                  <a:pt x="295" y="948"/>
                </a:lnTo>
                <a:lnTo>
                  <a:pt x="295" y="971"/>
                </a:lnTo>
                <a:lnTo>
                  <a:pt x="295" y="971"/>
                </a:lnTo>
                <a:lnTo>
                  <a:pt x="295" y="995"/>
                </a:lnTo>
                <a:lnTo>
                  <a:pt x="298" y="1018"/>
                </a:lnTo>
                <a:lnTo>
                  <a:pt x="299" y="1038"/>
                </a:lnTo>
                <a:lnTo>
                  <a:pt x="302" y="1057"/>
                </a:lnTo>
                <a:lnTo>
                  <a:pt x="302" y="1057"/>
                </a:lnTo>
                <a:lnTo>
                  <a:pt x="306" y="1075"/>
                </a:lnTo>
                <a:lnTo>
                  <a:pt x="310" y="1093"/>
                </a:lnTo>
                <a:lnTo>
                  <a:pt x="317" y="1108"/>
                </a:lnTo>
                <a:lnTo>
                  <a:pt x="324" y="1122"/>
                </a:lnTo>
                <a:lnTo>
                  <a:pt x="324" y="1122"/>
                </a:lnTo>
                <a:lnTo>
                  <a:pt x="334" y="1134"/>
                </a:lnTo>
                <a:lnTo>
                  <a:pt x="343" y="1145"/>
                </a:lnTo>
                <a:lnTo>
                  <a:pt x="354" y="1154"/>
                </a:lnTo>
                <a:lnTo>
                  <a:pt x="367" y="1162"/>
                </a:lnTo>
                <a:lnTo>
                  <a:pt x="367" y="1162"/>
                </a:lnTo>
                <a:lnTo>
                  <a:pt x="381" y="1168"/>
                </a:lnTo>
                <a:lnTo>
                  <a:pt x="397" y="1172"/>
                </a:lnTo>
                <a:lnTo>
                  <a:pt x="415" y="1175"/>
                </a:lnTo>
                <a:lnTo>
                  <a:pt x="435" y="1175"/>
                </a:lnTo>
                <a:lnTo>
                  <a:pt x="435" y="1175"/>
                </a:lnTo>
                <a:lnTo>
                  <a:pt x="454" y="1175"/>
                </a:lnTo>
                <a:lnTo>
                  <a:pt x="472" y="1171"/>
                </a:lnTo>
                <a:lnTo>
                  <a:pt x="488" y="1167"/>
                </a:lnTo>
                <a:lnTo>
                  <a:pt x="502" y="1161"/>
                </a:lnTo>
                <a:lnTo>
                  <a:pt x="502" y="1161"/>
                </a:lnTo>
                <a:lnTo>
                  <a:pt x="516" y="1153"/>
                </a:lnTo>
                <a:lnTo>
                  <a:pt x="527" y="1142"/>
                </a:lnTo>
                <a:lnTo>
                  <a:pt x="538" y="1132"/>
                </a:lnTo>
                <a:lnTo>
                  <a:pt x="547" y="1119"/>
                </a:lnTo>
                <a:lnTo>
                  <a:pt x="547" y="1119"/>
                </a:lnTo>
                <a:lnTo>
                  <a:pt x="555" y="1104"/>
                </a:lnTo>
                <a:lnTo>
                  <a:pt x="562" y="1089"/>
                </a:lnTo>
                <a:lnTo>
                  <a:pt x="568" y="1072"/>
                </a:lnTo>
                <a:lnTo>
                  <a:pt x="572" y="1053"/>
                </a:lnTo>
                <a:lnTo>
                  <a:pt x="572" y="1053"/>
                </a:lnTo>
                <a:lnTo>
                  <a:pt x="576" y="1034"/>
                </a:lnTo>
                <a:lnTo>
                  <a:pt x="578" y="1013"/>
                </a:lnTo>
                <a:lnTo>
                  <a:pt x="579" y="990"/>
                </a:lnTo>
                <a:lnTo>
                  <a:pt x="579" y="967"/>
                </a:lnTo>
                <a:lnTo>
                  <a:pt x="579" y="967"/>
                </a:lnTo>
                <a:lnTo>
                  <a:pt x="579" y="944"/>
                </a:lnTo>
                <a:lnTo>
                  <a:pt x="578" y="922"/>
                </a:lnTo>
                <a:lnTo>
                  <a:pt x="576" y="901"/>
                </a:lnTo>
                <a:lnTo>
                  <a:pt x="572" y="881"/>
                </a:lnTo>
                <a:lnTo>
                  <a:pt x="572" y="881"/>
                </a:lnTo>
                <a:lnTo>
                  <a:pt x="569" y="863"/>
                </a:lnTo>
                <a:lnTo>
                  <a:pt x="564" y="847"/>
                </a:lnTo>
                <a:lnTo>
                  <a:pt x="559" y="831"/>
                </a:lnTo>
                <a:lnTo>
                  <a:pt x="550" y="817"/>
                </a:lnTo>
                <a:lnTo>
                  <a:pt x="550" y="817"/>
                </a:lnTo>
                <a:close/>
                <a:moveTo>
                  <a:pt x="497" y="1014"/>
                </a:moveTo>
                <a:lnTo>
                  <a:pt x="497" y="1014"/>
                </a:lnTo>
                <a:lnTo>
                  <a:pt x="496" y="1033"/>
                </a:lnTo>
                <a:lnTo>
                  <a:pt x="494" y="1049"/>
                </a:lnTo>
                <a:lnTo>
                  <a:pt x="494" y="1049"/>
                </a:lnTo>
                <a:lnTo>
                  <a:pt x="490" y="1064"/>
                </a:lnTo>
                <a:lnTo>
                  <a:pt x="486" y="1077"/>
                </a:lnTo>
                <a:lnTo>
                  <a:pt x="486" y="1077"/>
                </a:lnTo>
                <a:lnTo>
                  <a:pt x="481" y="1087"/>
                </a:lnTo>
                <a:lnTo>
                  <a:pt x="474" y="1095"/>
                </a:lnTo>
                <a:lnTo>
                  <a:pt x="474" y="1095"/>
                </a:lnTo>
                <a:lnTo>
                  <a:pt x="467" y="1102"/>
                </a:lnTo>
                <a:lnTo>
                  <a:pt x="458" y="1107"/>
                </a:lnTo>
                <a:lnTo>
                  <a:pt x="458" y="1107"/>
                </a:lnTo>
                <a:lnTo>
                  <a:pt x="449" y="1110"/>
                </a:lnTo>
                <a:lnTo>
                  <a:pt x="437" y="1111"/>
                </a:lnTo>
                <a:lnTo>
                  <a:pt x="437" y="1111"/>
                </a:lnTo>
                <a:lnTo>
                  <a:pt x="429" y="1111"/>
                </a:lnTo>
                <a:lnTo>
                  <a:pt x="422" y="1109"/>
                </a:lnTo>
                <a:lnTo>
                  <a:pt x="415" y="1108"/>
                </a:lnTo>
                <a:lnTo>
                  <a:pt x="410" y="1104"/>
                </a:lnTo>
                <a:lnTo>
                  <a:pt x="410" y="1104"/>
                </a:lnTo>
                <a:lnTo>
                  <a:pt x="405" y="1101"/>
                </a:lnTo>
                <a:lnTo>
                  <a:pt x="399" y="1095"/>
                </a:lnTo>
                <a:lnTo>
                  <a:pt x="395" y="1089"/>
                </a:lnTo>
                <a:lnTo>
                  <a:pt x="391" y="1081"/>
                </a:lnTo>
                <a:lnTo>
                  <a:pt x="391" y="1081"/>
                </a:lnTo>
                <a:lnTo>
                  <a:pt x="388" y="1073"/>
                </a:lnTo>
                <a:lnTo>
                  <a:pt x="385" y="1063"/>
                </a:lnTo>
                <a:lnTo>
                  <a:pt x="382" y="1051"/>
                </a:lnTo>
                <a:lnTo>
                  <a:pt x="381" y="1037"/>
                </a:lnTo>
                <a:lnTo>
                  <a:pt x="381" y="1037"/>
                </a:lnTo>
                <a:lnTo>
                  <a:pt x="377" y="1006"/>
                </a:lnTo>
                <a:lnTo>
                  <a:pt x="376" y="967"/>
                </a:lnTo>
                <a:lnTo>
                  <a:pt x="376" y="967"/>
                </a:lnTo>
                <a:lnTo>
                  <a:pt x="377" y="934"/>
                </a:lnTo>
                <a:lnTo>
                  <a:pt x="380" y="907"/>
                </a:lnTo>
                <a:lnTo>
                  <a:pt x="380" y="907"/>
                </a:lnTo>
                <a:lnTo>
                  <a:pt x="383" y="883"/>
                </a:lnTo>
                <a:lnTo>
                  <a:pt x="385" y="872"/>
                </a:lnTo>
                <a:lnTo>
                  <a:pt x="389" y="863"/>
                </a:lnTo>
                <a:lnTo>
                  <a:pt x="389" y="863"/>
                </a:lnTo>
                <a:lnTo>
                  <a:pt x="392" y="855"/>
                </a:lnTo>
                <a:lnTo>
                  <a:pt x="397" y="848"/>
                </a:lnTo>
                <a:lnTo>
                  <a:pt x="402" y="841"/>
                </a:lnTo>
                <a:lnTo>
                  <a:pt x="407" y="836"/>
                </a:lnTo>
                <a:lnTo>
                  <a:pt x="407" y="836"/>
                </a:lnTo>
                <a:lnTo>
                  <a:pt x="413" y="833"/>
                </a:lnTo>
                <a:lnTo>
                  <a:pt x="420" y="829"/>
                </a:lnTo>
                <a:lnTo>
                  <a:pt x="428" y="828"/>
                </a:lnTo>
                <a:lnTo>
                  <a:pt x="437" y="827"/>
                </a:lnTo>
                <a:lnTo>
                  <a:pt x="437" y="827"/>
                </a:lnTo>
                <a:lnTo>
                  <a:pt x="447" y="828"/>
                </a:lnTo>
                <a:lnTo>
                  <a:pt x="456" y="831"/>
                </a:lnTo>
                <a:lnTo>
                  <a:pt x="456" y="831"/>
                </a:lnTo>
                <a:lnTo>
                  <a:pt x="464" y="834"/>
                </a:lnTo>
                <a:lnTo>
                  <a:pt x="472" y="840"/>
                </a:lnTo>
                <a:lnTo>
                  <a:pt x="472" y="840"/>
                </a:lnTo>
                <a:lnTo>
                  <a:pt x="478" y="847"/>
                </a:lnTo>
                <a:lnTo>
                  <a:pt x="484" y="857"/>
                </a:lnTo>
                <a:lnTo>
                  <a:pt x="484" y="857"/>
                </a:lnTo>
                <a:lnTo>
                  <a:pt x="488" y="870"/>
                </a:lnTo>
                <a:lnTo>
                  <a:pt x="492" y="884"/>
                </a:lnTo>
                <a:lnTo>
                  <a:pt x="492" y="884"/>
                </a:lnTo>
                <a:lnTo>
                  <a:pt x="494" y="901"/>
                </a:lnTo>
                <a:lnTo>
                  <a:pt x="496" y="922"/>
                </a:lnTo>
                <a:lnTo>
                  <a:pt x="496" y="922"/>
                </a:lnTo>
                <a:lnTo>
                  <a:pt x="497" y="945"/>
                </a:lnTo>
                <a:lnTo>
                  <a:pt x="499" y="971"/>
                </a:lnTo>
                <a:lnTo>
                  <a:pt x="499" y="971"/>
                </a:lnTo>
                <a:lnTo>
                  <a:pt x="497" y="1014"/>
                </a:lnTo>
                <a:lnTo>
                  <a:pt x="497" y="1014"/>
                </a:lnTo>
                <a:close/>
                <a:moveTo>
                  <a:pt x="643" y="1120"/>
                </a:moveTo>
                <a:lnTo>
                  <a:pt x="643" y="1120"/>
                </a:lnTo>
                <a:lnTo>
                  <a:pt x="652" y="1132"/>
                </a:lnTo>
                <a:lnTo>
                  <a:pt x="661" y="1144"/>
                </a:lnTo>
                <a:lnTo>
                  <a:pt x="673" y="1153"/>
                </a:lnTo>
                <a:lnTo>
                  <a:pt x="685" y="1160"/>
                </a:lnTo>
                <a:lnTo>
                  <a:pt x="685" y="1160"/>
                </a:lnTo>
                <a:lnTo>
                  <a:pt x="700" y="1166"/>
                </a:lnTo>
                <a:lnTo>
                  <a:pt x="715" y="1170"/>
                </a:lnTo>
                <a:lnTo>
                  <a:pt x="734" y="1172"/>
                </a:lnTo>
                <a:lnTo>
                  <a:pt x="754" y="1174"/>
                </a:lnTo>
                <a:lnTo>
                  <a:pt x="754" y="1174"/>
                </a:lnTo>
                <a:lnTo>
                  <a:pt x="773" y="1172"/>
                </a:lnTo>
                <a:lnTo>
                  <a:pt x="790" y="1170"/>
                </a:lnTo>
                <a:lnTo>
                  <a:pt x="807" y="1166"/>
                </a:lnTo>
                <a:lnTo>
                  <a:pt x="822" y="1159"/>
                </a:lnTo>
                <a:lnTo>
                  <a:pt x="822" y="1159"/>
                </a:lnTo>
                <a:lnTo>
                  <a:pt x="834" y="1151"/>
                </a:lnTo>
                <a:lnTo>
                  <a:pt x="846" y="1141"/>
                </a:lnTo>
                <a:lnTo>
                  <a:pt x="857" y="1130"/>
                </a:lnTo>
                <a:lnTo>
                  <a:pt x="867" y="1117"/>
                </a:lnTo>
                <a:lnTo>
                  <a:pt x="867" y="1117"/>
                </a:lnTo>
                <a:lnTo>
                  <a:pt x="874" y="1103"/>
                </a:lnTo>
                <a:lnTo>
                  <a:pt x="881" y="1087"/>
                </a:lnTo>
                <a:lnTo>
                  <a:pt x="886" y="1070"/>
                </a:lnTo>
                <a:lnTo>
                  <a:pt x="891" y="1051"/>
                </a:lnTo>
                <a:lnTo>
                  <a:pt x="891" y="1051"/>
                </a:lnTo>
                <a:lnTo>
                  <a:pt x="894" y="1032"/>
                </a:lnTo>
                <a:lnTo>
                  <a:pt x="897" y="1011"/>
                </a:lnTo>
                <a:lnTo>
                  <a:pt x="898" y="989"/>
                </a:lnTo>
                <a:lnTo>
                  <a:pt x="898" y="966"/>
                </a:lnTo>
                <a:lnTo>
                  <a:pt x="898" y="966"/>
                </a:lnTo>
                <a:lnTo>
                  <a:pt x="898" y="943"/>
                </a:lnTo>
                <a:lnTo>
                  <a:pt x="897" y="921"/>
                </a:lnTo>
                <a:lnTo>
                  <a:pt x="894" y="899"/>
                </a:lnTo>
                <a:lnTo>
                  <a:pt x="892" y="880"/>
                </a:lnTo>
                <a:lnTo>
                  <a:pt x="892" y="880"/>
                </a:lnTo>
                <a:lnTo>
                  <a:pt x="887" y="862"/>
                </a:lnTo>
                <a:lnTo>
                  <a:pt x="883" y="844"/>
                </a:lnTo>
                <a:lnTo>
                  <a:pt x="877" y="829"/>
                </a:lnTo>
                <a:lnTo>
                  <a:pt x="869" y="816"/>
                </a:lnTo>
                <a:lnTo>
                  <a:pt x="869" y="816"/>
                </a:lnTo>
                <a:lnTo>
                  <a:pt x="861" y="803"/>
                </a:lnTo>
                <a:lnTo>
                  <a:pt x="851" y="792"/>
                </a:lnTo>
                <a:lnTo>
                  <a:pt x="839" y="783"/>
                </a:lnTo>
                <a:lnTo>
                  <a:pt x="826" y="775"/>
                </a:lnTo>
                <a:lnTo>
                  <a:pt x="826" y="775"/>
                </a:lnTo>
                <a:lnTo>
                  <a:pt x="812" y="769"/>
                </a:lnTo>
                <a:lnTo>
                  <a:pt x="796" y="765"/>
                </a:lnTo>
                <a:lnTo>
                  <a:pt x="779" y="762"/>
                </a:lnTo>
                <a:lnTo>
                  <a:pt x="759" y="762"/>
                </a:lnTo>
                <a:lnTo>
                  <a:pt x="759" y="762"/>
                </a:lnTo>
                <a:lnTo>
                  <a:pt x="740" y="762"/>
                </a:lnTo>
                <a:lnTo>
                  <a:pt x="722" y="766"/>
                </a:lnTo>
                <a:lnTo>
                  <a:pt x="706" y="770"/>
                </a:lnTo>
                <a:lnTo>
                  <a:pt x="691" y="776"/>
                </a:lnTo>
                <a:lnTo>
                  <a:pt x="691" y="776"/>
                </a:lnTo>
                <a:lnTo>
                  <a:pt x="679" y="784"/>
                </a:lnTo>
                <a:lnTo>
                  <a:pt x="666" y="795"/>
                </a:lnTo>
                <a:lnTo>
                  <a:pt x="655" y="805"/>
                </a:lnTo>
                <a:lnTo>
                  <a:pt x="646" y="818"/>
                </a:lnTo>
                <a:lnTo>
                  <a:pt x="646" y="818"/>
                </a:lnTo>
                <a:lnTo>
                  <a:pt x="638" y="833"/>
                </a:lnTo>
                <a:lnTo>
                  <a:pt x="631" y="848"/>
                </a:lnTo>
                <a:lnTo>
                  <a:pt x="625" y="865"/>
                </a:lnTo>
                <a:lnTo>
                  <a:pt x="622" y="884"/>
                </a:lnTo>
                <a:lnTo>
                  <a:pt x="622" y="884"/>
                </a:lnTo>
                <a:lnTo>
                  <a:pt x="619" y="904"/>
                </a:lnTo>
                <a:lnTo>
                  <a:pt x="616" y="925"/>
                </a:lnTo>
                <a:lnTo>
                  <a:pt x="614" y="947"/>
                </a:lnTo>
                <a:lnTo>
                  <a:pt x="614" y="970"/>
                </a:lnTo>
                <a:lnTo>
                  <a:pt x="614" y="970"/>
                </a:lnTo>
                <a:lnTo>
                  <a:pt x="615" y="993"/>
                </a:lnTo>
                <a:lnTo>
                  <a:pt x="616" y="1015"/>
                </a:lnTo>
                <a:lnTo>
                  <a:pt x="619" y="1036"/>
                </a:lnTo>
                <a:lnTo>
                  <a:pt x="621" y="1056"/>
                </a:lnTo>
                <a:lnTo>
                  <a:pt x="621" y="1056"/>
                </a:lnTo>
                <a:lnTo>
                  <a:pt x="624" y="1074"/>
                </a:lnTo>
                <a:lnTo>
                  <a:pt x="630" y="1090"/>
                </a:lnTo>
                <a:lnTo>
                  <a:pt x="636" y="1107"/>
                </a:lnTo>
                <a:lnTo>
                  <a:pt x="643" y="1120"/>
                </a:lnTo>
                <a:lnTo>
                  <a:pt x="643" y="1120"/>
                </a:lnTo>
                <a:close/>
                <a:moveTo>
                  <a:pt x="698" y="904"/>
                </a:moveTo>
                <a:lnTo>
                  <a:pt x="698" y="904"/>
                </a:lnTo>
                <a:lnTo>
                  <a:pt x="702" y="880"/>
                </a:lnTo>
                <a:lnTo>
                  <a:pt x="704" y="870"/>
                </a:lnTo>
                <a:lnTo>
                  <a:pt x="707" y="861"/>
                </a:lnTo>
                <a:lnTo>
                  <a:pt x="707" y="861"/>
                </a:lnTo>
                <a:lnTo>
                  <a:pt x="711" y="852"/>
                </a:lnTo>
                <a:lnTo>
                  <a:pt x="715" y="846"/>
                </a:lnTo>
                <a:lnTo>
                  <a:pt x="720" y="840"/>
                </a:lnTo>
                <a:lnTo>
                  <a:pt x="726" y="835"/>
                </a:lnTo>
                <a:lnTo>
                  <a:pt x="726" y="835"/>
                </a:lnTo>
                <a:lnTo>
                  <a:pt x="732" y="831"/>
                </a:lnTo>
                <a:lnTo>
                  <a:pt x="740" y="828"/>
                </a:lnTo>
                <a:lnTo>
                  <a:pt x="747" y="826"/>
                </a:lnTo>
                <a:lnTo>
                  <a:pt x="756" y="826"/>
                </a:lnTo>
                <a:lnTo>
                  <a:pt x="756" y="826"/>
                </a:lnTo>
                <a:lnTo>
                  <a:pt x="766" y="826"/>
                </a:lnTo>
                <a:lnTo>
                  <a:pt x="774" y="828"/>
                </a:lnTo>
                <a:lnTo>
                  <a:pt x="774" y="828"/>
                </a:lnTo>
                <a:lnTo>
                  <a:pt x="784" y="832"/>
                </a:lnTo>
                <a:lnTo>
                  <a:pt x="790" y="837"/>
                </a:lnTo>
                <a:lnTo>
                  <a:pt x="790" y="837"/>
                </a:lnTo>
                <a:lnTo>
                  <a:pt x="796" y="846"/>
                </a:lnTo>
                <a:lnTo>
                  <a:pt x="802" y="855"/>
                </a:lnTo>
                <a:lnTo>
                  <a:pt x="802" y="855"/>
                </a:lnTo>
                <a:lnTo>
                  <a:pt x="807" y="868"/>
                </a:lnTo>
                <a:lnTo>
                  <a:pt x="810" y="883"/>
                </a:lnTo>
                <a:lnTo>
                  <a:pt x="810" y="883"/>
                </a:lnTo>
                <a:lnTo>
                  <a:pt x="812" y="900"/>
                </a:lnTo>
                <a:lnTo>
                  <a:pt x="815" y="919"/>
                </a:lnTo>
                <a:lnTo>
                  <a:pt x="815" y="919"/>
                </a:lnTo>
                <a:lnTo>
                  <a:pt x="816" y="944"/>
                </a:lnTo>
                <a:lnTo>
                  <a:pt x="817" y="970"/>
                </a:lnTo>
                <a:lnTo>
                  <a:pt x="817" y="970"/>
                </a:lnTo>
                <a:lnTo>
                  <a:pt x="816" y="1013"/>
                </a:lnTo>
                <a:lnTo>
                  <a:pt x="816" y="1013"/>
                </a:lnTo>
                <a:lnTo>
                  <a:pt x="815" y="1032"/>
                </a:lnTo>
                <a:lnTo>
                  <a:pt x="812" y="1048"/>
                </a:lnTo>
                <a:lnTo>
                  <a:pt x="812" y="1048"/>
                </a:lnTo>
                <a:lnTo>
                  <a:pt x="809" y="1062"/>
                </a:lnTo>
                <a:lnTo>
                  <a:pt x="804" y="1074"/>
                </a:lnTo>
                <a:lnTo>
                  <a:pt x="804" y="1074"/>
                </a:lnTo>
                <a:lnTo>
                  <a:pt x="800" y="1085"/>
                </a:lnTo>
                <a:lnTo>
                  <a:pt x="793" y="1094"/>
                </a:lnTo>
                <a:lnTo>
                  <a:pt x="793" y="1094"/>
                </a:lnTo>
                <a:lnTo>
                  <a:pt x="786" y="1101"/>
                </a:lnTo>
                <a:lnTo>
                  <a:pt x="777" y="1105"/>
                </a:lnTo>
                <a:lnTo>
                  <a:pt x="777" y="1105"/>
                </a:lnTo>
                <a:lnTo>
                  <a:pt x="767" y="1109"/>
                </a:lnTo>
                <a:lnTo>
                  <a:pt x="756" y="1109"/>
                </a:lnTo>
                <a:lnTo>
                  <a:pt x="756" y="1109"/>
                </a:lnTo>
                <a:lnTo>
                  <a:pt x="748" y="1109"/>
                </a:lnTo>
                <a:lnTo>
                  <a:pt x="741" y="1108"/>
                </a:lnTo>
                <a:lnTo>
                  <a:pt x="735" y="1105"/>
                </a:lnTo>
                <a:lnTo>
                  <a:pt x="728" y="1103"/>
                </a:lnTo>
                <a:lnTo>
                  <a:pt x="728" y="1103"/>
                </a:lnTo>
                <a:lnTo>
                  <a:pt x="724" y="1099"/>
                </a:lnTo>
                <a:lnTo>
                  <a:pt x="718" y="1094"/>
                </a:lnTo>
                <a:lnTo>
                  <a:pt x="714" y="1088"/>
                </a:lnTo>
                <a:lnTo>
                  <a:pt x="710" y="1080"/>
                </a:lnTo>
                <a:lnTo>
                  <a:pt x="710" y="1080"/>
                </a:lnTo>
                <a:lnTo>
                  <a:pt x="706" y="1071"/>
                </a:lnTo>
                <a:lnTo>
                  <a:pt x="704" y="1060"/>
                </a:lnTo>
                <a:lnTo>
                  <a:pt x="702" y="1049"/>
                </a:lnTo>
                <a:lnTo>
                  <a:pt x="699" y="1036"/>
                </a:lnTo>
                <a:lnTo>
                  <a:pt x="699" y="1036"/>
                </a:lnTo>
                <a:lnTo>
                  <a:pt x="697" y="1004"/>
                </a:lnTo>
                <a:lnTo>
                  <a:pt x="696" y="966"/>
                </a:lnTo>
                <a:lnTo>
                  <a:pt x="696" y="966"/>
                </a:lnTo>
                <a:lnTo>
                  <a:pt x="696" y="933"/>
                </a:lnTo>
                <a:lnTo>
                  <a:pt x="698" y="904"/>
                </a:lnTo>
                <a:lnTo>
                  <a:pt x="698" y="904"/>
                </a:lnTo>
                <a:close/>
                <a:moveTo>
                  <a:pt x="569" y="1868"/>
                </a:moveTo>
                <a:lnTo>
                  <a:pt x="569" y="1868"/>
                </a:lnTo>
                <a:lnTo>
                  <a:pt x="568" y="1864"/>
                </a:lnTo>
                <a:lnTo>
                  <a:pt x="565" y="1862"/>
                </a:lnTo>
                <a:lnTo>
                  <a:pt x="565" y="1862"/>
                </a:lnTo>
                <a:lnTo>
                  <a:pt x="563" y="1861"/>
                </a:lnTo>
                <a:lnTo>
                  <a:pt x="560" y="1861"/>
                </a:lnTo>
                <a:lnTo>
                  <a:pt x="495" y="1861"/>
                </a:lnTo>
                <a:lnTo>
                  <a:pt x="494" y="1533"/>
                </a:lnTo>
                <a:lnTo>
                  <a:pt x="494" y="1533"/>
                </a:lnTo>
                <a:lnTo>
                  <a:pt x="493" y="1529"/>
                </a:lnTo>
                <a:lnTo>
                  <a:pt x="493" y="1528"/>
                </a:lnTo>
                <a:lnTo>
                  <a:pt x="493" y="1528"/>
                </a:lnTo>
                <a:lnTo>
                  <a:pt x="490" y="1526"/>
                </a:lnTo>
                <a:lnTo>
                  <a:pt x="487" y="1525"/>
                </a:lnTo>
                <a:lnTo>
                  <a:pt x="487" y="1525"/>
                </a:lnTo>
                <a:lnTo>
                  <a:pt x="477" y="1524"/>
                </a:lnTo>
                <a:lnTo>
                  <a:pt x="477" y="1524"/>
                </a:lnTo>
                <a:lnTo>
                  <a:pt x="458" y="1522"/>
                </a:lnTo>
                <a:lnTo>
                  <a:pt x="458" y="1522"/>
                </a:lnTo>
                <a:lnTo>
                  <a:pt x="442" y="1524"/>
                </a:lnTo>
                <a:lnTo>
                  <a:pt x="442" y="1524"/>
                </a:lnTo>
                <a:lnTo>
                  <a:pt x="433" y="1524"/>
                </a:lnTo>
                <a:lnTo>
                  <a:pt x="433" y="1524"/>
                </a:lnTo>
                <a:lnTo>
                  <a:pt x="427" y="1525"/>
                </a:lnTo>
                <a:lnTo>
                  <a:pt x="427" y="1525"/>
                </a:lnTo>
                <a:lnTo>
                  <a:pt x="422" y="1527"/>
                </a:lnTo>
                <a:lnTo>
                  <a:pt x="337" y="1583"/>
                </a:lnTo>
                <a:lnTo>
                  <a:pt x="337" y="1583"/>
                </a:lnTo>
                <a:lnTo>
                  <a:pt x="331" y="1587"/>
                </a:lnTo>
                <a:lnTo>
                  <a:pt x="331" y="1587"/>
                </a:lnTo>
                <a:lnTo>
                  <a:pt x="330" y="1589"/>
                </a:lnTo>
                <a:lnTo>
                  <a:pt x="329" y="1593"/>
                </a:lnTo>
                <a:lnTo>
                  <a:pt x="329" y="1593"/>
                </a:lnTo>
                <a:lnTo>
                  <a:pt x="327" y="1601"/>
                </a:lnTo>
                <a:lnTo>
                  <a:pt x="327" y="1601"/>
                </a:lnTo>
                <a:lnTo>
                  <a:pt x="327" y="1614"/>
                </a:lnTo>
                <a:lnTo>
                  <a:pt x="327" y="1614"/>
                </a:lnTo>
                <a:lnTo>
                  <a:pt x="328" y="1631"/>
                </a:lnTo>
                <a:lnTo>
                  <a:pt x="328" y="1631"/>
                </a:lnTo>
                <a:lnTo>
                  <a:pt x="329" y="1637"/>
                </a:lnTo>
                <a:lnTo>
                  <a:pt x="331" y="1640"/>
                </a:lnTo>
                <a:lnTo>
                  <a:pt x="331" y="1640"/>
                </a:lnTo>
                <a:lnTo>
                  <a:pt x="335" y="1643"/>
                </a:lnTo>
                <a:lnTo>
                  <a:pt x="338" y="1643"/>
                </a:lnTo>
                <a:lnTo>
                  <a:pt x="338" y="1643"/>
                </a:lnTo>
                <a:lnTo>
                  <a:pt x="344" y="1641"/>
                </a:lnTo>
                <a:lnTo>
                  <a:pt x="350" y="1638"/>
                </a:lnTo>
                <a:lnTo>
                  <a:pt x="413" y="1602"/>
                </a:lnTo>
                <a:lnTo>
                  <a:pt x="414" y="1861"/>
                </a:lnTo>
                <a:lnTo>
                  <a:pt x="340" y="1862"/>
                </a:lnTo>
                <a:lnTo>
                  <a:pt x="340" y="1862"/>
                </a:lnTo>
                <a:lnTo>
                  <a:pt x="338" y="1862"/>
                </a:lnTo>
                <a:lnTo>
                  <a:pt x="336" y="1863"/>
                </a:lnTo>
                <a:lnTo>
                  <a:pt x="336" y="1863"/>
                </a:lnTo>
                <a:lnTo>
                  <a:pt x="334" y="1866"/>
                </a:lnTo>
                <a:lnTo>
                  <a:pt x="332" y="1869"/>
                </a:lnTo>
                <a:lnTo>
                  <a:pt x="332" y="1869"/>
                </a:lnTo>
                <a:lnTo>
                  <a:pt x="331" y="1872"/>
                </a:lnTo>
                <a:lnTo>
                  <a:pt x="330" y="1878"/>
                </a:lnTo>
                <a:lnTo>
                  <a:pt x="330" y="1878"/>
                </a:lnTo>
                <a:lnTo>
                  <a:pt x="329" y="1893"/>
                </a:lnTo>
                <a:lnTo>
                  <a:pt x="329" y="1893"/>
                </a:lnTo>
                <a:lnTo>
                  <a:pt x="330" y="1908"/>
                </a:lnTo>
                <a:lnTo>
                  <a:pt x="330" y="1908"/>
                </a:lnTo>
                <a:lnTo>
                  <a:pt x="331" y="1913"/>
                </a:lnTo>
                <a:lnTo>
                  <a:pt x="332" y="1918"/>
                </a:lnTo>
                <a:lnTo>
                  <a:pt x="332" y="1918"/>
                </a:lnTo>
                <a:lnTo>
                  <a:pt x="335" y="1921"/>
                </a:lnTo>
                <a:lnTo>
                  <a:pt x="337" y="1922"/>
                </a:lnTo>
                <a:lnTo>
                  <a:pt x="337" y="1922"/>
                </a:lnTo>
                <a:lnTo>
                  <a:pt x="339" y="1923"/>
                </a:lnTo>
                <a:lnTo>
                  <a:pt x="342" y="1924"/>
                </a:lnTo>
                <a:lnTo>
                  <a:pt x="561" y="1923"/>
                </a:lnTo>
                <a:lnTo>
                  <a:pt x="561" y="1923"/>
                </a:lnTo>
                <a:lnTo>
                  <a:pt x="563" y="1922"/>
                </a:lnTo>
                <a:lnTo>
                  <a:pt x="565" y="1921"/>
                </a:lnTo>
                <a:lnTo>
                  <a:pt x="565" y="1921"/>
                </a:lnTo>
                <a:lnTo>
                  <a:pt x="568" y="1920"/>
                </a:lnTo>
                <a:lnTo>
                  <a:pt x="569" y="1916"/>
                </a:lnTo>
                <a:lnTo>
                  <a:pt x="569" y="1916"/>
                </a:lnTo>
                <a:lnTo>
                  <a:pt x="571" y="1907"/>
                </a:lnTo>
                <a:lnTo>
                  <a:pt x="571" y="1907"/>
                </a:lnTo>
                <a:lnTo>
                  <a:pt x="572" y="1892"/>
                </a:lnTo>
                <a:lnTo>
                  <a:pt x="572" y="1892"/>
                </a:lnTo>
                <a:lnTo>
                  <a:pt x="571" y="1877"/>
                </a:lnTo>
                <a:lnTo>
                  <a:pt x="571" y="1877"/>
                </a:lnTo>
                <a:lnTo>
                  <a:pt x="570" y="1871"/>
                </a:lnTo>
                <a:lnTo>
                  <a:pt x="569" y="1868"/>
                </a:lnTo>
                <a:lnTo>
                  <a:pt x="569" y="1868"/>
                </a:lnTo>
                <a:close/>
                <a:moveTo>
                  <a:pt x="2150" y="1569"/>
                </a:moveTo>
                <a:lnTo>
                  <a:pt x="2150" y="1569"/>
                </a:lnTo>
                <a:lnTo>
                  <a:pt x="2178" y="1565"/>
                </a:lnTo>
                <a:lnTo>
                  <a:pt x="2205" y="1559"/>
                </a:lnTo>
                <a:lnTo>
                  <a:pt x="2233" y="1554"/>
                </a:lnTo>
                <a:lnTo>
                  <a:pt x="2258" y="1546"/>
                </a:lnTo>
                <a:lnTo>
                  <a:pt x="2285" y="1537"/>
                </a:lnTo>
                <a:lnTo>
                  <a:pt x="2310" y="1527"/>
                </a:lnTo>
                <a:lnTo>
                  <a:pt x="2336" y="1517"/>
                </a:lnTo>
                <a:lnTo>
                  <a:pt x="2360" y="1504"/>
                </a:lnTo>
                <a:lnTo>
                  <a:pt x="2383" y="1491"/>
                </a:lnTo>
                <a:lnTo>
                  <a:pt x="2406" y="1477"/>
                </a:lnTo>
                <a:lnTo>
                  <a:pt x="2428" y="1462"/>
                </a:lnTo>
                <a:lnTo>
                  <a:pt x="2450" y="1446"/>
                </a:lnTo>
                <a:lnTo>
                  <a:pt x="2471" y="1429"/>
                </a:lnTo>
                <a:lnTo>
                  <a:pt x="2490" y="1410"/>
                </a:lnTo>
                <a:lnTo>
                  <a:pt x="2510" y="1392"/>
                </a:lnTo>
                <a:lnTo>
                  <a:pt x="2527" y="1372"/>
                </a:lnTo>
                <a:lnTo>
                  <a:pt x="2546" y="1353"/>
                </a:lnTo>
                <a:lnTo>
                  <a:pt x="2562" y="1331"/>
                </a:lnTo>
                <a:lnTo>
                  <a:pt x="2577" y="1309"/>
                </a:lnTo>
                <a:lnTo>
                  <a:pt x="2592" y="1287"/>
                </a:lnTo>
                <a:lnTo>
                  <a:pt x="2606" y="1263"/>
                </a:lnTo>
                <a:lnTo>
                  <a:pt x="2618" y="1239"/>
                </a:lnTo>
                <a:lnTo>
                  <a:pt x="2629" y="1214"/>
                </a:lnTo>
                <a:lnTo>
                  <a:pt x="2639" y="1190"/>
                </a:lnTo>
                <a:lnTo>
                  <a:pt x="2648" y="1163"/>
                </a:lnTo>
                <a:lnTo>
                  <a:pt x="2657" y="1138"/>
                </a:lnTo>
                <a:lnTo>
                  <a:pt x="2663" y="1111"/>
                </a:lnTo>
                <a:lnTo>
                  <a:pt x="2669" y="1084"/>
                </a:lnTo>
                <a:lnTo>
                  <a:pt x="2674" y="1056"/>
                </a:lnTo>
                <a:lnTo>
                  <a:pt x="2677" y="1028"/>
                </a:lnTo>
                <a:lnTo>
                  <a:pt x="2680" y="999"/>
                </a:lnTo>
                <a:lnTo>
                  <a:pt x="2680" y="970"/>
                </a:lnTo>
                <a:lnTo>
                  <a:pt x="2680" y="970"/>
                </a:lnTo>
                <a:lnTo>
                  <a:pt x="2678" y="941"/>
                </a:lnTo>
                <a:lnTo>
                  <a:pt x="2676" y="913"/>
                </a:lnTo>
                <a:lnTo>
                  <a:pt x="2673" y="884"/>
                </a:lnTo>
                <a:lnTo>
                  <a:pt x="2668" y="855"/>
                </a:lnTo>
                <a:lnTo>
                  <a:pt x="2661" y="827"/>
                </a:lnTo>
                <a:lnTo>
                  <a:pt x="2654" y="799"/>
                </a:lnTo>
                <a:lnTo>
                  <a:pt x="2645" y="773"/>
                </a:lnTo>
                <a:lnTo>
                  <a:pt x="2636" y="747"/>
                </a:lnTo>
                <a:lnTo>
                  <a:pt x="2624" y="721"/>
                </a:lnTo>
                <a:lnTo>
                  <a:pt x="2612" y="697"/>
                </a:lnTo>
                <a:lnTo>
                  <a:pt x="2599" y="672"/>
                </a:lnTo>
                <a:lnTo>
                  <a:pt x="2584" y="648"/>
                </a:lnTo>
                <a:lnTo>
                  <a:pt x="2569" y="626"/>
                </a:lnTo>
                <a:lnTo>
                  <a:pt x="2552" y="604"/>
                </a:lnTo>
                <a:lnTo>
                  <a:pt x="2534" y="582"/>
                </a:lnTo>
                <a:lnTo>
                  <a:pt x="2516" y="563"/>
                </a:lnTo>
                <a:lnTo>
                  <a:pt x="2496" y="543"/>
                </a:lnTo>
                <a:lnTo>
                  <a:pt x="2476" y="524"/>
                </a:lnTo>
                <a:lnTo>
                  <a:pt x="2456" y="506"/>
                </a:lnTo>
                <a:lnTo>
                  <a:pt x="2434" y="490"/>
                </a:lnTo>
                <a:lnTo>
                  <a:pt x="2411" y="474"/>
                </a:lnTo>
                <a:lnTo>
                  <a:pt x="2388" y="459"/>
                </a:lnTo>
                <a:lnTo>
                  <a:pt x="2363" y="446"/>
                </a:lnTo>
                <a:lnTo>
                  <a:pt x="2338" y="433"/>
                </a:lnTo>
                <a:lnTo>
                  <a:pt x="2313" y="422"/>
                </a:lnTo>
                <a:lnTo>
                  <a:pt x="2287" y="411"/>
                </a:lnTo>
                <a:lnTo>
                  <a:pt x="2261" y="402"/>
                </a:lnTo>
                <a:lnTo>
                  <a:pt x="2233" y="394"/>
                </a:lnTo>
                <a:lnTo>
                  <a:pt x="2205" y="388"/>
                </a:lnTo>
                <a:lnTo>
                  <a:pt x="2178" y="382"/>
                </a:lnTo>
                <a:lnTo>
                  <a:pt x="2149" y="379"/>
                </a:lnTo>
                <a:lnTo>
                  <a:pt x="2120" y="377"/>
                </a:lnTo>
                <a:lnTo>
                  <a:pt x="2120" y="377"/>
                </a:lnTo>
                <a:lnTo>
                  <a:pt x="2129" y="366"/>
                </a:lnTo>
                <a:lnTo>
                  <a:pt x="2137" y="356"/>
                </a:lnTo>
                <a:lnTo>
                  <a:pt x="2137" y="356"/>
                </a:lnTo>
                <a:lnTo>
                  <a:pt x="2145" y="341"/>
                </a:lnTo>
                <a:lnTo>
                  <a:pt x="2152" y="326"/>
                </a:lnTo>
                <a:lnTo>
                  <a:pt x="2157" y="308"/>
                </a:lnTo>
                <a:lnTo>
                  <a:pt x="2161" y="290"/>
                </a:lnTo>
                <a:lnTo>
                  <a:pt x="2161" y="290"/>
                </a:lnTo>
                <a:lnTo>
                  <a:pt x="2165" y="270"/>
                </a:lnTo>
                <a:lnTo>
                  <a:pt x="2167" y="250"/>
                </a:lnTo>
                <a:lnTo>
                  <a:pt x="2168" y="226"/>
                </a:lnTo>
                <a:lnTo>
                  <a:pt x="2168" y="203"/>
                </a:lnTo>
                <a:lnTo>
                  <a:pt x="2168" y="203"/>
                </a:lnTo>
                <a:lnTo>
                  <a:pt x="2168" y="180"/>
                </a:lnTo>
                <a:lnTo>
                  <a:pt x="2167" y="158"/>
                </a:lnTo>
                <a:lnTo>
                  <a:pt x="2165" y="137"/>
                </a:lnTo>
                <a:lnTo>
                  <a:pt x="2163" y="118"/>
                </a:lnTo>
                <a:lnTo>
                  <a:pt x="2163" y="118"/>
                </a:lnTo>
                <a:lnTo>
                  <a:pt x="2159" y="99"/>
                </a:lnTo>
                <a:lnTo>
                  <a:pt x="2153" y="83"/>
                </a:lnTo>
                <a:lnTo>
                  <a:pt x="2148" y="67"/>
                </a:lnTo>
                <a:lnTo>
                  <a:pt x="2141" y="53"/>
                </a:lnTo>
                <a:lnTo>
                  <a:pt x="2141" y="53"/>
                </a:lnTo>
                <a:lnTo>
                  <a:pt x="2131" y="42"/>
                </a:lnTo>
                <a:lnTo>
                  <a:pt x="2122" y="30"/>
                </a:lnTo>
                <a:lnTo>
                  <a:pt x="2111" y="21"/>
                </a:lnTo>
                <a:lnTo>
                  <a:pt x="2098" y="14"/>
                </a:lnTo>
                <a:lnTo>
                  <a:pt x="2098" y="14"/>
                </a:lnTo>
                <a:lnTo>
                  <a:pt x="2083" y="8"/>
                </a:lnTo>
                <a:lnTo>
                  <a:pt x="2067" y="3"/>
                </a:lnTo>
                <a:lnTo>
                  <a:pt x="2050" y="1"/>
                </a:lnTo>
                <a:lnTo>
                  <a:pt x="2030" y="0"/>
                </a:lnTo>
                <a:lnTo>
                  <a:pt x="2030" y="0"/>
                </a:lnTo>
                <a:lnTo>
                  <a:pt x="2010" y="1"/>
                </a:lnTo>
                <a:lnTo>
                  <a:pt x="1993" y="3"/>
                </a:lnTo>
                <a:lnTo>
                  <a:pt x="1977" y="8"/>
                </a:lnTo>
                <a:lnTo>
                  <a:pt x="1962" y="15"/>
                </a:lnTo>
                <a:lnTo>
                  <a:pt x="1962" y="15"/>
                </a:lnTo>
                <a:lnTo>
                  <a:pt x="1949" y="23"/>
                </a:lnTo>
                <a:lnTo>
                  <a:pt x="1938" y="32"/>
                </a:lnTo>
                <a:lnTo>
                  <a:pt x="1926" y="44"/>
                </a:lnTo>
                <a:lnTo>
                  <a:pt x="1917" y="57"/>
                </a:lnTo>
                <a:lnTo>
                  <a:pt x="1917" y="57"/>
                </a:lnTo>
                <a:lnTo>
                  <a:pt x="1909" y="70"/>
                </a:lnTo>
                <a:lnTo>
                  <a:pt x="1902" y="87"/>
                </a:lnTo>
                <a:lnTo>
                  <a:pt x="1897" y="104"/>
                </a:lnTo>
                <a:lnTo>
                  <a:pt x="1893" y="122"/>
                </a:lnTo>
                <a:lnTo>
                  <a:pt x="1893" y="122"/>
                </a:lnTo>
                <a:lnTo>
                  <a:pt x="1889" y="142"/>
                </a:lnTo>
                <a:lnTo>
                  <a:pt x="1887" y="163"/>
                </a:lnTo>
                <a:lnTo>
                  <a:pt x="1886" y="185"/>
                </a:lnTo>
                <a:lnTo>
                  <a:pt x="1884" y="208"/>
                </a:lnTo>
                <a:lnTo>
                  <a:pt x="1884" y="208"/>
                </a:lnTo>
                <a:lnTo>
                  <a:pt x="1886" y="231"/>
                </a:lnTo>
                <a:lnTo>
                  <a:pt x="1887" y="254"/>
                </a:lnTo>
                <a:lnTo>
                  <a:pt x="1889" y="275"/>
                </a:lnTo>
                <a:lnTo>
                  <a:pt x="1891" y="295"/>
                </a:lnTo>
                <a:lnTo>
                  <a:pt x="1891" y="295"/>
                </a:lnTo>
                <a:lnTo>
                  <a:pt x="1896" y="312"/>
                </a:lnTo>
                <a:lnTo>
                  <a:pt x="1901" y="329"/>
                </a:lnTo>
                <a:lnTo>
                  <a:pt x="1906" y="344"/>
                </a:lnTo>
                <a:lnTo>
                  <a:pt x="1914" y="358"/>
                </a:lnTo>
                <a:lnTo>
                  <a:pt x="1914" y="358"/>
                </a:lnTo>
                <a:lnTo>
                  <a:pt x="1920" y="367"/>
                </a:lnTo>
                <a:lnTo>
                  <a:pt x="1928" y="375"/>
                </a:lnTo>
                <a:lnTo>
                  <a:pt x="1936" y="384"/>
                </a:lnTo>
                <a:lnTo>
                  <a:pt x="1944" y="390"/>
                </a:lnTo>
                <a:lnTo>
                  <a:pt x="1944" y="390"/>
                </a:lnTo>
                <a:lnTo>
                  <a:pt x="1925" y="395"/>
                </a:lnTo>
                <a:lnTo>
                  <a:pt x="1905" y="401"/>
                </a:lnTo>
                <a:lnTo>
                  <a:pt x="1867" y="414"/>
                </a:lnTo>
                <a:lnTo>
                  <a:pt x="1830" y="430"/>
                </a:lnTo>
                <a:lnTo>
                  <a:pt x="1794" y="447"/>
                </a:lnTo>
                <a:lnTo>
                  <a:pt x="1761" y="468"/>
                </a:lnTo>
                <a:lnTo>
                  <a:pt x="1728" y="490"/>
                </a:lnTo>
                <a:lnTo>
                  <a:pt x="1696" y="514"/>
                </a:lnTo>
                <a:lnTo>
                  <a:pt x="1668" y="541"/>
                </a:lnTo>
                <a:lnTo>
                  <a:pt x="1640" y="568"/>
                </a:lnTo>
                <a:lnTo>
                  <a:pt x="1614" y="598"/>
                </a:lnTo>
                <a:lnTo>
                  <a:pt x="1590" y="630"/>
                </a:lnTo>
                <a:lnTo>
                  <a:pt x="1568" y="663"/>
                </a:lnTo>
                <a:lnTo>
                  <a:pt x="1549" y="698"/>
                </a:lnTo>
                <a:lnTo>
                  <a:pt x="1533" y="734"/>
                </a:lnTo>
                <a:lnTo>
                  <a:pt x="1518" y="772"/>
                </a:lnTo>
                <a:lnTo>
                  <a:pt x="1505" y="810"/>
                </a:lnTo>
                <a:lnTo>
                  <a:pt x="1505" y="810"/>
                </a:lnTo>
                <a:lnTo>
                  <a:pt x="1497" y="798"/>
                </a:lnTo>
                <a:lnTo>
                  <a:pt x="1486" y="788"/>
                </a:lnTo>
                <a:lnTo>
                  <a:pt x="1476" y="780"/>
                </a:lnTo>
                <a:lnTo>
                  <a:pt x="1464" y="772"/>
                </a:lnTo>
                <a:lnTo>
                  <a:pt x="1464" y="772"/>
                </a:lnTo>
                <a:lnTo>
                  <a:pt x="1449" y="766"/>
                </a:lnTo>
                <a:lnTo>
                  <a:pt x="1433" y="762"/>
                </a:lnTo>
                <a:lnTo>
                  <a:pt x="1416" y="759"/>
                </a:lnTo>
                <a:lnTo>
                  <a:pt x="1396" y="759"/>
                </a:lnTo>
                <a:lnTo>
                  <a:pt x="1396" y="759"/>
                </a:lnTo>
                <a:lnTo>
                  <a:pt x="1377" y="760"/>
                </a:lnTo>
                <a:lnTo>
                  <a:pt x="1359" y="762"/>
                </a:lnTo>
                <a:lnTo>
                  <a:pt x="1343" y="767"/>
                </a:lnTo>
                <a:lnTo>
                  <a:pt x="1328" y="774"/>
                </a:lnTo>
                <a:lnTo>
                  <a:pt x="1328" y="774"/>
                </a:lnTo>
                <a:lnTo>
                  <a:pt x="1316" y="781"/>
                </a:lnTo>
                <a:lnTo>
                  <a:pt x="1304" y="791"/>
                </a:lnTo>
                <a:lnTo>
                  <a:pt x="1292" y="803"/>
                </a:lnTo>
                <a:lnTo>
                  <a:pt x="1283" y="816"/>
                </a:lnTo>
                <a:lnTo>
                  <a:pt x="1283" y="816"/>
                </a:lnTo>
                <a:lnTo>
                  <a:pt x="1275" y="829"/>
                </a:lnTo>
                <a:lnTo>
                  <a:pt x="1269" y="846"/>
                </a:lnTo>
                <a:lnTo>
                  <a:pt x="1264" y="862"/>
                </a:lnTo>
                <a:lnTo>
                  <a:pt x="1259" y="881"/>
                </a:lnTo>
                <a:lnTo>
                  <a:pt x="1259" y="881"/>
                </a:lnTo>
                <a:lnTo>
                  <a:pt x="1256" y="901"/>
                </a:lnTo>
                <a:lnTo>
                  <a:pt x="1253" y="922"/>
                </a:lnTo>
                <a:lnTo>
                  <a:pt x="1252" y="944"/>
                </a:lnTo>
                <a:lnTo>
                  <a:pt x="1251" y="967"/>
                </a:lnTo>
                <a:lnTo>
                  <a:pt x="1251" y="967"/>
                </a:lnTo>
                <a:lnTo>
                  <a:pt x="1252" y="990"/>
                </a:lnTo>
                <a:lnTo>
                  <a:pt x="1253" y="1012"/>
                </a:lnTo>
                <a:lnTo>
                  <a:pt x="1256" y="1033"/>
                </a:lnTo>
                <a:lnTo>
                  <a:pt x="1258" y="1052"/>
                </a:lnTo>
                <a:lnTo>
                  <a:pt x="1258" y="1052"/>
                </a:lnTo>
                <a:lnTo>
                  <a:pt x="1262" y="1071"/>
                </a:lnTo>
                <a:lnTo>
                  <a:pt x="1267" y="1088"/>
                </a:lnTo>
                <a:lnTo>
                  <a:pt x="1273" y="1103"/>
                </a:lnTo>
                <a:lnTo>
                  <a:pt x="1281" y="1117"/>
                </a:lnTo>
                <a:lnTo>
                  <a:pt x="1281" y="1117"/>
                </a:lnTo>
                <a:lnTo>
                  <a:pt x="1289" y="1129"/>
                </a:lnTo>
                <a:lnTo>
                  <a:pt x="1299" y="1140"/>
                </a:lnTo>
                <a:lnTo>
                  <a:pt x="1310" y="1149"/>
                </a:lnTo>
                <a:lnTo>
                  <a:pt x="1324" y="1156"/>
                </a:lnTo>
                <a:lnTo>
                  <a:pt x="1324" y="1156"/>
                </a:lnTo>
                <a:lnTo>
                  <a:pt x="1337" y="1163"/>
                </a:lnTo>
                <a:lnTo>
                  <a:pt x="1354" y="1167"/>
                </a:lnTo>
                <a:lnTo>
                  <a:pt x="1371" y="1170"/>
                </a:lnTo>
                <a:lnTo>
                  <a:pt x="1391" y="1170"/>
                </a:lnTo>
                <a:lnTo>
                  <a:pt x="1391" y="1170"/>
                </a:lnTo>
                <a:lnTo>
                  <a:pt x="1410" y="1169"/>
                </a:lnTo>
                <a:lnTo>
                  <a:pt x="1428" y="1167"/>
                </a:lnTo>
                <a:lnTo>
                  <a:pt x="1444" y="1162"/>
                </a:lnTo>
                <a:lnTo>
                  <a:pt x="1459" y="1155"/>
                </a:lnTo>
                <a:lnTo>
                  <a:pt x="1459" y="1155"/>
                </a:lnTo>
                <a:lnTo>
                  <a:pt x="1470" y="1148"/>
                </a:lnTo>
                <a:lnTo>
                  <a:pt x="1482" y="1139"/>
                </a:lnTo>
                <a:lnTo>
                  <a:pt x="1491" y="1130"/>
                </a:lnTo>
                <a:lnTo>
                  <a:pt x="1500" y="1118"/>
                </a:lnTo>
                <a:lnTo>
                  <a:pt x="1500" y="1118"/>
                </a:lnTo>
                <a:lnTo>
                  <a:pt x="1505" y="1138"/>
                </a:lnTo>
                <a:lnTo>
                  <a:pt x="1512" y="1157"/>
                </a:lnTo>
                <a:lnTo>
                  <a:pt x="1518" y="1177"/>
                </a:lnTo>
                <a:lnTo>
                  <a:pt x="1526" y="1197"/>
                </a:lnTo>
                <a:lnTo>
                  <a:pt x="1533" y="1215"/>
                </a:lnTo>
                <a:lnTo>
                  <a:pt x="1542" y="1234"/>
                </a:lnTo>
                <a:lnTo>
                  <a:pt x="1560" y="1269"/>
                </a:lnTo>
                <a:lnTo>
                  <a:pt x="1581" y="1304"/>
                </a:lnTo>
                <a:lnTo>
                  <a:pt x="1604" y="1336"/>
                </a:lnTo>
                <a:lnTo>
                  <a:pt x="1629" y="1368"/>
                </a:lnTo>
                <a:lnTo>
                  <a:pt x="1657" y="1397"/>
                </a:lnTo>
                <a:lnTo>
                  <a:pt x="1686" y="1424"/>
                </a:lnTo>
                <a:lnTo>
                  <a:pt x="1717" y="1450"/>
                </a:lnTo>
                <a:lnTo>
                  <a:pt x="1751" y="1473"/>
                </a:lnTo>
                <a:lnTo>
                  <a:pt x="1784" y="1494"/>
                </a:lnTo>
                <a:lnTo>
                  <a:pt x="1820" y="1513"/>
                </a:lnTo>
                <a:lnTo>
                  <a:pt x="1838" y="1521"/>
                </a:lnTo>
                <a:lnTo>
                  <a:pt x="1857" y="1529"/>
                </a:lnTo>
                <a:lnTo>
                  <a:pt x="1876" y="1536"/>
                </a:lnTo>
                <a:lnTo>
                  <a:pt x="1896" y="1543"/>
                </a:lnTo>
                <a:lnTo>
                  <a:pt x="1916" y="1549"/>
                </a:lnTo>
                <a:lnTo>
                  <a:pt x="1935" y="1555"/>
                </a:lnTo>
                <a:lnTo>
                  <a:pt x="1935" y="1555"/>
                </a:lnTo>
                <a:lnTo>
                  <a:pt x="1929" y="1561"/>
                </a:lnTo>
                <a:lnTo>
                  <a:pt x="1925" y="1568"/>
                </a:lnTo>
                <a:lnTo>
                  <a:pt x="1925" y="1568"/>
                </a:lnTo>
                <a:lnTo>
                  <a:pt x="1917" y="1581"/>
                </a:lnTo>
                <a:lnTo>
                  <a:pt x="1910" y="1598"/>
                </a:lnTo>
                <a:lnTo>
                  <a:pt x="1904" y="1614"/>
                </a:lnTo>
                <a:lnTo>
                  <a:pt x="1901" y="1633"/>
                </a:lnTo>
                <a:lnTo>
                  <a:pt x="1901" y="1633"/>
                </a:lnTo>
                <a:lnTo>
                  <a:pt x="1897" y="1653"/>
                </a:lnTo>
                <a:lnTo>
                  <a:pt x="1895" y="1674"/>
                </a:lnTo>
                <a:lnTo>
                  <a:pt x="1893" y="1696"/>
                </a:lnTo>
                <a:lnTo>
                  <a:pt x="1893" y="1719"/>
                </a:lnTo>
                <a:lnTo>
                  <a:pt x="1893" y="1719"/>
                </a:lnTo>
                <a:lnTo>
                  <a:pt x="1894" y="1742"/>
                </a:lnTo>
                <a:lnTo>
                  <a:pt x="1895" y="1764"/>
                </a:lnTo>
                <a:lnTo>
                  <a:pt x="1896" y="1785"/>
                </a:lnTo>
                <a:lnTo>
                  <a:pt x="1899" y="1804"/>
                </a:lnTo>
                <a:lnTo>
                  <a:pt x="1899" y="1804"/>
                </a:lnTo>
                <a:lnTo>
                  <a:pt x="1903" y="1823"/>
                </a:lnTo>
                <a:lnTo>
                  <a:pt x="1909" y="1840"/>
                </a:lnTo>
                <a:lnTo>
                  <a:pt x="1914" y="1855"/>
                </a:lnTo>
                <a:lnTo>
                  <a:pt x="1921" y="1869"/>
                </a:lnTo>
                <a:lnTo>
                  <a:pt x="1921" y="1869"/>
                </a:lnTo>
                <a:lnTo>
                  <a:pt x="1931" y="1881"/>
                </a:lnTo>
                <a:lnTo>
                  <a:pt x="1940" y="1892"/>
                </a:lnTo>
                <a:lnTo>
                  <a:pt x="1951" y="1901"/>
                </a:lnTo>
                <a:lnTo>
                  <a:pt x="1964" y="1908"/>
                </a:lnTo>
                <a:lnTo>
                  <a:pt x="1964" y="1908"/>
                </a:lnTo>
                <a:lnTo>
                  <a:pt x="1979" y="1915"/>
                </a:lnTo>
                <a:lnTo>
                  <a:pt x="1994" y="1919"/>
                </a:lnTo>
                <a:lnTo>
                  <a:pt x="2013" y="1922"/>
                </a:lnTo>
                <a:lnTo>
                  <a:pt x="2032" y="1922"/>
                </a:lnTo>
                <a:lnTo>
                  <a:pt x="2032" y="1922"/>
                </a:lnTo>
                <a:lnTo>
                  <a:pt x="2052" y="1921"/>
                </a:lnTo>
                <a:lnTo>
                  <a:pt x="2069" y="1919"/>
                </a:lnTo>
                <a:lnTo>
                  <a:pt x="2085" y="1914"/>
                </a:lnTo>
                <a:lnTo>
                  <a:pt x="2100" y="1907"/>
                </a:lnTo>
                <a:lnTo>
                  <a:pt x="2100" y="1907"/>
                </a:lnTo>
                <a:lnTo>
                  <a:pt x="2113" y="1899"/>
                </a:lnTo>
                <a:lnTo>
                  <a:pt x="2125" y="1890"/>
                </a:lnTo>
                <a:lnTo>
                  <a:pt x="2136" y="1878"/>
                </a:lnTo>
                <a:lnTo>
                  <a:pt x="2145" y="1866"/>
                </a:lnTo>
                <a:lnTo>
                  <a:pt x="2145" y="1866"/>
                </a:lnTo>
                <a:lnTo>
                  <a:pt x="2152" y="1852"/>
                </a:lnTo>
                <a:lnTo>
                  <a:pt x="2159" y="1835"/>
                </a:lnTo>
                <a:lnTo>
                  <a:pt x="2165" y="1819"/>
                </a:lnTo>
                <a:lnTo>
                  <a:pt x="2170" y="1800"/>
                </a:lnTo>
                <a:lnTo>
                  <a:pt x="2170" y="1800"/>
                </a:lnTo>
                <a:lnTo>
                  <a:pt x="2173" y="1780"/>
                </a:lnTo>
                <a:lnTo>
                  <a:pt x="2175" y="1759"/>
                </a:lnTo>
                <a:lnTo>
                  <a:pt x="2176" y="1737"/>
                </a:lnTo>
                <a:lnTo>
                  <a:pt x="2176" y="1714"/>
                </a:lnTo>
                <a:lnTo>
                  <a:pt x="2176" y="1714"/>
                </a:lnTo>
                <a:lnTo>
                  <a:pt x="2176" y="1691"/>
                </a:lnTo>
                <a:lnTo>
                  <a:pt x="2175" y="1669"/>
                </a:lnTo>
                <a:lnTo>
                  <a:pt x="2173" y="1648"/>
                </a:lnTo>
                <a:lnTo>
                  <a:pt x="2171" y="1629"/>
                </a:lnTo>
                <a:lnTo>
                  <a:pt x="2171" y="1629"/>
                </a:lnTo>
                <a:lnTo>
                  <a:pt x="2167" y="1611"/>
                </a:lnTo>
                <a:lnTo>
                  <a:pt x="2163" y="1596"/>
                </a:lnTo>
                <a:lnTo>
                  <a:pt x="2157" y="1583"/>
                </a:lnTo>
                <a:lnTo>
                  <a:pt x="2150" y="1569"/>
                </a:lnTo>
                <a:lnTo>
                  <a:pt x="2150" y="1569"/>
                </a:lnTo>
                <a:close/>
                <a:moveTo>
                  <a:pt x="1453" y="1010"/>
                </a:moveTo>
                <a:lnTo>
                  <a:pt x="1453" y="1010"/>
                </a:lnTo>
                <a:lnTo>
                  <a:pt x="1452" y="1028"/>
                </a:lnTo>
                <a:lnTo>
                  <a:pt x="1449" y="1044"/>
                </a:lnTo>
                <a:lnTo>
                  <a:pt x="1449" y="1044"/>
                </a:lnTo>
                <a:lnTo>
                  <a:pt x="1446" y="1058"/>
                </a:lnTo>
                <a:lnTo>
                  <a:pt x="1443" y="1071"/>
                </a:lnTo>
                <a:lnTo>
                  <a:pt x="1443" y="1071"/>
                </a:lnTo>
                <a:lnTo>
                  <a:pt x="1437" y="1082"/>
                </a:lnTo>
                <a:lnTo>
                  <a:pt x="1431" y="1090"/>
                </a:lnTo>
                <a:lnTo>
                  <a:pt x="1431" y="1090"/>
                </a:lnTo>
                <a:lnTo>
                  <a:pt x="1423" y="1097"/>
                </a:lnTo>
                <a:lnTo>
                  <a:pt x="1415" y="1102"/>
                </a:lnTo>
                <a:lnTo>
                  <a:pt x="1415" y="1102"/>
                </a:lnTo>
                <a:lnTo>
                  <a:pt x="1404" y="1105"/>
                </a:lnTo>
                <a:lnTo>
                  <a:pt x="1393" y="1107"/>
                </a:lnTo>
                <a:lnTo>
                  <a:pt x="1393" y="1107"/>
                </a:lnTo>
                <a:lnTo>
                  <a:pt x="1386" y="1105"/>
                </a:lnTo>
                <a:lnTo>
                  <a:pt x="1379" y="1104"/>
                </a:lnTo>
                <a:lnTo>
                  <a:pt x="1372" y="1102"/>
                </a:lnTo>
                <a:lnTo>
                  <a:pt x="1366" y="1100"/>
                </a:lnTo>
                <a:lnTo>
                  <a:pt x="1366" y="1100"/>
                </a:lnTo>
                <a:lnTo>
                  <a:pt x="1361" y="1096"/>
                </a:lnTo>
                <a:lnTo>
                  <a:pt x="1356" y="1090"/>
                </a:lnTo>
                <a:lnTo>
                  <a:pt x="1351" y="1085"/>
                </a:lnTo>
                <a:lnTo>
                  <a:pt x="1348" y="1077"/>
                </a:lnTo>
                <a:lnTo>
                  <a:pt x="1348" y="1077"/>
                </a:lnTo>
                <a:lnTo>
                  <a:pt x="1344" y="1067"/>
                </a:lnTo>
                <a:lnTo>
                  <a:pt x="1341" y="1057"/>
                </a:lnTo>
                <a:lnTo>
                  <a:pt x="1339" y="1045"/>
                </a:lnTo>
                <a:lnTo>
                  <a:pt x="1336" y="1033"/>
                </a:lnTo>
                <a:lnTo>
                  <a:pt x="1336" y="1033"/>
                </a:lnTo>
                <a:lnTo>
                  <a:pt x="1334" y="1001"/>
                </a:lnTo>
                <a:lnTo>
                  <a:pt x="1333" y="962"/>
                </a:lnTo>
                <a:lnTo>
                  <a:pt x="1333" y="962"/>
                </a:lnTo>
                <a:lnTo>
                  <a:pt x="1333" y="930"/>
                </a:lnTo>
                <a:lnTo>
                  <a:pt x="1335" y="901"/>
                </a:lnTo>
                <a:lnTo>
                  <a:pt x="1335" y="901"/>
                </a:lnTo>
                <a:lnTo>
                  <a:pt x="1339" y="878"/>
                </a:lnTo>
                <a:lnTo>
                  <a:pt x="1342" y="868"/>
                </a:lnTo>
                <a:lnTo>
                  <a:pt x="1344" y="858"/>
                </a:lnTo>
                <a:lnTo>
                  <a:pt x="1344" y="858"/>
                </a:lnTo>
                <a:lnTo>
                  <a:pt x="1348" y="849"/>
                </a:lnTo>
                <a:lnTo>
                  <a:pt x="1352" y="842"/>
                </a:lnTo>
                <a:lnTo>
                  <a:pt x="1358" y="836"/>
                </a:lnTo>
                <a:lnTo>
                  <a:pt x="1363" y="832"/>
                </a:lnTo>
                <a:lnTo>
                  <a:pt x="1363" y="832"/>
                </a:lnTo>
                <a:lnTo>
                  <a:pt x="1370" y="827"/>
                </a:lnTo>
                <a:lnTo>
                  <a:pt x="1377" y="825"/>
                </a:lnTo>
                <a:lnTo>
                  <a:pt x="1385" y="824"/>
                </a:lnTo>
                <a:lnTo>
                  <a:pt x="1393" y="822"/>
                </a:lnTo>
                <a:lnTo>
                  <a:pt x="1393" y="822"/>
                </a:lnTo>
                <a:lnTo>
                  <a:pt x="1403" y="824"/>
                </a:lnTo>
                <a:lnTo>
                  <a:pt x="1412" y="825"/>
                </a:lnTo>
                <a:lnTo>
                  <a:pt x="1412" y="825"/>
                </a:lnTo>
                <a:lnTo>
                  <a:pt x="1421" y="829"/>
                </a:lnTo>
                <a:lnTo>
                  <a:pt x="1428" y="834"/>
                </a:lnTo>
                <a:lnTo>
                  <a:pt x="1428" y="834"/>
                </a:lnTo>
                <a:lnTo>
                  <a:pt x="1434" y="842"/>
                </a:lnTo>
                <a:lnTo>
                  <a:pt x="1439" y="852"/>
                </a:lnTo>
                <a:lnTo>
                  <a:pt x="1439" y="852"/>
                </a:lnTo>
                <a:lnTo>
                  <a:pt x="1444" y="864"/>
                </a:lnTo>
                <a:lnTo>
                  <a:pt x="1447" y="879"/>
                </a:lnTo>
                <a:lnTo>
                  <a:pt x="1447" y="879"/>
                </a:lnTo>
                <a:lnTo>
                  <a:pt x="1451" y="896"/>
                </a:lnTo>
                <a:lnTo>
                  <a:pt x="1452" y="917"/>
                </a:lnTo>
                <a:lnTo>
                  <a:pt x="1452" y="917"/>
                </a:lnTo>
                <a:lnTo>
                  <a:pt x="1454" y="940"/>
                </a:lnTo>
                <a:lnTo>
                  <a:pt x="1454" y="967"/>
                </a:lnTo>
                <a:lnTo>
                  <a:pt x="1454" y="967"/>
                </a:lnTo>
                <a:lnTo>
                  <a:pt x="1453" y="1010"/>
                </a:lnTo>
                <a:lnTo>
                  <a:pt x="1453" y="1010"/>
                </a:lnTo>
                <a:close/>
                <a:moveTo>
                  <a:pt x="1969" y="143"/>
                </a:moveTo>
                <a:lnTo>
                  <a:pt x="1969" y="143"/>
                </a:lnTo>
                <a:lnTo>
                  <a:pt x="1972" y="119"/>
                </a:lnTo>
                <a:lnTo>
                  <a:pt x="1974" y="109"/>
                </a:lnTo>
                <a:lnTo>
                  <a:pt x="1978" y="99"/>
                </a:lnTo>
                <a:lnTo>
                  <a:pt x="1978" y="99"/>
                </a:lnTo>
                <a:lnTo>
                  <a:pt x="1981" y="91"/>
                </a:lnTo>
                <a:lnTo>
                  <a:pt x="1986" y="84"/>
                </a:lnTo>
                <a:lnTo>
                  <a:pt x="1991" y="77"/>
                </a:lnTo>
                <a:lnTo>
                  <a:pt x="1996" y="73"/>
                </a:lnTo>
                <a:lnTo>
                  <a:pt x="1996" y="73"/>
                </a:lnTo>
                <a:lnTo>
                  <a:pt x="2003" y="69"/>
                </a:lnTo>
                <a:lnTo>
                  <a:pt x="2010" y="66"/>
                </a:lnTo>
                <a:lnTo>
                  <a:pt x="2018" y="65"/>
                </a:lnTo>
                <a:lnTo>
                  <a:pt x="2026" y="64"/>
                </a:lnTo>
                <a:lnTo>
                  <a:pt x="2026" y="64"/>
                </a:lnTo>
                <a:lnTo>
                  <a:pt x="2037" y="65"/>
                </a:lnTo>
                <a:lnTo>
                  <a:pt x="2046" y="67"/>
                </a:lnTo>
                <a:lnTo>
                  <a:pt x="2046" y="67"/>
                </a:lnTo>
                <a:lnTo>
                  <a:pt x="2054" y="70"/>
                </a:lnTo>
                <a:lnTo>
                  <a:pt x="2061" y="76"/>
                </a:lnTo>
                <a:lnTo>
                  <a:pt x="2061" y="76"/>
                </a:lnTo>
                <a:lnTo>
                  <a:pt x="2068" y="83"/>
                </a:lnTo>
                <a:lnTo>
                  <a:pt x="2073" y="94"/>
                </a:lnTo>
                <a:lnTo>
                  <a:pt x="2073" y="94"/>
                </a:lnTo>
                <a:lnTo>
                  <a:pt x="2077" y="106"/>
                </a:lnTo>
                <a:lnTo>
                  <a:pt x="2081" y="120"/>
                </a:lnTo>
                <a:lnTo>
                  <a:pt x="2081" y="120"/>
                </a:lnTo>
                <a:lnTo>
                  <a:pt x="2084" y="137"/>
                </a:lnTo>
                <a:lnTo>
                  <a:pt x="2085" y="158"/>
                </a:lnTo>
                <a:lnTo>
                  <a:pt x="2085" y="158"/>
                </a:lnTo>
                <a:lnTo>
                  <a:pt x="2088" y="181"/>
                </a:lnTo>
                <a:lnTo>
                  <a:pt x="2088" y="208"/>
                </a:lnTo>
                <a:lnTo>
                  <a:pt x="2088" y="208"/>
                </a:lnTo>
                <a:lnTo>
                  <a:pt x="2086" y="251"/>
                </a:lnTo>
                <a:lnTo>
                  <a:pt x="2086" y="251"/>
                </a:lnTo>
                <a:lnTo>
                  <a:pt x="2085" y="269"/>
                </a:lnTo>
                <a:lnTo>
                  <a:pt x="2083" y="285"/>
                </a:lnTo>
                <a:lnTo>
                  <a:pt x="2083" y="285"/>
                </a:lnTo>
                <a:lnTo>
                  <a:pt x="2080" y="300"/>
                </a:lnTo>
                <a:lnTo>
                  <a:pt x="2076" y="313"/>
                </a:lnTo>
                <a:lnTo>
                  <a:pt x="2076" y="313"/>
                </a:lnTo>
                <a:lnTo>
                  <a:pt x="2070" y="323"/>
                </a:lnTo>
                <a:lnTo>
                  <a:pt x="2065" y="332"/>
                </a:lnTo>
                <a:lnTo>
                  <a:pt x="2065" y="332"/>
                </a:lnTo>
                <a:lnTo>
                  <a:pt x="2056" y="338"/>
                </a:lnTo>
                <a:lnTo>
                  <a:pt x="2048" y="344"/>
                </a:lnTo>
                <a:lnTo>
                  <a:pt x="2048" y="344"/>
                </a:lnTo>
                <a:lnTo>
                  <a:pt x="2038" y="347"/>
                </a:lnTo>
                <a:lnTo>
                  <a:pt x="2026" y="348"/>
                </a:lnTo>
                <a:lnTo>
                  <a:pt x="2026" y="348"/>
                </a:lnTo>
                <a:lnTo>
                  <a:pt x="2020" y="348"/>
                </a:lnTo>
                <a:lnTo>
                  <a:pt x="2013" y="347"/>
                </a:lnTo>
                <a:lnTo>
                  <a:pt x="2006" y="344"/>
                </a:lnTo>
                <a:lnTo>
                  <a:pt x="2000" y="341"/>
                </a:lnTo>
                <a:lnTo>
                  <a:pt x="2000" y="341"/>
                </a:lnTo>
                <a:lnTo>
                  <a:pt x="1994" y="337"/>
                </a:lnTo>
                <a:lnTo>
                  <a:pt x="1990" y="333"/>
                </a:lnTo>
                <a:lnTo>
                  <a:pt x="1985" y="326"/>
                </a:lnTo>
                <a:lnTo>
                  <a:pt x="1980" y="318"/>
                </a:lnTo>
                <a:lnTo>
                  <a:pt x="1980" y="318"/>
                </a:lnTo>
                <a:lnTo>
                  <a:pt x="1978" y="310"/>
                </a:lnTo>
                <a:lnTo>
                  <a:pt x="1974" y="299"/>
                </a:lnTo>
                <a:lnTo>
                  <a:pt x="1972" y="288"/>
                </a:lnTo>
                <a:lnTo>
                  <a:pt x="1970" y="274"/>
                </a:lnTo>
                <a:lnTo>
                  <a:pt x="1970" y="274"/>
                </a:lnTo>
                <a:lnTo>
                  <a:pt x="1968" y="243"/>
                </a:lnTo>
                <a:lnTo>
                  <a:pt x="1966" y="203"/>
                </a:lnTo>
                <a:lnTo>
                  <a:pt x="1966" y="203"/>
                </a:lnTo>
                <a:lnTo>
                  <a:pt x="1966" y="171"/>
                </a:lnTo>
                <a:lnTo>
                  <a:pt x="1969" y="143"/>
                </a:lnTo>
                <a:lnTo>
                  <a:pt x="1969" y="143"/>
                </a:lnTo>
                <a:close/>
                <a:moveTo>
                  <a:pt x="2095" y="1762"/>
                </a:moveTo>
                <a:lnTo>
                  <a:pt x="2095" y="1762"/>
                </a:lnTo>
                <a:lnTo>
                  <a:pt x="2093" y="1780"/>
                </a:lnTo>
                <a:lnTo>
                  <a:pt x="2091" y="1796"/>
                </a:lnTo>
                <a:lnTo>
                  <a:pt x="2091" y="1796"/>
                </a:lnTo>
                <a:lnTo>
                  <a:pt x="2088" y="1810"/>
                </a:lnTo>
                <a:lnTo>
                  <a:pt x="2083" y="1823"/>
                </a:lnTo>
                <a:lnTo>
                  <a:pt x="2083" y="1823"/>
                </a:lnTo>
                <a:lnTo>
                  <a:pt x="2078" y="1834"/>
                </a:lnTo>
                <a:lnTo>
                  <a:pt x="2071" y="1842"/>
                </a:lnTo>
                <a:lnTo>
                  <a:pt x="2071" y="1842"/>
                </a:lnTo>
                <a:lnTo>
                  <a:pt x="2065" y="1849"/>
                </a:lnTo>
                <a:lnTo>
                  <a:pt x="2055" y="1854"/>
                </a:lnTo>
                <a:lnTo>
                  <a:pt x="2055" y="1854"/>
                </a:lnTo>
                <a:lnTo>
                  <a:pt x="2046" y="1857"/>
                </a:lnTo>
                <a:lnTo>
                  <a:pt x="2035" y="1859"/>
                </a:lnTo>
                <a:lnTo>
                  <a:pt x="2035" y="1859"/>
                </a:lnTo>
                <a:lnTo>
                  <a:pt x="2026" y="1857"/>
                </a:lnTo>
                <a:lnTo>
                  <a:pt x="2020" y="1856"/>
                </a:lnTo>
                <a:lnTo>
                  <a:pt x="2014" y="1854"/>
                </a:lnTo>
                <a:lnTo>
                  <a:pt x="2007" y="1852"/>
                </a:lnTo>
                <a:lnTo>
                  <a:pt x="2007" y="1852"/>
                </a:lnTo>
                <a:lnTo>
                  <a:pt x="2002" y="1848"/>
                </a:lnTo>
                <a:lnTo>
                  <a:pt x="1996" y="1842"/>
                </a:lnTo>
                <a:lnTo>
                  <a:pt x="1993" y="1837"/>
                </a:lnTo>
                <a:lnTo>
                  <a:pt x="1988" y="1829"/>
                </a:lnTo>
                <a:lnTo>
                  <a:pt x="1988" y="1829"/>
                </a:lnTo>
                <a:lnTo>
                  <a:pt x="1985" y="1819"/>
                </a:lnTo>
                <a:lnTo>
                  <a:pt x="1983" y="1809"/>
                </a:lnTo>
                <a:lnTo>
                  <a:pt x="1980" y="1797"/>
                </a:lnTo>
                <a:lnTo>
                  <a:pt x="1978" y="1785"/>
                </a:lnTo>
                <a:lnTo>
                  <a:pt x="1978" y="1785"/>
                </a:lnTo>
                <a:lnTo>
                  <a:pt x="1976" y="1753"/>
                </a:lnTo>
                <a:lnTo>
                  <a:pt x="1974" y="1714"/>
                </a:lnTo>
                <a:lnTo>
                  <a:pt x="1974" y="1714"/>
                </a:lnTo>
                <a:lnTo>
                  <a:pt x="1974" y="1682"/>
                </a:lnTo>
                <a:lnTo>
                  <a:pt x="1977" y="1653"/>
                </a:lnTo>
                <a:lnTo>
                  <a:pt x="1977" y="1653"/>
                </a:lnTo>
                <a:lnTo>
                  <a:pt x="1980" y="1630"/>
                </a:lnTo>
                <a:lnTo>
                  <a:pt x="1983" y="1619"/>
                </a:lnTo>
                <a:lnTo>
                  <a:pt x="1986" y="1610"/>
                </a:lnTo>
                <a:lnTo>
                  <a:pt x="1986" y="1610"/>
                </a:lnTo>
                <a:lnTo>
                  <a:pt x="1990" y="1601"/>
                </a:lnTo>
                <a:lnTo>
                  <a:pt x="1994" y="1594"/>
                </a:lnTo>
                <a:lnTo>
                  <a:pt x="1999" y="1588"/>
                </a:lnTo>
                <a:lnTo>
                  <a:pt x="2005" y="1584"/>
                </a:lnTo>
                <a:lnTo>
                  <a:pt x="2005" y="1584"/>
                </a:lnTo>
                <a:lnTo>
                  <a:pt x="2010" y="1579"/>
                </a:lnTo>
                <a:lnTo>
                  <a:pt x="2018" y="1577"/>
                </a:lnTo>
                <a:lnTo>
                  <a:pt x="2025" y="1576"/>
                </a:lnTo>
                <a:lnTo>
                  <a:pt x="2035" y="1574"/>
                </a:lnTo>
                <a:lnTo>
                  <a:pt x="2035" y="1574"/>
                </a:lnTo>
                <a:lnTo>
                  <a:pt x="2045" y="1576"/>
                </a:lnTo>
                <a:lnTo>
                  <a:pt x="2053" y="1577"/>
                </a:lnTo>
                <a:lnTo>
                  <a:pt x="2053" y="1577"/>
                </a:lnTo>
                <a:lnTo>
                  <a:pt x="2061" y="1581"/>
                </a:lnTo>
                <a:lnTo>
                  <a:pt x="2069" y="1586"/>
                </a:lnTo>
                <a:lnTo>
                  <a:pt x="2069" y="1586"/>
                </a:lnTo>
                <a:lnTo>
                  <a:pt x="2075" y="1594"/>
                </a:lnTo>
                <a:lnTo>
                  <a:pt x="2081" y="1604"/>
                </a:lnTo>
                <a:lnTo>
                  <a:pt x="2081" y="1604"/>
                </a:lnTo>
                <a:lnTo>
                  <a:pt x="2085" y="1616"/>
                </a:lnTo>
                <a:lnTo>
                  <a:pt x="2089" y="1631"/>
                </a:lnTo>
                <a:lnTo>
                  <a:pt x="2089" y="1631"/>
                </a:lnTo>
                <a:lnTo>
                  <a:pt x="2091" y="1648"/>
                </a:lnTo>
                <a:lnTo>
                  <a:pt x="2093" y="1669"/>
                </a:lnTo>
                <a:lnTo>
                  <a:pt x="2093" y="1669"/>
                </a:lnTo>
                <a:lnTo>
                  <a:pt x="2095" y="1692"/>
                </a:lnTo>
                <a:lnTo>
                  <a:pt x="2096" y="1719"/>
                </a:lnTo>
                <a:lnTo>
                  <a:pt x="2096" y="1719"/>
                </a:lnTo>
                <a:lnTo>
                  <a:pt x="2095" y="1762"/>
                </a:lnTo>
                <a:lnTo>
                  <a:pt x="2095" y="1762"/>
                </a:lnTo>
                <a:close/>
                <a:moveTo>
                  <a:pt x="2083" y="1497"/>
                </a:moveTo>
                <a:lnTo>
                  <a:pt x="2083" y="1497"/>
                </a:lnTo>
                <a:lnTo>
                  <a:pt x="2056" y="1496"/>
                </a:lnTo>
                <a:lnTo>
                  <a:pt x="2030" y="1495"/>
                </a:lnTo>
                <a:lnTo>
                  <a:pt x="2003" y="1491"/>
                </a:lnTo>
                <a:lnTo>
                  <a:pt x="1978" y="1487"/>
                </a:lnTo>
                <a:lnTo>
                  <a:pt x="1953" y="1481"/>
                </a:lnTo>
                <a:lnTo>
                  <a:pt x="1928" y="1474"/>
                </a:lnTo>
                <a:lnTo>
                  <a:pt x="1903" y="1466"/>
                </a:lnTo>
                <a:lnTo>
                  <a:pt x="1880" y="1457"/>
                </a:lnTo>
                <a:lnTo>
                  <a:pt x="1857" y="1446"/>
                </a:lnTo>
                <a:lnTo>
                  <a:pt x="1834" y="1435"/>
                </a:lnTo>
                <a:lnTo>
                  <a:pt x="1812" y="1422"/>
                </a:lnTo>
                <a:lnTo>
                  <a:pt x="1791" y="1409"/>
                </a:lnTo>
                <a:lnTo>
                  <a:pt x="1770" y="1394"/>
                </a:lnTo>
                <a:lnTo>
                  <a:pt x="1751" y="1379"/>
                </a:lnTo>
                <a:lnTo>
                  <a:pt x="1731" y="1363"/>
                </a:lnTo>
                <a:lnTo>
                  <a:pt x="1713" y="1346"/>
                </a:lnTo>
                <a:lnTo>
                  <a:pt x="1695" y="1327"/>
                </a:lnTo>
                <a:lnTo>
                  <a:pt x="1679" y="1309"/>
                </a:lnTo>
                <a:lnTo>
                  <a:pt x="1664" y="1289"/>
                </a:lnTo>
                <a:lnTo>
                  <a:pt x="1649" y="1268"/>
                </a:lnTo>
                <a:lnTo>
                  <a:pt x="1635" y="1248"/>
                </a:lnTo>
                <a:lnTo>
                  <a:pt x="1623" y="1226"/>
                </a:lnTo>
                <a:lnTo>
                  <a:pt x="1611" y="1202"/>
                </a:lnTo>
                <a:lnTo>
                  <a:pt x="1601" y="1179"/>
                </a:lnTo>
                <a:lnTo>
                  <a:pt x="1590" y="1156"/>
                </a:lnTo>
                <a:lnTo>
                  <a:pt x="1582" y="1132"/>
                </a:lnTo>
                <a:lnTo>
                  <a:pt x="1575" y="1107"/>
                </a:lnTo>
                <a:lnTo>
                  <a:pt x="1569" y="1082"/>
                </a:lnTo>
                <a:lnTo>
                  <a:pt x="1565" y="1056"/>
                </a:lnTo>
                <a:lnTo>
                  <a:pt x="1561" y="1030"/>
                </a:lnTo>
                <a:lnTo>
                  <a:pt x="1559" y="1004"/>
                </a:lnTo>
                <a:lnTo>
                  <a:pt x="1558" y="976"/>
                </a:lnTo>
                <a:lnTo>
                  <a:pt x="1558" y="976"/>
                </a:lnTo>
                <a:lnTo>
                  <a:pt x="1558" y="950"/>
                </a:lnTo>
                <a:lnTo>
                  <a:pt x="1560" y="923"/>
                </a:lnTo>
                <a:lnTo>
                  <a:pt x="1564" y="896"/>
                </a:lnTo>
                <a:lnTo>
                  <a:pt x="1568" y="871"/>
                </a:lnTo>
                <a:lnTo>
                  <a:pt x="1574" y="846"/>
                </a:lnTo>
                <a:lnTo>
                  <a:pt x="1581" y="821"/>
                </a:lnTo>
                <a:lnTo>
                  <a:pt x="1589" y="796"/>
                </a:lnTo>
                <a:lnTo>
                  <a:pt x="1598" y="773"/>
                </a:lnTo>
                <a:lnTo>
                  <a:pt x="1609" y="750"/>
                </a:lnTo>
                <a:lnTo>
                  <a:pt x="1620" y="727"/>
                </a:lnTo>
                <a:lnTo>
                  <a:pt x="1633" y="705"/>
                </a:lnTo>
                <a:lnTo>
                  <a:pt x="1646" y="684"/>
                </a:lnTo>
                <a:lnTo>
                  <a:pt x="1661" y="663"/>
                </a:lnTo>
                <a:lnTo>
                  <a:pt x="1676" y="643"/>
                </a:lnTo>
                <a:lnTo>
                  <a:pt x="1692" y="624"/>
                </a:lnTo>
                <a:lnTo>
                  <a:pt x="1709" y="605"/>
                </a:lnTo>
                <a:lnTo>
                  <a:pt x="1728" y="588"/>
                </a:lnTo>
                <a:lnTo>
                  <a:pt x="1746" y="572"/>
                </a:lnTo>
                <a:lnTo>
                  <a:pt x="1766" y="556"/>
                </a:lnTo>
                <a:lnTo>
                  <a:pt x="1786" y="542"/>
                </a:lnTo>
                <a:lnTo>
                  <a:pt x="1807" y="528"/>
                </a:lnTo>
                <a:lnTo>
                  <a:pt x="1829" y="515"/>
                </a:lnTo>
                <a:lnTo>
                  <a:pt x="1852" y="504"/>
                </a:lnTo>
                <a:lnTo>
                  <a:pt x="1875" y="493"/>
                </a:lnTo>
                <a:lnTo>
                  <a:pt x="1898" y="483"/>
                </a:lnTo>
                <a:lnTo>
                  <a:pt x="1923" y="475"/>
                </a:lnTo>
                <a:lnTo>
                  <a:pt x="1948" y="468"/>
                </a:lnTo>
                <a:lnTo>
                  <a:pt x="1972" y="462"/>
                </a:lnTo>
                <a:lnTo>
                  <a:pt x="1999" y="457"/>
                </a:lnTo>
                <a:lnTo>
                  <a:pt x="2024" y="454"/>
                </a:lnTo>
                <a:lnTo>
                  <a:pt x="2051" y="452"/>
                </a:lnTo>
                <a:lnTo>
                  <a:pt x="2078" y="451"/>
                </a:lnTo>
                <a:lnTo>
                  <a:pt x="2078" y="451"/>
                </a:lnTo>
                <a:lnTo>
                  <a:pt x="2105" y="451"/>
                </a:lnTo>
                <a:lnTo>
                  <a:pt x="2131" y="453"/>
                </a:lnTo>
                <a:lnTo>
                  <a:pt x="2158" y="456"/>
                </a:lnTo>
                <a:lnTo>
                  <a:pt x="2183" y="461"/>
                </a:lnTo>
                <a:lnTo>
                  <a:pt x="2209" y="467"/>
                </a:lnTo>
                <a:lnTo>
                  <a:pt x="2233" y="474"/>
                </a:lnTo>
                <a:lnTo>
                  <a:pt x="2258" y="482"/>
                </a:lnTo>
                <a:lnTo>
                  <a:pt x="2281" y="491"/>
                </a:lnTo>
                <a:lnTo>
                  <a:pt x="2305" y="501"/>
                </a:lnTo>
                <a:lnTo>
                  <a:pt x="2328" y="513"/>
                </a:lnTo>
                <a:lnTo>
                  <a:pt x="2350" y="524"/>
                </a:lnTo>
                <a:lnTo>
                  <a:pt x="2370" y="538"/>
                </a:lnTo>
                <a:lnTo>
                  <a:pt x="2391" y="553"/>
                </a:lnTo>
                <a:lnTo>
                  <a:pt x="2411" y="568"/>
                </a:lnTo>
                <a:lnTo>
                  <a:pt x="2430" y="584"/>
                </a:lnTo>
                <a:lnTo>
                  <a:pt x="2449" y="602"/>
                </a:lnTo>
                <a:lnTo>
                  <a:pt x="2466" y="620"/>
                </a:lnTo>
                <a:lnTo>
                  <a:pt x="2482" y="639"/>
                </a:lnTo>
                <a:lnTo>
                  <a:pt x="2497" y="658"/>
                </a:lnTo>
                <a:lnTo>
                  <a:pt x="2512" y="679"/>
                </a:lnTo>
                <a:lnTo>
                  <a:pt x="2526" y="700"/>
                </a:lnTo>
                <a:lnTo>
                  <a:pt x="2539" y="722"/>
                </a:lnTo>
                <a:lnTo>
                  <a:pt x="2550" y="745"/>
                </a:lnTo>
                <a:lnTo>
                  <a:pt x="2561" y="768"/>
                </a:lnTo>
                <a:lnTo>
                  <a:pt x="2571" y="791"/>
                </a:lnTo>
                <a:lnTo>
                  <a:pt x="2579" y="816"/>
                </a:lnTo>
                <a:lnTo>
                  <a:pt x="2586" y="841"/>
                </a:lnTo>
                <a:lnTo>
                  <a:pt x="2592" y="865"/>
                </a:lnTo>
                <a:lnTo>
                  <a:pt x="2597" y="892"/>
                </a:lnTo>
                <a:lnTo>
                  <a:pt x="2600" y="917"/>
                </a:lnTo>
                <a:lnTo>
                  <a:pt x="2602" y="944"/>
                </a:lnTo>
                <a:lnTo>
                  <a:pt x="2603" y="971"/>
                </a:lnTo>
                <a:lnTo>
                  <a:pt x="2603" y="971"/>
                </a:lnTo>
                <a:lnTo>
                  <a:pt x="2603" y="998"/>
                </a:lnTo>
                <a:lnTo>
                  <a:pt x="2601" y="1025"/>
                </a:lnTo>
                <a:lnTo>
                  <a:pt x="2598" y="1051"/>
                </a:lnTo>
                <a:lnTo>
                  <a:pt x="2593" y="1077"/>
                </a:lnTo>
                <a:lnTo>
                  <a:pt x="2587" y="1102"/>
                </a:lnTo>
                <a:lnTo>
                  <a:pt x="2580" y="1126"/>
                </a:lnTo>
                <a:lnTo>
                  <a:pt x="2572" y="1151"/>
                </a:lnTo>
                <a:lnTo>
                  <a:pt x="2563" y="1175"/>
                </a:lnTo>
                <a:lnTo>
                  <a:pt x="2553" y="1198"/>
                </a:lnTo>
                <a:lnTo>
                  <a:pt x="2541" y="1221"/>
                </a:lnTo>
                <a:lnTo>
                  <a:pt x="2528" y="1243"/>
                </a:lnTo>
                <a:lnTo>
                  <a:pt x="2516" y="1264"/>
                </a:lnTo>
                <a:lnTo>
                  <a:pt x="2501" y="1285"/>
                </a:lnTo>
                <a:lnTo>
                  <a:pt x="2486" y="1304"/>
                </a:lnTo>
                <a:lnTo>
                  <a:pt x="2470" y="1324"/>
                </a:lnTo>
                <a:lnTo>
                  <a:pt x="2452" y="1341"/>
                </a:lnTo>
                <a:lnTo>
                  <a:pt x="2434" y="1360"/>
                </a:lnTo>
                <a:lnTo>
                  <a:pt x="2415" y="1376"/>
                </a:lnTo>
                <a:lnTo>
                  <a:pt x="2396" y="1391"/>
                </a:lnTo>
                <a:lnTo>
                  <a:pt x="2375" y="1406"/>
                </a:lnTo>
                <a:lnTo>
                  <a:pt x="2354" y="1420"/>
                </a:lnTo>
                <a:lnTo>
                  <a:pt x="2332" y="1432"/>
                </a:lnTo>
                <a:lnTo>
                  <a:pt x="2309" y="1444"/>
                </a:lnTo>
                <a:lnTo>
                  <a:pt x="2286" y="1454"/>
                </a:lnTo>
                <a:lnTo>
                  <a:pt x="2263" y="1465"/>
                </a:lnTo>
                <a:lnTo>
                  <a:pt x="2239" y="1473"/>
                </a:lnTo>
                <a:lnTo>
                  <a:pt x="2213" y="1480"/>
                </a:lnTo>
                <a:lnTo>
                  <a:pt x="2189" y="1485"/>
                </a:lnTo>
                <a:lnTo>
                  <a:pt x="2163" y="1490"/>
                </a:lnTo>
                <a:lnTo>
                  <a:pt x="2137" y="1494"/>
                </a:lnTo>
                <a:lnTo>
                  <a:pt x="2111" y="1496"/>
                </a:lnTo>
                <a:lnTo>
                  <a:pt x="2083" y="1497"/>
                </a:lnTo>
                <a:lnTo>
                  <a:pt x="2083" y="1497"/>
                </a:lnTo>
                <a:close/>
                <a:moveTo>
                  <a:pt x="1925" y="780"/>
                </a:moveTo>
                <a:lnTo>
                  <a:pt x="1925" y="780"/>
                </a:lnTo>
                <a:lnTo>
                  <a:pt x="1914" y="766"/>
                </a:lnTo>
                <a:lnTo>
                  <a:pt x="1903" y="753"/>
                </a:lnTo>
                <a:lnTo>
                  <a:pt x="1890" y="742"/>
                </a:lnTo>
                <a:lnTo>
                  <a:pt x="1875" y="732"/>
                </a:lnTo>
                <a:lnTo>
                  <a:pt x="1875" y="732"/>
                </a:lnTo>
                <a:lnTo>
                  <a:pt x="1858" y="725"/>
                </a:lnTo>
                <a:lnTo>
                  <a:pt x="1839" y="721"/>
                </a:lnTo>
                <a:lnTo>
                  <a:pt x="1819" y="717"/>
                </a:lnTo>
                <a:lnTo>
                  <a:pt x="1796" y="716"/>
                </a:lnTo>
                <a:lnTo>
                  <a:pt x="1796" y="716"/>
                </a:lnTo>
                <a:lnTo>
                  <a:pt x="1774" y="717"/>
                </a:lnTo>
                <a:lnTo>
                  <a:pt x="1753" y="721"/>
                </a:lnTo>
                <a:lnTo>
                  <a:pt x="1734" y="727"/>
                </a:lnTo>
                <a:lnTo>
                  <a:pt x="1717" y="734"/>
                </a:lnTo>
                <a:lnTo>
                  <a:pt x="1717" y="734"/>
                </a:lnTo>
                <a:lnTo>
                  <a:pt x="1702" y="743"/>
                </a:lnTo>
                <a:lnTo>
                  <a:pt x="1688" y="754"/>
                </a:lnTo>
                <a:lnTo>
                  <a:pt x="1676" y="767"/>
                </a:lnTo>
                <a:lnTo>
                  <a:pt x="1665" y="782"/>
                </a:lnTo>
                <a:lnTo>
                  <a:pt x="1665" y="782"/>
                </a:lnTo>
                <a:lnTo>
                  <a:pt x="1655" y="798"/>
                </a:lnTo>
                <a:lnTo>
                  <a:pt x="1647" y="817"/>
                </a:lnTo>
                <a:lnTo>
                  <a:pt x="1641" y="836"/>
                </a:lnTo>
                <a:lnTo>
                  <a:pt x="1635" y="858"/>
                </a:lnTo>
                <a:lnTo>
                  <a:pt x="1635" y="858"/>
                </a:lnTo>
                <a:lnTo>
                  <a:pt x="1632" y="881"/>
                </a:lnTo>
                <a:lnTo>
                  <a:pt x="1628" y="906"/>
                </a:lnTo>
                <a:lnTo>
                  <a:pt x="1627" y="931"/>
                </a:lnTo>
                <a:lnTo>
                  <a:pt x="1626" y="959"/>
                </a:lnTo>
                <a:lnTo>
                  <a:pt x="1626" y="959"/>
                </a:lnTo>
                <a:lnTo>
                  <a:pt x="1627" y="985"/>
                </a:lnTo>
                <a:lnTo>
                  <a:pt x="1628" y="1011"/>
                </a:lnTo>
                <a:lnTo>
                  <a:pt x="1631" y="1035"/>
                </a:lnTo>
                <a:lnTo>
                  <a:pt x="1634" y="1058"/>
                </a:lnTo>
                <a:lnTo>
                  <a:pt x="1634" y="1058"/>
                </a:lnTo>
                <a:lnTo>
                  <a:pt x="1638" y="1080"/>
                </a:lnTo>
                <a:lnTo>
                  <a:pt x="1643" y="1100"/>
                </a:lnTo>
                <a:lnTo>
                  <a:pt x="1650" y="1117"/>
                </a:lnTo>
                <a:lnTo>
                  <a:pt x="1659" y="1133"/>
                </a:lnTo>
                <a:lnTo>
                  <a:pt x="1659" y="1133"/>
                </a:lnTo>
                <a:lnTo>
                  <a:pt x="1669" y="1147"/>
                </a:lnTo>
                <a:lnTo>
                  <a:pt x="1680" y="1160"/>
                </a:lnTo>
                <a:lnTo>
                  <a:pt x="1694" y="1171"/>
                </a:lnTo>
                <a:lnTo>
                  <a:pt x="1709" y="1181"/>
                </a:lnTo>
                <a:lnTo>
                  <a:pt x="1709" y="1181"/>
                </a:lnTo>
                <a:lnTo>
                  <a:pt x="1725" y="1187"/>
                </a:lnTo>
                <a:lnTo>
                  <a:pt x="1744" y="1192"/>
                </a:lnTo>
                <a:lnTo>
                  <a:pt x="1764" y="1196"/>
                </a:lnTo>
                <a:lnTo>
                  <a:pt x="1788" y="1197"/>
                </a:lnTo>
                <a:lnTo>
                  <a:pt x="1788" y="1197"/>
                </a:lnTo>
                <a:lnTo>
                  <a:pt x="1809" y="1196"/>
                </a:lnTo>
                <a:lnTo>
                  <a:pt x="1830" y="1192"/>
                </a:lnTo>
                <a:lnTo>
                  <a:pt x="1850" y="1187"/>
                </a:lnTo>
                <a:lnTo>
                  <a:pt x="1866" y="1179"/>
                </a:lnTo>
                <a:lnTo>
                  <a:pt x="1866" y="1179"/>
                </a:lnTo>
                <a:lnTo>
                  <a:pt x="1882" y="1170"/>
                </a:lnTo>
                <a:lnTo>
                  <a:pt x="1896" y="1159"/>
                </a:lnTo>
                <a:lnTo>
                  <a:pt x="1909" y="1146"/>
                </a:lnTo>
                <a:lnTo>
                  <a:pt x="1919" y="1131"/>
                </a:lnTo>
                <a:lnTo>
                  <a:pt x="1919" y="1131"/>
                </a:lnTo>
                <a:lnTo>
                  <a:pt x="1928" y="1115"/>
                </a:lnTo>
                <a:lnTo>
                  <a:pt x="1936" y="1096"/>
                </a:lnTo>
                <a:lnTo>
                  <a:pt x="1943" y="1077"/>
                </a:lnTo>
                <a:lnTo>
                  <a:pt x="1948" y="1055"/>
                </a:lnTo>
                <a:lnTo>
                  <a:pt x="1948" y="1055"/>
                </a:lnTo>
                <a:lnTo>
                  <a:pt x="1953" y="1032"/>
                </a:lnTo>
                <a:lnTo>
                  <a:pt x="1955" y="1007"/>
                </a:lnTo>
                <a:lnTo>
                  <a:pt x="1956" y="982"/>
                </a:lnTo>
                <a:lnTo>
                  <a:pt x="1957" y="954"/>
                </a:lnTo>
                <a:lnTo>
                  <a:pt x="1957" y="954"/>
                </a:lnTo>
                <a:lnTo>
                  <a:pt x="1957" y="928"/>
                </a:lnTo>
                <a:lnTo>
                  <a:pt x="1955" y="902"/>
                </a:lnTo>
                <a:lnTo>
                  <a:pt x="1953" y="878"/>
                </a:lnTo>
                <a:lnTo>
                  <a:pt x="1950" y="855"/>
                </a:lnTo>
                <a:lnTo>
                  <a:pt x="1950" y="855"/>
                </a:lnTo>
                <a:lnTo>
                  <a:pt x="1946" y="833"/>
                </a:lnTo>
                <a:lnTo>
                  <a:pt x="1940" y="814"/>
                </a:lnTo>
                <a:lnTo>
                  <a:pt x="1933" y="796"/>
                </a:lnTo>
                <a:lnTo>
                  <a:pt x="1925" y="780"/>
                </a:lnTo>
                <a:lnTo>
                  <a:pt x="1925" y="780"/>
                </a:lnTo>
                <a:close/>
                <a:moveTo>
                  <a:pt x="1861" y="1010"/>
                </a:moveTo>
                <a:lnTo>
                  <a:pt x="1861" y="1010"/>
                </a:lnTo>
                <a:lnTo>
                  <a:pt x="1859" y="1030"/>
                </a:lnTo>
                <a:lnTo>
                  <a:pt x="1857" y="1050"/>
                </a:lnTo>
                <a:lnTo>
                  <a:pt x="1857" y="1050"/>
                </a:lnTo>
                <a:lnTo>
                  <a:pt x="1852" y="1066"/>
                </a:lnTo>
                <a:lnTo>
                  <a:pt x="1848" y="1081"/>
                </a:lnTo>
                <a:lnTo>
                  <a:pt x="1848" y="1081"/>
                </a:lnTo>
                <a:lnTo>
                  <a:pt x="1842" y="1094"/>
                </a:lnTo>
                <a:lnTo>
                  <a:pt x="1834" y="1103"/>
                </a:lnTo>
                <a:lnTo>
                  <a:pt x="1834" y="1103"/>
                </a:lnTo>
                <a:lnTo>
                  <a:pt x="1826" y="1111"/>
                </a:lnTo>
                <a:lnTo>
                  <a:pt x="1815" y="1117"/>
                </a:lnTo>
                <a:lnTo>
                  <a:pt x="1815" y="1117"/>
                </a:lnTo>
                <a:lnTo>
                  <a:pt x="1804" y="1120"/>
                </a:lnTo>
                <a:lnTo>
                  <a:pt x="1791" y="1122"/>
                </a:lnTo>
                <a:lnTo>
                  <a:pt x="1791" y="1122"/>
                </a:lnTo>
                <a:lnTo>
                  <a:pt x="1782" y="1122"/>
                </a:lnTo>
                <a:lnTo>
                  <a:pt x="1774" y="1119"/>
                </a:lnTo>
                <a:lnTo>
                  <a:pt x="1766" y="1117"/>
                </a:lnTo>
                <a:lnTo>
                  <a:pt x="1759" y="1114"/>
                </a:lnTo>
                <a:lnTo>
                  <a:pt x="1759" y="1114"/>
                </a:lnTo>
                <a:lnTo>
                  <a:pt x="1753" y="1109"/>
                </a:lnTo>
                <a:lnTo>
                  <a:pt x="1747" y="1103"/>
                </a:lnTo>
                <a:lnTo>
                  <a:pt x="1741" y="1096"/>
                </a:lnTo>
                <a:lnTo>
                  <a:pt x="1737" y="1087"/>
                </a:lnTo>
                <a:lnTo>
                  <a:pt x="1737" y="1087"/>
                </a:lnTo>
                <a:lnTo>
                  <a:pt x="1733" y="1077"/>
                </a:lnTo>
                <a:lnTo>
                  <a:pt x="1730" y="1065"/>
                </a:lnTo>
                <a:lnTo>
                  <a:pt x="1728" y="1051"/>
                </a:lnTo>
                <a:lnTo>
                  <a:pt x="1725" y="1035"/>
                </a:lnTo>
                <a:lnTo>
                  <a:pt x="1725" y="1035"/>
                </a:lnTo>
                <a:lnTo>
                  <a:pt x="1722" y="999"/>
                </a:lnTo>
                <a:lnTo>
                  <a:pt x="1721" y="954"/>
                </a:lnTo>
                <a:lnTo>
                  <a:pt x="1721" y="954"/>
                </a:lnTo>
                <a:lnTo>
                  <a:pt x="1722" y="916"/>
                </a:lnTo>
                <a:lnTo>
                  <a:pt x="1724" y="883"/>
                </a:lnTo>
                <a:lnTo>
                  <a:pt x="1724" y="883"/>
                </a:lnTo>
                <a:lnTo>
                  <a:pt x="1726" y="869"/>
                </a:lnTo>
                <a:lnTo>
                  <a:pt x="1729" y="855"/>
                </a:lnTo>
                <a:lnTo>
                  <a:pt x="1732" y="843"/>
                </a:lnTo>
                <a:lnTo>
                  <a:pt x="1736" y="832"/>
                </a:lnTo>
                <a:lnTo>
                  <a:pt x="1736" y="832"/>
                </a:lnTo>
                <a:lnTo>
                  <a:pt x="1740" y="822"/>
                </a:lnTo>
                <a:lnTo>
                  <a:pt x="1745" y="814"/>
                </a:lnTo>
                <a:lnTo>
                  <a:pt x="1751" y="807"/>
                </a:lnTo>
                <a:lnTo>
                  <a:pt x="1758" y="802"/>
                </a:lnTo>
                <a:lnTo>
                  <a:pt x="1758" y="802"/>
                </a:lnTo>
                <a:lnTo>
                  <a:pt x="1764" y="797"/>
                </a:lnTo>
                <a:lnTo>
                  <a:pt x="1773" y="794"/>
                </a:lnTo>
                <a:lnTo>
                  <a:pt x="1782" y="791"/>
                </a:lnTo>
                <a:lnTo>
                  <a:pt x="1792" y="791"/>
                </a:lnTo>
                <a:lnTo>
                  <a:pt x="1792" y="791"/>
                </a:lnTo>
                <a:lnTo>
                  <a:pt x="1804" y="792"/>
                </a:lnTo>
                <a:lnTo>
                  <a:pt x="1814" y="795"/>
                </a:lnTo>
                <a:lnTo>
                  <a:pt x="1814" y="795"/>
                </a:lnTo>
                <a:lnTo>
                  <a:pt x="1823" y="798"/>
                </a:lnTo>
                <a:lnTo>
                  <a:pt x="1833" y="805"/>
                </a:lnTo>
                <a:lnTo>
                  <a:pt x="1833" y="805"/>
                </a:lnTo>
                <a:lnTo>
                  <a:pt x="1839" y="814"/>
                </a:lnTo>
                <a:lnTo>
                  <a:pt x="1845" y="826"/>
                </a:lnTo>
                <a:lnTo>
                  <a:pt x="1845" y="826"/>
                </a:lnTo>
                <a:lnTo>
                  <a:pt x="1851" y="840"/>
                </a:lnTo>
                <a:lnTo>
                  <a:pt x="1854" y="857"/>
                </a:lnTo>
                <a:lnTo>
                  <a:pt x="1854" y="857"/>
                </a:lnTo>
                <a:lnTo>
                  <a:pt x="1858" y="878"/>
                </a:lnTo>
                <a:lnTo>
                  <a:pt x="1860" y="901"/>
                </a:lnTo>
                <a:lnTo>
                  <a:pt x="1860" y="901"/>
                </a:lnTo>
                <a:lnTo>
                  <a:pt x="1861" y="929"/>
                </a:lnTo>
                <a:lnTo>
                  <a:pt x="1863" y="960"/>
                </a:lnTo>
                <a:lnTo>
                  <a:pt x="1863" y="960"/>
                </a:lnTo>
                <a:lnTo>
                  <a:pt x="1861" y="1010"/>
                </a:lnTo>
                <a:lnTo>
                  <a:pt x="1861" y="1010"/>
                </a:lnTo>
                <a:close/>
                <a:moveTo>
                  <a:pt x="2311" y="1124"/>
                </a:moveTo>
                <a:lnTo>
                  <a:pt x="2311" y="1124"/>
                </a:lnTo>
                <a:lnTo>
                  <a:pt x="2309" y="1120"/>
                </a:lnTo>
                <a:lnTo>
                  <a:pt x="2307" y="1117"/>
                </a:lnTo>
                <a:lnTo>
                  <a:pt x="2307" y="1117"/>
                </a:lnTo>
                <a:lnTo>
                  <a:pt x="2303" y="1116"/>
                </a:lnTo>
                <a:lnTo>
                  <a:pt x="2301" y="1116"/>
                </a:lnTo>
                <a:lnTo>
                  <a:pt x="2225" y="1116"/>
                </a:lnTo>
                <a:lnTo>
                  <a:pt x="2225" y="732"/>
                </a:lnTo>
                <a:lnTo>
                  <a:pt x="2225" y="732"/>
                </a:lnTo>
                <a:lnTo>
                  <a:pt x="2225" y="730"/>
                </a:lnTo>
                <a:lnTo>
                  <a:pt x="2224" y="728"/>
                </a:lnTo>
                <a:lnTo>
                  <a:pt x="2224" y="728"/>
                </a:lnTo>
                <a:lnTo>
                  <a:pt x="2221" y="725"/>
                </a:lnTo>
                <a:lnTo>
                  <a:pt x="2218" y="724"/>
                </a:lnTo>
                <a:lnTo>
                  <a:pt x="2218" y="724"/>
                </a:lnTo>
                <a:lnTo>
                  <a:pt x="2205" y="722"/>
                </a:lnTo>
                <a:lnTo>
                  <a:pt x="2205" y="722"/>
                </a:lnTo>
                <a:lnTo>
                  <a:pt x="2183" y="722"/>
                </a:lnTo>
                <a:lnTo>
                  <a:pt x="2183" y="722"/>
                </a:lnTo>
                <a:lnTo>
                  <a:pt x="2165" y="722"/>
                </a:lnTo>
                <a:lnTo>
                  <a:pt x="2165" y="722"/>
                </a:lnTo>
                <a:lnTo>
                  <a:pt x="2153" y="722"/>
                </a:lnTo>
                <a:lnTo>
                  <a:pt x="2153" y="722"/>
                </a:lnTo>
                <a:lnTo>
                  <a:pt x="2146" y="724"/>
                </a:lnTo>
                <a:lnTo>
                  <a:pt x="2146" y="724"/>
                </a:lnTo>
                <a:lnTo>
                  <a:pt x="2143" y="727"/>
                </a:lnTo>
                <a:lnTo>
                  <a:pt x="2043" y="791"/>
                </a:lnTo>
                <a:lnTo>
                  <a:pt x="2043" y="791"/>
                </a:lnTo>
                <a:lnTo>
                  <a:pt x="2036" y="796"/>
                </a:lnTo>
                <a:lnTo>
                  <a:pt x="2036" y="796"/>
                </a:lnTo>
                <a:lnTo>
                  <a:pt x="2035" y="799"/>
                </a:lnTo>
                <a:lnTo>
                  <a:pt x="2032" y="803"/>
                </a:lnTo>
                <a:lnTo>
                  <a:pt x="2032" y="803"/>
                </a:lnTo>
                <a:lnTo>
                  <a:pt x="2030" y="812"/>
                </a:lnTo>
                <a:lnTo>
                  <a:pt x="2030" y="812"/>
                </a:lnTo>
                <a:lnTo>
                  <a:pt x="2030" y="826"/>
                </a:lnTo>
                <a:lnTo>
                  <a:pt x="2030" y="826"/>
                </a:lnTo>
                <a:lnTo>
                  <a:pt x="2030" y="839"/>
                </a:lnTo>
                <a:lnTo>
                  <a:pt x="2031" y="848"/>
                </a:lnTo>
                <a:lnTo>
                  <a:pt x="2031" y="848"/>
                </a:lnTo>
                <a:lnTo>
                  <a:pt x="2032" y="854"/>
                </a:lnTo>
                <a:lnTo>
                  <a:pt x="2036" y="858"/>
                </a:lnTo>
                <a:lnTo>
                  <a:pt x="2036" y="858"/>
                </a:lnTo>
                <a:lnTo>
                  <a:pt x="2039" y="859"/>
                </a:lnTo>
                <a:lnTo>
                  <a:pt x="2044" y="859"/>
                </a:lnTo>
                <a:lnTo>
                  <a:pt x="2044" y="859"/>
                </a:lnTo>
                <a:lnTo>
                  <a:pt x="2050" y="858"/>
                </a:lnTo>
                <a:lnTo>
                  <a:pt x="2056" y="855"/>
                </a:lnTo>
                <a:lnTo>
                  <a:pt x="2131" y="814"/>
                </a:lnTo>
                <a:lnTo>
                  <a:pt x="2131" y="1116"/>
                </a:lnTo>
                <a:lnTo>
                  <a:pt x="2045" y="1116"/>
                </a:lnTo>
                <a:lnTo>
                  <a:pt x="2045" y="1116"/>
                </a:lnTo>
                <a:lnTo>
                  <a:pt x="2043" y="1116"/>
                </a:lnTo>
                <a:lnTo>
                  <a:pt x="2039" y="1117"/>
                </a:lnTo>
                <a:lnTo>
                  <a:pt x="2039" y="1117"/>
                </a:lnTo>
                <a:lnTo>
                  <a:pt x="2037" y="1120"/>
                </a:lnTo>
                <a:lnTo>
                  <a:pt x="2035" y="1124"/>
                </a:lnTo>
                <a:lnTo>
                  <a:pt x="2035" y="1124"/>
                </a:lnTo>
                <a:lnTo>
                  <a:pt x="2033" y="1129"/>
                </a:lnTo>
                <a:lnTo>
                  <a:pt x="2032" y="1135"/>
                </a:lnTo>
                <a:lnTo>
                  <a:pt x="2032" y="1135"/>
                </a:lnTo>
                <a:lnTo>
                  <a:pt x="2031" y="1153"/>
                </a:lnTo>
                <a:lnTo>
                  <a:pt x="2031" y="1153"/>
                </a:lnTo>
                <a:lnTo>
                  <a:pt x="2032" y="1169"/>
                </a:lnTo>
                <a:lnTo>
                  <a:pt x="2032" y="1169"/>
                </a:lnTo>
                <a:lnTo>
                  <a:pt x="2033" y="1176"/>
                </a:lnTo>
                <a:lnTo>
                  <a:pt x="2036" y="1181"/>
                </a:lnTo>
                <a:lnTo>
                  <a:pt x="2036" y="1181"/>
                </a:lnTo>
                <a:lnTo>
                  <a:pt x="2037" y="1184"/>
                </a:lnTo>
                <a:lnTo>
                  <a:pt x="2040" y="1186"/>
                </a:lnTo>
                <a:lnTo>
                  <a:pt x="2040" y="1186"/>
                </a:lnTo>
                <a:lnTo>
                  <a:pt x="2043" y="1187"/>
                </a:lnTo>
                <a:lnTo>
                  <a:pt x="2045" y="1189"/>
                </a:lnTo>
                <a:lnTo>
                  <a:pt x="2301" y="1189"/>
                </a:lnTo>
                <a:lnTo>
                  <a:pt x="2301" y="1189"/>
                </a:lnTo>
                <a:lnTo>
                  <a:pt x="2303" y="1187"/>
                </a:lnTo>
                <a:lnTo>
                  <a:pt x="2306" y="1186"/>
                </a:lnTo>
                <a:lnTo>
                  <a:pt x="2306" y="1186"/>
                </a:lnTo>
                <a:lnTo>
                  <a:pt x="2309" y="1184"/>
                </a:lnTo>
                <a:lnTo>
                  <a:pt x="2310" y="1181"/>
                </a:lnTo>
                <a:lnTo>
                  <a:pt x="2310" y="1181"/>
                </a:lnTo>
                <a:lnTo>
                  <a:pt x="2313" y="1176"/>
                </a:lnTo>
                <a:lnTo>
                  <a:pt x="2314" y="1169"/>
                </a:lnTo>
                <a:lnTo>
                  <a:pt x="2314" y="1169"/>
                </a:lnTo>
                <a:lnTo>
                  <a:pt x="2315" y="1153"/>
                </a:lnTo>
                <a:lnTo>
                  <a:pt x="2315" y="1153"/>
                </a:lnTo>
                <a:lnTo>
                  <a:pt x="2314" y="1135"/>
                </a:lnTo>
                <a:lnTo>
                  <a:pt x="2314" y="1135"/>
                </a:lnTo>
                <a:lnTo>
                  <a:pt x="2313" y="1129"/>
                </a:lnTo>
                <a:lnTo>
                  <a:pt x="2311" y="1124"/>
                </a:lnTo>
                <a:lnTo>
                  <a:pt x="2311" y="1124"/>
                </a:lnTo>
                <a:close/>
              </a:path>
            </a:pathLst>
          </a:custGeom>
          <a:solidFill>
            <a:srgbClr val="E57200"/>
          </a:solidFill>
          <a:ln>
            <a:noFill/>
          </a:ln>
        </p:spPr>
        <p:txBody>
          <a:bodyPr vert="horz" wrap="square" lIns="62215" tIns="31107" rIns="62215" bIns="31107"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de-DE" sz="1225" b="0" i="0" u="none" strike="noStrike" kern="1200" cap="none" spc="0" normalizeH="0" baseline="0" noProof="0" dirty="0">
              <a:ln>
                <a:noFill/>
              </a:ln>
              <a:solidFill>
                <a:srgbClr val="2E2E38"/>
              </a:solidFill>
              <a:effectLst/>
              <a:uLnTx/>
              <a:uFillTx/>
              <a:sym typeface="FranklinGothic URW Comp Book"/>
            </a:endParaRPr>
          </a:p>
        </p:txBody>
      </p:sp>
      <p:sp>
        <p:nvSpPr>
          <p:cNvPr id="101" name="Text Box 18">
            <a:extLst>
              <a:ext uri="{FF2B5EF4-FFF2-40B4-BE49-F238E27FC236}">
                <a16:creationId xmlns:a16="http://schemas.microsoft.com/office/drawing/2014/main" id="{1CB9A7FD-B47B-1426-BDD7-AC3277B32141}"/>
              </a:ext>
            </a:extLst>
          </p:cNvPr>
          <p:cNvSpPr txBox="1">
            <a:spLocks noChangeArrowheads="1"/>
          </p:cNvSpPr>
          <p:nvPr>
            <p:custDataLst>
              <p:tags r:id="rId14"/>
            </p:custDataLst>
          </p:nvPr>
        </p:nvSpPr>
        <p:spPr bwMode="gray">
          <a:xfrm>
            <a:off x="7360918" y="840465"/>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algn="ctr" defTabSz="685800" eaLnBrk="0" fontAlgn="auto" latinLnBrk="0" hangingPunct="0">
              <a:lnSpc>
                <a:spcPct val="100000"/>
              </a:lnSpc>
              <a:spcBef>
                <a:spcPts val="0"/>
              </a:spcBef>
              <a:spcAft>
                <a:spcPts val="0"/>
              </a:spcAft>
              <a:buClrTx/>
              <a:buSzTx/>
              <a:buFontTx/>
              <a:buNone/>
              <a:tabLst/>
              <a:defRPr/>
            </a:pPr>
            <a:r>
              <a:rPr kumimoji="0" lang="en-US" sz="1049" b="1" i="0" u="none" strike="noStrike" kern="1200" cap="none" spc="0" normalizeH="0" baseline="0" noProof="0" dirty="0">
                <a:ln>
                  <a:noFill/>
                </a:ln>
                <a:solidFill>
                  <a:srgbClr val="232D4B"/>
                </a:solidFill>
                <a:effectLst/>
                <a:uLnTx/>
                <a:uFillTx/>
                <a:sym typeface="FranklinGothic URW Comp Book"/>
              </a:rPr>
              <a:t>Problem Definition</a:t>
            </a:r>
          </a:p>
        </p:txBody>
      </p:sp>
      <p:sp>
        <p:nvSpPr>
          <p:cNvPr id="102" name="Text Box 18">
            <a:extLst>
              <a:ext uri="{FF2B5EF4-FFF2-40B4-BE49-F238E27FC236}">
                <a16:creationId xmlns:a16="http://schemas.microsoft.com/office/drawing/2014/main" id="{D44AF3EA-95EB-BC6C-BE64-44BCE7F203D9}"/>
              </a:ext>
            </a:extLst>
          </p:cNvPr>
          <p:cNvSpPr txBox="1">
            <a:spLocks noChangeArrowheads="1"/>
          </p:cNvSpPr>
          <p:nvPr>
            <p:custDataLst>
              <p:tags r:id="rId15"/>
            </p:custDataLst>
          </p:nvPr>
        </p:nvSpPr>
        <p:spPr bwMode="gray">
          <a:xfrm>
            <a:off x="7360918" y="1572763"/>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algn="ctr" defTabSz="685800" eaLnBrk="0" fontAlgn="auto" latinLnBrk="0" hangingPunct="0">
              <a:lnSpc>
                <a:spcPct val="100000"/>
              </a:lnSpc>
              <a:spcBef>
                <a:spcPts val="0"/>
              </a:spcBef>
              <a:spcAft>
                <a:spcPts val="0"/>
              </a:spcAft>
              <a:buClrTx/>
              <a:buSzTx/>
              <a:buFontTx/>
              <a:buNone/>
              <a:tabLst/>
              <a:defRPr/>
            </a:pPr>
            <a:r>
              <a:rPr kumimoji="0" lang="en-US" sz="1049" b="1" i="0" u="none" strike="noStrike" kern="1200" cap="none" spc="0" normalizeH="0" baseline="0" noProof="0" dirty="0">
                <a:ln>
                  <a:noFill/>
                </a:ln>
                <a:solidFill>
                  <a:srgbClr val="232D4B"/>
                </a:solidFill>
                <a:effectLst/>
                <a:uLnTx/>
                <a:uFillTx/>
                <a:sym typeface="FranklinGothic URW Comp Book"/>
              </a:rPr>
              <a:t>Data Feasibility</a:t>
            </a:r>
          </a:p>
        </p:txBody>
      </p:sp>
      <p:sp>
        <p:nvSpPr>
          <p:cNvPr id="103" name="Text Box 18">
            <a:extLst>
              <a:ext uri="{FF2B5EF4-FFF2-40B4-BE49-F238E27FC236}">
                <a16:creationId xmlns:a16="http://schemas.microsoft.com/office/drawing/2014/main" id="{0DC539B1-8E5E-3379-F625-58CFB9330313}"/>
              </a:ext>
            </a:extLst>
          </p:cNvPr>
          <p:cNvSpPr txBox="1">
            <a:spLocks noChangeArrowheads="1"/>
          </p:cNvSpPr>
          <p:nvPr>
            <p:custDataLst>
              <p:tags r:id="rId16"/>
            </p:custDataLst>
          </p:nvPr>
        </p:nvSpPr>
        <p:spPr bwMode="gray">
          <a:xfrm>
            <a:off x="7360918" y="2305061"/>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algn="ctr" defTabSz="685800" eaLnBrk="0" fontAlgn="auto" latinLnBrk="0" hangingPunct="0">
              <a:lnSpc>
                <a:spcPct val="100000"/>
              </a:lnSpc>
              <a:spcBef>
                <a:spcPts val="0"/>
              </a:spcBef>
              <a:spcAft>
                <a:spcPts val="0"/>
              </a:spcAft>
              <a:buClrTx/>
              <a:buSzTx/>
              <a:buFontTx/>
              <a:buNone/>
              <a:tabLst/>
              <a:defRPr/>
            </a:pPr>
            <a:r>
              <a:rPr kumimoji="0" lang="en-US" sz="1049" b="1" i="0" u="none" strike="noStrike" kern="1200" cap="none" spc="0" normalizeH="0" baseline="0" noProof="0" dirty="0">
                <a:ln>
                  <a:noFill/>
                </a:ln>
                <a:solidFill>
                  <a:srgbClr val="232D4B"/>
                </a:solidFill>
                <a:effectLst/>
                <a:uLnTx/>
                <a:uFillTx/>
                <a:sym typeface="FranklinGothic URW Comp Book"/>
              </a:rPr>
              <a:t>Selected &amp; Cleaned Data</a:t>
            </a:r>
          </a:p>
        </p:txBody>
      </p:sp>
      <p:sp>
        <p:nvSpPr>
          <p:cNvPr id="104" name="Text Box 18">
            <a:extLst>
              <a:ext uri="{FF2B5EF4-FFF2-40B4-BE49-F238E27FC236}">
                <a16:creationId xmlns:a16="http://schemas.microsoft.com/office/drawing/2014/main" id="{A4009BBC-AD3B-40B9-F322-279252E4DD1E}"/>
              </a:ext>
            </a:extLst>
          </p:cNvPr>
          <p:cNvSpPr txBox="1">
            <a:spLocks noChangeArrowheads="1"/>
          </p:cNvSpPr>
          <p:nvPr>
            <p:custDataLst>
              <p:tags r:id="rId17"/>
            </p:custDataLst>
          </p:nvPr>
        </p:nvSpPr>
        <p:spPr bwMode="gray">
          <a:xfrm>
            <a:off x="7360918" y="3034460"/>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algn="ctr" defTabSz="685800" eaLnBrk="0" fontAlgn="auto" latinLnBrk="0" hangingPunct="0">
              <a:lnSpc>
                <a:spcPct val="100000"/>
              </a:lnSpc>
              <a:spcBef>
                <a:spcPts val="0"/>
              </a:spcBef>
              <a:spcAft>
                <a:spcPts val="0"/>
              </a:spcAft>
              <a:buClrTx/>
              <a:buSzTx/>
              <a:buFontTx/>
              <a:buNone/>
              <a:tabLst/>
              <a:defRPr/>
            </a:pPr>
            <a:r>
              <a:rPr kumimoji="0" lang="en-US" sz="1049" b="1" i="0" u="none" strike="noStrike" kern="1200" cap="none" spc="0" normalizeH="0" baseline="0" noProof="0" dirty="0">
                <a:ln>
                  <a:noFill/>
                </a:ln>
                <a:solidFill>
                  <a:srgbClr val="232D4B"/>
                </a:solidFill>
                <a:effectLst/>
                <a:uLnTx/>
                <a:uFillTx/>
                <a:sym typeface="FranklinGothic URW Comp Book"/>
              </a:rPr>
              <a:t>Analytical Results</a:t>
            </a:r>
          </a:p>
        </p:txBody>
      </p:sp>
      <p:sp>
        <p:nvSpPr>
          <p:cNvPr id="105" name="Text Box 18">
            <a:extLst>
              <a:ext uri="{FF2B5EF4-FFF2-40B4-BE49-F238E27FC236}">
                <a16:creationId xmlns:a16="http://schemas.microsoft.com/office/drawing/2014/main" id="{7EBD2430-E27A-A697-7C2F-7712B8F267C5}"/>
              </a:ext>
            </a:extLst>
          </p:cNvPr>
          <p:cNvSpPr txBox="1">
            <a:spLocks noChangeArrowheads="1"/>
          </p:cNvSpPr>
          <p:nvPr>
            <p:custDataLst>
              <p:tags r:id="rId18"/>
            </p:custDataLst>
          </p:nvPr>
        </p:nvSpPr>
        <p:spPr bwMode="gray">
          <a:xfrm>
            <a:off x="7378187" y="3775054"/>
            <a:ext cx="1238165" cy="659466"/>
          </a:xfrm>
          <a:custGeom>
            <a:avLst/>
            <a:gdLst>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0 w 2560002"/>
              <a:gd name="connsiteY5" fmla="*/ 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 name="connsiteX5" fmla="*/ 91440 w 2560002"/>
              <a:gd name="connsiteY5" fmla="*/ 91440 h 1151232"/>
              <a:gd name="connsiteX0" fmla="*/ 0 w 2560002"/>
              <a:gd name="connsiteY0" fmla="*/ 0 h 1151232"/>
              <a:gd name="connsiteX1" fmla="*/ 2411102 w 2560002"/>
              <a:gd name="connsiteY1" fmla="*/ 0 h 1151232"/>
              <a:gd name="connsiteX2" fmla="*/ 2560002 w 2560002"/>
              <a:gd name="connsiteY2" fmla="*/ 575616 h 1151232"/>
              <a:gd name="connsiteX3" fmla="*/ 2411102 w 2560002"/>
              <a:gd name="connsiteY3" fmla="*/ 1151232 h 1151232"/>
              <a:gd name="connsiteX4" fmla="*/ 0 w 2560002"/>
              <a:gd name="connsiteY4" fmla="*/ 1151232 h 115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02" h="1151232">
                <a:moveTo>
                  <a:pt x="0" y="0"/>
                </a:moveTo>
                <a:lnTo>
                  <a:pt x="2411102" y="0"/>
                </a:lnTo>
                <a:lnTo>
                  <a:pt x="2560002" y="575616"/>
                </a:lnTo>
                <a:lnTo>
                  <a:pt x="2411102" y="1151232"/>
                </a:lnTo>
                <a:lnTo>
                  <a:pt x="0" y="1151232"/>
                </a:lnTo>
              </a:path>
            </a:pathLst>
          </a:custGeom>
          <a:noFill/>
          <a:ln w="9525">
            <a:solidFill>
              <a:srgbClr val="232D4B"/>
            </a:solidFill>
            <a:miter lim="800000"/>
            <a:headEnd/>
            <a:tailEnd/>
          </a:ln>
        </p:spPr>
        <p:txBody>
          <a:bodyPr wrap="square" lIns="0" tIns="53972" rIns="135000" bIns="53972" anchor="ctr" anchorCtr="0">
            <a:noAutofit/>
          </a:bodyPr>
          <a:lstStyle/>
          <a:p>
            <a:pPr marL="0" marR="0" lvl="0" indent="0" algn="ctr" defTabSz="685800" eaLnBrk="0" fontAlgn="auto" latinLnBrk="0" hangingPunct="0">
              <a:lnSpc>
                <a:spcPct val="100000"/>
              </a:lnSpc>
              <a:spcBef>
                <a:spcPts val="0"/>
              </a:spcBef>
              <a:spcAft>
                <a:spcPts val="0"/>
              </a:spcAft>
              <a:buClrTx/>
              <a:buSzTx/>
              <a:buFontTx/>
              <a:buNone/>
              <a:tabLst/>
              <a:defRPr/>
            </a:pPr>
            <a:r>
              <a:rPr kumimoji="0" lang="en-US" sz="1049" b="1" i="0" u="none" strike="noStrike" kern="1200" cap="none" spc="0" normalizeH="0" baseline="0" noProof="0" dirty="0">
                <a:ln>
                  <a:noFill/>
                </a:ln>
                <a:solidFill>
                  <a:srgbClr val="232D4B"/>
                </a:solidFill>
                <a:effectLst/>
                <a:uLnTx/>
                <a:uFillTx/>
                <a:sym typeface="FranklinGothic URW Comp Book"/>
              </a:rPr>
              <a:t>Actionable Business Insights</a:t>
            </a:r>
          </a:p>
        </p:txBody>
      </p:sp>
      <p:pic>
        <p:nvPicPr>
          <p:cNvPr id="106" name="Graphic 105" descr="Brainstorm outline">
            <a:extLst>
              <a:ext uri="{FF2B5EF4-FFF2-40B4-BE49-F238E27FC236}">
                <a16:creationId xmlns:a16="http://schemas.microsoft.com/office/drawing/2014/main" id="{464213BB-BA00-F867-96D2-5C77431135D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755390" y="997216"/>
            <a:ext cx="380619" cy="380619"/>
          </a:xfrm>
          <a:prstGeom prst="rect">
            <a:avLst/>
          </a:prstGeom>
        </p:spPr>
      </p:pic>
      <p:pic>
        <p:nvPicPr>
          <p:cNvPr id="107" name="Graphic 106" descr="Database outline">
            <a:extLst>
              <a:ext uri="{FF2B5EF4-FFF2-40B4-BE49-F238E27FC236}">
                <a16:creationId xmlns:a16="http://schemas.microsoft.com/office/drawing/2014/main" id="{8614DC33-AB8B-F047-75D6-89FD60CD04A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730578" y="1714560"/>
            <a:ext cx="380619" cy="380619"/>
          </a:xfrm>
          <a:prstGeom prst="rect">
            <a:avLst/>
          </a:prstGeom>
        </p:spPr>
      </p:pic>
      <p:pic>
        <p:nvPicPr>
          <p:cNvPr id="108" name="Graphic 107" descr="Brain outline">
            <a:extLst>
              <a:ext uri="{FF2B5EF4-FFF2-40B4-BE49-F238E27FC236}">
                <a16:creationId xmlns:a16="http://schemas.microsoft.com/office/drawing/2014/main" id="{A3A4C46B-7F67-D614-B9B1-8441CED38DA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734741" y="3854457"/>
            <a:ext cx="380619" cy="380619"/>
          </a:xfrm>
          <a:prstGeom prst="rect">
            <a:avLst/>
          </a:prstGeom>
        </p:spPr>
      </p:pic>
    </p:spTree>
    <p:extLst>
      <p:ext uri="{BB962C8B-B14F-4D97-AF65-F5344CB8AC3E}">
        <p14:creationId xmlns:p14="http://schemas.microsoft.com/office/powerpoint/2010/main" val="70546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8057F-88C9-4A90-240C-198734E472B1}"/>
              </a:ext>
            </a:extLst>
          </p:cNvPr>
          <p:cNvSpPr>
            <a:spLocks noGrp="1"/>
          </p:cNvSpPr>
          <p:nvPr>
            <p:ph sz="quarter" idx="15"/>
          </p:nvPr>
        </p:nvSpPr>
        <p:spPr/>
        <p:txBody>
          <a:bodyPr/>
          <a:lstStyle/>
          <a:p>
            <a:pPr marL="257175" indent="-257175">
              <a:buFont typeface="Arial" panose="020B0604020202020204" pitchFamily="34" charset="0"/>
              <a:buChar char="•"/>
            </a:pPr>
            <a:r>
              <a:rPr lang="en-US" dirty="0"/>
              <a:t>Problem Statement</a:t>
            </a:r>
          </a:p>
          <a:p>
            <a:pPr marL="257175" indent="-257175">
              <a:buFont typeface="Arial" panose="020B0604020202020204" pitchFamily="34" charset="0"/>
              <a:buChar char="•"/>
            </a:pPr>
            <a:r>
              <a:rPr lang="en-US" dirty="0"/>
              <a:t>Data Preparation</a:t>
            </a:r>
          </a:p>
          <a:p>
            <a:pPr marL="257175" indent="-257175">
              <a:buFont typeface="Arial" panose="020B0604020202020204" pitchFamily="34" charset="0"/>
              <a:buChar char="•"/>
            </a:pPr>
            <a:r>
              <a:rPr lang="en-US" dirty="0"/>
              <a:t>Exploratory Data Analysis</a:t>
            </a:r>
          </a:p>
          <a:p>
            <a:pPr marL="257175" indent="-257175">
              <a:buFont typeface="Arial" panose="020B0604020202020204" pitchFamily="34" charset="0"/>
              <a:buChar char="•"/>
            </a:pPr>
            <a:r>
              <a:rPr lang="en-US" dirty="0"/>
              <a:t>Modelling Performance</a:t>
            </a:r>
          </a:p>
          <a:p>
            <a:pPr marL="257175" indent="-257175">
              <a:buFont typeface="Arial" panose="020B0604020202020204" pitchFamily="34" charset="0"/>
              <a:buChar char="•"/>
            </a:pPr>
            <a:r>
              <a:rPr lang="en-US" dirty="0"/>
              <a:t>Qualitative Insights </a:t>
            </a:r>
          </a:p>
          <a:p>
            <a:pPr marL="257175" indent="-257175">
              <a:buFont typeface="Arial" panose="020B0604020202020204" pitchFamily="34" charset="0"/>
              <a:buChar char="•"/>
            </a:pPr>
            <a:r>
              <a:rPr lang="en-US" dirty="0"/>
              <a:t>Final Recommendations</a:t>
            </a:r>
          </a:p>
          <a:p>
            <a:pPr marL="257175" indent="-257175">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38304EAB-A8EA-A29F-2B14-A839F0866D98}"/>
              </a:ext>
            </a:extLst>
          </p:cNvPr>
          <p:cNvSpPr>
            <a:spLocks noGrp="1"/>
          </p:cNvSpPr>
          <p:nvPr>
            <p:ph sz="quarter" idx="16"/>
          </p:nvPr>
        </p:nvSpPr>
        <p:spPr/>
        <p:txBody>
          <a:bodyPr/>
          <a:lstStyle/>
          <a:p>
            <a:r>
              <a:rPr lang="en-US" dirty="0"/>
              <a:t>Table of Contents</a:t>
            </a:r>
          </a:p>
        </p:txBody>
      </p:sp>
      <p:cxnSp>
        <p:nvCxnSpPr>
          <p:cNvPr id="4" name="Straight Connector 3">
            <a:extLst>
              <a:ext uri="{FF2B5EF4-FFF2-40B4-BE49-F238E27FC236}">
                <a16:creationId xmlns:a16="http://schemas.microsoft.com/office/drawing/2014/main" id="{0F4BD101-77E1-E23D-B84C-CA1C0ED0D056}"/>
              </a:ext>
            </a:extLst>
          </p:cNvPr>
          <p:cNvCxnSpPr>
            <a:cxnSpLocks/>
          </p:cNvCxnSpPr>
          <p:nvPr/>
        </p:nvCxnSpPr>
        <p:spPr>
          <a:xfrm>
            <a:off x="772872" y="1273909"/>
            <a:ext cx="791392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956865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153285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Problem Statement</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01.</a:t>
            </a:r>
            <a:endParaRPr sz="3220" b="0">
              <a:solidFill>
                <a:srgbClr val="E57200"/>
              </a:solidFill>
            </a:endParaRPr>
          </a:p>
        </p:txBody>
      </p:sp>
    </p:spTree>
    <p:extLst>
      <p:ext uri="{BB962C8B-B14F-4D97-AF65-F5344CB8AC3E}">
        <p14:creationId xmlns:p14="http://schemas.microsoft.com/office/powerpoint/2010/main" val="248166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 name="Text Placeholder 3">
            <a:extLst>
              <a:ext uri="{FF2B5EF4-FFF2-40B4-BE49-F238E27FC236}">
                <a16:creationId xmlns:a16="http://schemas.microsoft.com/office/drawing/2014/main" id="{6461DF09-D2E5-0262-3D5B-49BBF9470161}"/>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Retail store chain</a:t>
            </a:r>
          </a:p>
        </p:txBody>
      </p:sp>
      <p:sp>
        <p:nvSpPr>
          <p:cNvPr id="5" name="Text Placeholder 1">
            <a:extLst>
              <a:ext uri="{FF2B5EF4-FFF2-40B4-BE49-F238E27FC236}">
                <a16:creationId xmlns:a16="http://schemas.microsoft.com/office/drawing/2014/main" id="{EB172E39-77C0-40D4-976F-5FEA5E38548B}"/>
              </a:ext>
            </a:extLst>
          </p:cNvPr>
          <p:cNvSpPr txBox="1">
            <a:spLocks/>
          </p:cNvSpPr>
          <p:nvPr/>
        </p:nvSpPr>
        <p:spPr>
          <a:xfrm>
            <a:off x="456086" y="157286"/>
            <a:ext cx="8230713" cy="4880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Predicting sales across 3k+ stores within different countries requires great care in understanding cultural, regulatory, and seasonal differences</a:t>
            </a:r>
            <a:endParaRPr lang="en-US" dirty="0"/>
          </a:p>
        </p:txBody>
      </p:sp>
      <p:sp>
        <p:nvSpPr>
          <p:cNvPr id="7" name="Content Placeholder 2">
            <a:extLst>
              <a:ext uri="{FF2B5EF4-FFF2-40B4-BE49-F238E27FC236}">
                <a16:creationId xmlns:a16="http://schemas.microsoft.com/office/drawing/2014/main" id="{68D8F1E8-C136-FF4F-4255-9500D07C27DF}"/>
              </a:ext>
            </a:extLst>
          </p:cNvPr>
          <p:cNvSpPr txBox="1">
            <a:spLocks/>
          </p:cNvSpPr>
          <p:nvPr/>
        </p:nvSpPr>
        <p:spPr>
          <a:xfrm>
            <a:off x="456086" y="823706"/>
            <a:ext cx="8230713" cy="34935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12598" indent="-212598" defTabSz="309563">
              <a:spcAft>
                <a:spcPts val="750"/>
              </a:spcAft>
              <a:buClr>
                <a:srgbClr val="E57200"/>
              </a:buClr>
              <a:buFont typeface="Arial" panose="020B0604020202020204" pitchFamily="34" charset="0"/>
              <a:buChar char="•"/>
              <a:defRPr/>
            </a:pPr>
            <a:r>
              <a:rPr lang="en-US" sz="1350" dirty="0">
                <a:solidFill>
                  <a:srgbClr val="333333"/>
                </a:solidFill>
                <a:latin typeface="Lato Extended"/>
                <a:cs typeface="Arial" panose="020B0604020202020204" pitchFamily="34" charset="0"/>
              </a:rPr>
              <a:t>Fluctuations in customer demand can greatly impact the financial performance of a business. Therefore, accurately estimating future sales and customer demand is essential for business growth. Sales forecasting involves predicting the sales or demand for a specific product during a certain period. Our paper demonstrates we are able to use modern machine learning principles to predict sales for a retail drug store chain with 3k stores in 7 countries. In our analysis, we assess how sales are impacted by factors such as promotions, competition, holidays, seasonality, and location. </a:t>
            </a:r>
          </a:p>
          <a:p>
            <a:pPr marL="212598" indent="-212598" defTabSz="309563">
              <a:spcAft>
                <a:spcPts val="750"/>
              </a:spcAft>
              <a:buClr>
                <a:srgbClr val="E57200"/>
              </a:buClr>
              <a:buFont typeface="Arial" panose="020B0604020202020204" pitchFamily="34" charset="0"/>
              <a:buChar char="•"/>
              <a:defRPr/>
            </a:pPr>
            <a:endParaRPr lang="en-US" sz="1350" dirty="0">
              <a:solidFill>
                <a:srgbClr val="333333"/>
              </a:solidFill>
              <a:latin typeface="Lato Extended"/>
              <a:cs typeface="Arial" panose="020B0604020202020204" pitchFamily="34" charset="0"/>
            </a:endParaRPr>
          </a:p>
          <a:p>
            <a:pPr marL="212598" indent="-212598" defTabSz="309563">
              <a:spcAft>
                <a:spcPts val="750"/>
              </a:spcAft>
              <a:buClr>
                <a:srgbClr val="E57200"/>
              </a:buClr>
              <a:buFont typeface="Arial" panose="020B0604020202020204" pitchFamily="34" charset="0"/>
              <a:buChar char="•"/>
              <a:defRPr/>
            </a:pPr>
            <a:r>
              <a:rPr lang="en-US" sz="1350" dirty="0">
                <a:solidFill>
                  <a:srgbClr val="333333"/>
                </a:solidFill>
                <a:latin typeface="Lato Extended"/>
                <a:cs typeface="Arial" panose="020B0604020202020204" pitchFamily="34" charset="0"/>
              </a:rPr>
              <a:t>Currently, store managers are tasked with predicting their daily sales up to six weeks in advance, and this process can lead to inconsistent results due to individual factors. As such, accurate predictions, especially for perishable or time sensitive items, is incredibly important so increasing sales and growing the business. </a:t>
            </a:r>
          </a:p>
        </p:txBody>
      </p:sp>
    </p:spTree>
    <p:extLst>
      <p:ext uri="{BB962C8B-B14F-4D97-AF65-F5344CB8AC3E}">
        <p14:creationId xmlns:p14="http://schemas.microsoft.com/office/powerpoint/2010/main" val="365119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2"/>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3B78E1-D360-ED12-8703-36D3356D8A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4" name="Object 3" hidden="1">
                        <a:extLst>
                          <a:ext uri="{FF2B5EF4-FFF2-40B4-BE49-F238E27FC236}">
                            <a16:creationId xmlns:a16="http://schemas.microsoft.com/office/drawing/2014/main" id="{783B78E1-D360-ED12-8703-36D3356D8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65" name="Google Shape;65;p15"/>
          <p:cNvPicPr preferRelativeResize="0"/>
          <p:nvPr/>
        </p:nvPicPr>
        <p:blipFill>
          <a:blip r:embed="rId7">
            <a:alphaModFix/>
          </a:blip>
          <a:stretch>
            <a:fillRect/>
          </a:stretch>
        </p:blipFill>
        <p:spPr>
          <a:xfrm>
            <a:off x="291150" y="4697975"/>
            <a:ext cx="1682658" cy="127650"/>
          </a:xfrm>
          <a:prstGeom prst="rect">
            <a:avLst/>
          </a:prstGeom>
          <a:noFill/>
          <a:ln>
            <a:noFill/>
          </a:ln>
        </p:spPr>
      </p:pic>
      <p:cxnSp>
        <p:nvCxnSpPr>
          <p:cNvPr id="2" name="Straight Connector 1">
            <a:extLst>
              <a:ext uri="{FF2B5EF4-FFF2-40B4-BE49-F238E27FC236}">
                <a16:creationId xmlns:a16="http://schemas.microsoft.com/office/drawing/2014/main" id="{499A85AF-2F4D-0E1A-D44D-0D62B4A4C645}"/>
              </a:ext>
            </a:extLst>
          </p:cNvPr>
          <p:cNvCxnSpPr/>
          <p:nvPr/>
        </p:nvCxnSpPr>
        <p:spPr>
          <a:xfrm>
            <a:off x="456086" y="679938"/>
            <a:ext cx="823071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1">
            <a:extLst>
              <a:ext uri="{FF2B5EF4-FFF2-40B4-BE49-F238E27FC236}">
                <a16:creationId xmlns:a16="http://schemas.microsoft.com/office/drawing/2014/main" id="{EB172E39-77C0-40D4-976F-5FEA5E38548B}"/>
              </a:ext>
            </a:extLst>
          </p:cNvPr>
          <p:cNvSpPr txBox="1">
            <a:spLocks/>
          </p:cNvSpPr>
          <p:nvPr/>
        </p:nvSpPr>
        <p:spPr>
          <a:xfrm>
            <a:off x="456086" y="157286"/>
            <a:ext cx="8230713" cy="4880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Retail store chain provided 3 datasets with macro level insights into each unique store, although the data requires merging to extract necessary understanding</a:t>
            </a:r>
          </a:p>
        </p:txBody>
      </p:sp>
      <p:sp>
        <p:nvSpPr>
          <p:cNvPr id="9" name="Content Placeholder 2">
            <a:extLst>
              <a:ext uri="{FF2B5EF4-FFF2-40B4-BE49-F238E27FC236}">
                <a16:creationId xmlns:a16="http://schemas.microsoft.com/office/drawing/2014/main" id="{3A62B8A2-D34E-9649-5469-7A6809828102}"/>
              </a:ext>
            </a:extLst>
          </p:cNvPr>
          <p:cNvSpPr txBox="1">
            <a:spLocks/>
          </p:cNvSpPr>
          <p:nvPr/>
        </p:nvSpPr>
        <p:spPr>
          <a:xfrm>
            <a:off x="456086" y="823706"/>
            <a:ext cx="4115914" cy="34935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50800" rIns="0" bIns="50800">
            <a:normAutofit/>
          </a:bodyPr>
          <a:lstStyle>
            <a:lvl1pPr marL="212598" marR="0" indent="-212598" algn="l" defTabSz="309563" rtl="0" latinLnBrk="0">
              <a:lnSpc>
                <a:spcPct val="100000"/>
              </a:lnSpc>
              <a:spcBef>
                <a:spcPts val="0"/>
              </a:spcBef>
              <a:spcAft>
                <a:spcPts val="750"/>
              </a:spcAft>
              <a:buClr>
                <a:schemeClr val="accent1"/>
              </a:buClr>
              <a:buSzTx/>
              <a:buFontTx/>
              <a:buNone/>
              <a:tabLst/>
              <a:defRPr sz="1350" b="0" i="0" u="none" strike="noStrike" cap="none" spc="0" baseline="0">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Neue"/>
              </a:defRPr>
            </a:lvl1pPr>
            <a:lvl2pPr marL="425196" marR="0" indent="-212598" algn="l" defTabSz="309563" rtl="0" latinLnBrk="0">
              <a:lnSpc>
                <a:spcPct val="100000"/>
              </a:lnSpc>
              <a:spcBef>
                <a:spcPts val="0"/>
              </a:spcBef>
              <a:spcAft>
                <a:spcPts val="750"/>
              </a:spcAft>
              <a:buClr>
                <a:schemeClr val="accent1"/>
              </a:buClr>
              <a:buSzTx/>
              <a:buFont typeface="Arial" panose="020B0604020202020204" pitchFamily="34" charset="0"/>
              <a:buChar char="•"/>
              <a:tabLst/>
              <a:defRPr sz="1350" b="0" i="0" u="none" strike="noStrike" cap="none" spc="0" baseline="0">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Neue"/>
              </a:defRPr>
            </a:lvl2pPr>
            <a:lvl3pPr marL="618935" marR="0" indent="-214313" algn="l" defTabSz="309563" rtl="0" latinLnBrk="0">
              <a:lnSpc>
                <a:spcPct val="100000"/>
              </a:lnSpc>
              <a:spcBef>
                <a:spcPts val="0"/>
              </a:spcBef>
              <a:spcAft>
                <a:spcPts val="750"/>
              </a:spcAft>
              <a:buClr>
                <a:schemeClr val="accent1"/>
              </a:buClr>
              <a:buSzTx/>
              <a:buFont typeface="Courier New" panose="02070309020205020404" pitchFamily="49" charset="0"/>
              <a:buChar char="o"/>
              <a:tabLst/>
              <a:defRPr sz="1350" b="0" i="0" u="none" strike="noStrike" cap="none" spc="0" baseline="0">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Neue"/>
              </a:defRPr>
            </a:lvl3pPr>
            <a:lvl4pPr marL="822960" marR="0" indent="-212598" algn="l" defTabSz="309563" rtl="0" latinLnBrk="0">
              <a:lnSpc>
                <a:spcPct val="100000"/>
              </a:lnSpc>
              <a:spcBef>
                <a:spcPts val="0"/>
              </a:spcBef>
              <a:spcAft>
                <a:spcPts val="750"/>
              </a:spcAft>
              <a:buClr>
                <a:schemeClr val="accent1"/>
              </a:buClr>
              <a:buSzTx/>
              <a:buFont typeface="Wingdings" panose="05000000000000000000" pitchFamily="2" charset="2"/>
              <a:buChar char="§"/>
              <a:tabLst/>
              <a:defRPr sz="1350" b="0" i="0" u="none" strike="noStrike" cap="none" spc="0" baseline="0">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Neue"/>
              </a:defRPr>
            </a:lvl4pPr>
            <a:lvl5pPr marL="1030415" marR="0" indent="-214313" algn="l" defTabSz="309563" rtl="0" latinLnBrk="0">
              <a:lnSpc>
                <a:spcPct val="100000"/>
              </a:lnSpc>
              <a:spcBef>
                <a:spcPts val="0"/>
              </a:spcBef>
              <a:spcAft>
                <a:spcPts val="750"/>
              </a:spcAft>
              <a:buClr>
                <a:schemeClr val="accent1"/>
              </a:buClr>
              <a:buSzTx/>
              <a:buFont typeface="Wingdings" panose="05000000000000000000" pitchFamily="2" charset="2"/>
              <a:buChar char="Ø"/>
              <a:tabLst/>
              <a:defRPr sz="1350" b="0" i="0" u="none" strike="noStrike" cap="none" spc="0" baseline="0">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Neue"/>
              </a:defRPr>
            </a:lvl5pPr>
            <a:lvl6pPr marL="0" marR="0" indent="8572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6pPr>
            <a:lvl7pPr marL="0" marR="0" indent="10287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7pPr>
            <a:lvl8pPr marL="0" marR="0" indent="120015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8pPr>
            <a:lvl9pPr marL="0" marR="0" indent="1371600" algn="l" defTabSz="309563" rtl="0" latinLnBrk="0">
              <a:lnSpc>
                <a:spcPct val="100000"/>
              </a:lnSpc>
              <a:spcBef>
                <a:spcPts val="0"/>
              </a:spcBef>
              <a:spcAft>
                <a:spcPts val="0"/>
              </a:spcAft>
              <a:buClrTx/>
              <a:buSzTx/>
              <a:buFontTx/>
              <a:buNone/>
              <a:tabLst/>
              <a:defRPr sz="2063" b="1" i="0" u="none" strike="noStrike" cap="none" spc="0" baseline="0">
                <a:solidFill>
                  <a:srgbClr val="000000"/>
                </a:solidFill>
                <a:uFillTx/>
                <a:latin typeface="Helvetica Neue"/>
                <a:ea typeface="Helvetica Neue"/>
                <a:cs typeface="Helvetica Neue"/>
                <a:sym typeface="Helvetica Neue"/>
              </a:defRPr>
            </a:lvl9pPr>
          </a:lstStyle>
          <a:p>
            <a:pPr marL="212598" marR="0" lvl="0" indent="-212598" algn="l" defTabSz="309563" rtl="0" eaLnBrk="1" fontAlgn="base" latinLnBrk="0" hangingPunct="1">
              <a:lnSpc>
                <a:spcPct val="100000"/>
              </a:lnSpc>
              <a:spcBef>
                <a:spcPts val="0"/>
              </a:spcBef>
              <a:spcAft>
                <a:spcPts val="750"/>
              </a:spcAft>
              <a:buClr>
                <a:srgbClr val="E57200"/>
              </a:buClr>
              <a:buSzTx/>
              <a:buFontTx/>
              <a:buNone/>
              <a:tabLst/>
              <a:defRPr/>
            </a:pPr>
            <a:r>
              <a:rPr kumimoji="0" lang="en-US" sz="1350" b="1" i="0" u="none" strike="noStrike" kern="0" cap="none" spc="0" normalizeH="0" baseline="0" noProof="0" dirty="0">
                <a:ln>
                  <a:noFill/>
                </a:ln>
                <a:solidFill>
                  <a:srgbClr val="202124"/>
                </a:solidFill>
                <a:effectLst/>
                <a:uLnTx/>
                <a:uFillTx/>
                <a:latin typeface="Arial" panose="020B0604020202020204" pitchFamily="34" charset="0"/>
                <a:cs typeface="Arial" panose="020B0604020202020204" pitchFamily="34" charset="0"/>
                <a:sym typeface="Helvetica Neue"/>
              </a:rPr>
              <a:t>Dataset Description</a:t>
            </a:r>
          </a:p>
          <a:p>
            <a:pPr marL="212598" marR="0" lvl="0" indent="-212598" algn="l" defTabSz="309563" rtl="0" eaLnBrk="1" fontAlgn="base"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0"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You are provided with historical sales data for 1,115 stores. The task is to forecast the "Sales" column for the test set. Note that some stores in the dataset were temporarily closed for refurbishment.</a:t>
            </a:r>
          </a:p>
          <a:p>
            <a:pPr marL="212598" marR="0" lvl="0" indent="-212598" algn="l" defTabSz="309563" rtl="0" eaLnBrk="1" fontAlgn="base" latinLnBrk="0" hangingPunct="1">
              <a:lnSpc>
                <a:spcPct val="100000"/>
              </a:lnSpc>
              <a:spcBef>
                <a:spcPts val="0"/>
              </a:spcBef>
              <a:spcAft>
                <a:spcPts val="750"/>
              </a:spcAft>
              <a:buClr>
                <a:srgbClr val="E57200"/>
              </a:buClr>
              <a:buSzTx/>
              <a:buFontTx/>
              <a:buNone/>
              <a:tabLst/>
              <a:defRPr/>
            </a:pPr>
            <a:r>
              <a:rPr kumimoji="0" lang="en-US" sz="1350" b="1" i="0" u="none" strike="noStrike" kern="0" cap="none" spc="0" normalizeH="0" baseline="0" noProof="0" dirty="0">
                <a:ln>
                  <a:noFill/>
                </a:ln>
                <a:solidFill>
                  <a:srgbClr val="202124"/>
                </a:solidFill>
                <a:effectLst/>
                <a:uLnTx/>
                <a:uFillTx/>
                <a:latin typeface="Arial" panose="020B0604020202020204" pitchFamily="34" charset="0"/>
                <a:cs typeface="Arial" panose="020B0604020202020204" pitchFamily="34" charset="0"/>
                <a:sym typeface="Helvetica Neue"/>
              </a:rPr>
              <a:t>Data Files</a:t>
            </a:r>
          </a:p>
          <a:p>
            <a:pPr marL="212598" marR="0" lvl="0" indent="-212598" algn="l" defTabSz="309563" rtl="0" eaLnBrk="1" fontAlgn="base"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train.csv</a:t>
            </a:r>
            <a:r>
              <a:rPr kumimoji="0" lang="en-US" sz="1350" b="0"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 - historical data including Sales</a:t>
            </a:r>
          </a:p>
          <a:p>
            <a:pPr marL="212598" marR="0" lvl="0" indent="-212598" algn="l" defTabSz="309563" rtl="0" eaLnBrk="1" fontAlgn="base"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test.csv</a:t>
            </a:r>
            <a:r>
              <a:rPr kumimoji="0" lang="en-US" sz="1350" b="0"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 - historical data excluding Sales</a:t>
            </a:r>
          </a:p>
          <a:p>
            <a:pPr marL="212598" marR="0" lvl="0" indent="-212598" algn="l" defTabSz="309563" rtl="0" eaLnBrk="1" fontAlgn="base" latinLnBrk="0" hangingPunct="1">
              <a:lnSpc>
                <a:spcPct val="100000"/>
              </a:lnSpc>
              <a:spcBef>
                <a:spcPts val="0"/>
              </a:spcBef>
              <a:spcAft>
                <a:spcPts val="750"/>
              </a:spcAft>
              <a:buClr>
                <a:srgbClr val="E57200"/>
              </a:buClr>
              <a:buSzTx/>
              <a:buFont typeface="Arial" panose="020B0604020202020204" pitchFamily="34" charset="0"/>
              <a:buChar char="•"/>
              <a:tabLst/>
              <a:defRPr/>
            </a:pPr>
            <a:r>
              <a:rPr kumimoji="0" lang="en-US" sz="1350" b="1"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store.csv</a:t>
            </a:r>
            <a:r>
              <a:rPr kumimoji="0" lang="en-US" sz="1350" b="0" i="0" u="none" strike="noStrike" kern="0" cap="none" spc="0" normalizeH="0" baseline="0" noProof="0" dirty="0">
                <a:ln>
                  <a:noFill/>
                </a:ln>
                <a:solidFill>
                  <a:srgbClr val="3C4043"/>
                </a:solidFill>
                <a:effectLst/>
                <a:uLnTx/>
                <a:uFillTx/>
                <a:latin typeface="Arial" panose="020B0604020202020204" pitchFamily="34" charset="0"/>
                <a:cs typeface="Arial" panose="020B0604020202020204" pitchFamily="34" charset="0"/>
                <a:sym typeface="Helvetica Neue"/>
              </a:rPr>
              <a:t> - supplemental information about the stores</a:t>
            </a:r>
          </a:p>
          <a:p>
            <a:pPr marL="212598" marR="0" lvl="0" indent="-212598" algn="l" defTabSz="309563" rtl="0" eaLnBrk="1" fontAlgn="auto" latinLnBrk="0" hangingPunct="1">
              <a:lnSpc>
                <a:spcPct val="100000"/>
              </a:lnSpc>
              <a:spcBef>
                <a:spcPts val="0"/>
              </a:spcBef>
              <a:spcAft>
                <a:spcPts val="750"/>
              </a:spcAft>
              <a:buClr>
                <a:srgbClr val="E57200"/>
              </a:buClr>
              <a:buSzTx/>
              <a:buFontTx/>
              <a:buNone/>
              <a:tabLst/>
              <a:defRPr/>
            </a:pPr>
            <a:endParaRPr kumimoji="0" lang="en-US" sz="1350" b="0" i="0" u="none" strike="noStrike" kern="0" cap="none" spc="0" normalizeH="0" baseline="0" noProof="0" dirty="0">
              <a:ln>
                <a:noFill/>
              </a:ln>
              <a:solidFill>
                <a:srgbClr val="2F2F2F"/>
              </a:solidFill>
              <a:effectLst/>
              <a:uLnTx/>
              <a:uFillTx/>
              <a:latin typeface="Arial" panose="020B0604020202020204" pitchFamily="34" charset="0"/>
              <a:cs typeface="Arial" panose="020B0604020202020204" pitchFamily="34" charset="0"/>
              <a:sym typeface="Helvetica Neue"/>
            </a:endParaRPr>
          </a:p>
        </p:txBody>
      </p:sp>
      <p:sp>
        <p:nvSpPr>
          <p:cNvPr id="10" name="Content Placeholder 1">
            <a:extLst>
              <a:ext uri="{FF2B5EF4-FFF2-40B4-BE49-F238E27FC236}">
                <a16:creationId xmlns:a16="http://schemas.microsoft.com/office/drawing/2014/main" id="{4360FDF6-4190-CC5B-9312-072ADE0C7F22}"/>
              </a:ext>
            </a:extLst>
          </p:cNvPr>
          <p:cNvSpPr txBox="1">
            <a:spLocks/>
          </p:cNvSpPr>
          <p:nvPr/>
        </p:nvSpPr>
        <p:spPr>
          <a:xfrm>
            <a:off x="4665726" y="823705"/>
            <a:ext cx="4126445" cy="3808166"/>
          </a:xfrm>
          <a:prstGeom prst="rect">
            <a:avLst/>
          </a:prstGeom>
        </p:spPr>
        <p:txBody>
          <a:bodyPr>
            <a:normAutofit fontScale="925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Arial" panose="020B0604020202020204" pitchFamily="34" charset="0"/>
                <a:cs typeface="Arial" panose="020B0604020202020204" pitchFamily="34" charset="0"/>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Arial" panose="020B0604020202020204" pitchFamily="34" charset="0"/>
                <a:cs typeface="Arial" panose="020B0604020202020204" pitchFamily="34" charset="0"/>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309563" rtl="0" eaLnBrk="1" fontAlgn="base"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02124"/>
                </a:solidFill>
                <a:effectLst/>
                <a:uLnTx/>
                <a:uFillTx/>
                <a:latin typeface="Franklin Gothic Book"/>
                <a:cs typeface="Arial" panose="020B0604020202020204" pitchFamily="34" charset="0"/>
                <a:sym typeface="Helvetica Neue"/>
              </a:rPr>
              <a:t>Data Fields</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Id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an Id that represents a (Store, Date) duple within the test set</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Store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a unique Id for each store</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Sales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the turnover for any given day (this is what you are predicting)</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Customers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the number of customers on a given day</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Open</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 - an indicator for whether the store was open: 0 = closed, 1 = open</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State Holiday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indicates a state holiday. a = public holiday, b = Easter holiday, c = Christmas, 0 = None</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School Holiday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indicates if the (Store, Date) was affected by the closure of public schools</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Store Type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differentiates between 4 different store models: a, b, c, d</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Assortment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describes an assortment level: a = basic, b = extra, c = extended</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Competition Distance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distance in meters to the nearest competitor store</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Competition Open Since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approximate year and month of the time the nearest competitor was opened</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Promo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indicates whether a store is running a promo on that day</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Promo2 -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Promo2 is a continuing and consecutive promotion for some stores: 0 = store is not participating, 1 = store is participating</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Promo2 Since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describes when the store participated in Promo2</a:t>
            </a:r>
          </a:p>
          <a:p>
            <a:pPr marL="212598" marR="0" lvl="0" indent="-212598" algn="l" defTabSz="309563" rtl="0" eaLnBrk="1" fontAlgn="base" latinLnBrk="0" hangingPunct="1">
              <a:lnSpc>
                <a:spcPct val="120000"/>
              </a:lnSpc>
              <a:spcBef>
                <a:spcPts val="0"/>
              </a:spcBef>
              <a:spcAft>
                <a:spcPts val="0"/>
              </a:spcAft>
              <a:buClr>
                <a:srgbClr val="E57200"/>
              </a:buClr>
              <a:buSzTx/>
              <a:buFont typeface="Arial" panose="020B0604020202020204" pitchFamily="34" charset="0"/>
              <a:buChar char="•"/>
              <a:tabLst/>
              <a:defRPr/>
            </a:pPr>
            <a:r>
              <a:rPr kumimoji="0" lang="en-US" sz="1050" b="1"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Promo Interval - </a:t>
            </a:r>
            <a:r>
              <a:rPr kumimoji="0" lang="en-US" sz="1050" b="0" i="0" u="none" strike="noStrike" kern="0" cap="none" spc="0" normalizeH="0" baseline="0" noProof="0" dirty="0">
                <a:ln>
                  <a:noFill/>
                </a:ln>
                <a:solidFill>
                  <a:srgbClr val="3C4043"/>
                </a:solidFill>
                <a:effectLst/>
                <a:uLnTx/>
                <a:uFillTx/>
                <a:latin typeface="Franklin Gothic Book"/>
                <a:cs typeface="Arial" panose="020B0604020202020204" pitchFamily="34" charset="0"/>
                <a:sym typeface="Helvetica Neue"/>
              </a:rPr>
              <a:t>describes the consecutive intervals Promo2 is started</a:t>
            </a:r>
          </a:p>
        </p:txBody>
      </p:sp>
      <p:sp>
        <p:nvSpPr>
          <p:cNvPr id="11" name="Text Placeholder 3">
            <a:extLst>
              <a:ext uri="{FF2B5EF4-FFF2-40B4-BE49-F238E27FC236}">
                <a16:creationId xmlns:a16="http://schemas.microsoft.com/office/drawing/2014/main" id="{0410B147-EF13-6817-9A5C-927788DE56DE}"/>
              </a:ext>
            </a:extLst>
          </p:cNvPr>
          <p:cNvSpPr txBox="1">
            <a:spLocks/>
          </p:cNvSpPr>
          <p:nvPr/>
        </p:nvSpPr>
        <p:spPr>
          <a:xfrm>
            <a:off x="505067" y="4861534"/>
            <a:ext cx="5898257" cy="182166"/>
          </a:xfrm>
          <a:prstGeom prst="rect">
            <a:avLst/>
          </a:prstGeom>
        </p:spPr>
        <p:txBody>
          <a:bodyPr vert="horz" wrap="square" lIns="3429" tIns="3429" rIns="3429" bIns="3429" rtlCol="0" anchor="b" anchorCtr="0">
            <a:noAutofit/>
          </a:bodyPr>
          <a:lstStyle>
            <a:lvl1pPr marL="0" indent="0" algn="l" defTabSz="1827886" rtl="0" eaLnBrk="1" latinLnBrk="0" hangingPunct="1">
              <a:spcBef>
                <a:spcPct val="20000"/>
              </a:spcBef>
              <a:buClr>
                <a:schemeClr val="accent1"/>
              </a:buClr>
              <a:buSzPct val="75000"/>
              <a:buFont typeface="Wingdings 3" panose="05040102010807070707" pitchFamily="18" charset="2"/>
              <a:buNone/>
              <a:defRPr lang="en-US" sz="1600" kern="1200" smtClean="0">
                <a:solidFill>
                  <a:schemeClr val="bg1"/>
                </a:solidFill>
                <a:latin typeface="EYInterstate Light" panose="02000506000000020004" pitchFamily="2" charset="0"/>
                <a:ea typeface="+mn-ea"/>
                <a:cs typeface="+mn-cs"/>
                <a:sym typeface="EYInterstate Light" panose="02000506000000020004" pitchFamily="2" charset="0"/>
              </a:defRPr>
            </a:lvl1pPr>
            <a:lvl2pPr marL="3429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2pPr>
            <a:lvl3pPr marL="6858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3pPr>
            <a:lvl4pPr marL="1028700" indent="0" algn="l" defTabSz="1827886" rtl="0" eaLnBrk="1" latinLnBrk="0" hangingPunct="1">
              <a:spcBef>
                <a:spcPct val="20000"/>
              </a:spcBef>
              <a:buClr>
                <a:schemeClr val="accent1"/>
              </a:buClr>
              <a:buSzPct val="75000"/>
              <a:buFont typeface="Wingdings 3" panose="05040102010807070707" pitchFamily="18" charset="2"/>
              <a:buNone/>
              <a:defRPr lang="en-US" sz="2200" kern="1200" smtClean="0">
                <a:solidFill>
                  <a:schemeClr val="bg1"/>
                </a:solidFill>
                <a:latin typeface="Arial" panose="020B0604020202020204" pitchFamily="34" charset="0"/>
                <a:ea typeface="+mn-ea"/>
                <a:cs typeface="+mn-cs"/>
                <a:sym typeface="Arial" panose="020B0604020202020204" pitchFamily="34" charset="0"/>
              </a:defRPr>
            </a:lvl4pPr>
            <a:lvl5pPr marL="1371600" indent="0" algn="l" defTabSz="1827886" rtl="0" eaLnBrk="1" latinLnBrk="0" hangingPunct="1">
              <a:spcBef>
                <a:spcPct val="20000"/>
              </a:spcBef>
              <a:buClr>
                <a:schemeClr val="accent1"/>
              </a:buClr>
              <a:buSzPct val="75000"/>
              <a:buFont typeface="Wingdings 3" panose="05040102010807070707" pitchFamily="18" charset="2"/>
              <a:buNone/>
              <a:defRPr lang="en-US" sz="2200" kern="1200">
                <a:solidFill>
                  <a:schemeClr val="bg1"/>
                </a:solidFill>
                <a:latin typeface="Arial" panose="020B0604020202020204" pitchFamily="34" charset="0"/>
                <a:ea typeface="+mn-ea"/>
                <a:cs typeface="+mn-cs"/>
                <a:sym typeface="Arial" panose="020B0604020202020204" pitchFamily="34" charset="0"/>
              </a:defRPr>
            </a:lvl5pPr>
            <a:lvl6pPr marL="5026686"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6pPr>
            <a:lvl7pPr marL="5940628"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7pPr>
            <a:lvl8pPr marL="6854572"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8pPr>
            <a:lvl9pPr marL="7768514" indent="-456972" algn="l" defTabSz="1827886" rtl="0" eaLnBrk="1" latinLnBrk="0" hangingPunct="1">
              <a:spcBef>
                <a:spcPct val="20000"/>
              </a:spcBef>
              <a:buFont typeface="Arial" pitchFamily="34" charset="0"/>
              <a:buChar char="•"/>
              <a:defRPr sz="3998" kern="1200">
                <a:solidFill>
                  <a:schemeClr val="tx1"/>
                </a:solidFill>
                <a:latin typeface="+mn-lt"/>
                <a:ea typeface="+mn-ea"/>
                <a:cs typeface="+mn-cs"/>
              </a:defRPr>
            </a:lvl9pPr>
          </a:lstStyle>
          <a:p>
            <a:pPr marL="0" marR="0" lvl="0" indent="0" algn="l" defTabSz="685457" rtl="0" eaLnBrk="1" fontAlgn="auto" latinLnBrk="0" hangingPunct="1">
              <a:lnSpc>
                <a:spcPct val="100000"/>
              </a:lnSpc>
              <a:spcBef>
                <a:spcPct val="20000"/>
              </a:spcBef>
              <a:spcAft>
                <a:spcPts val="0"/>
              </a:spcAft>
              <a:buClr>
                <a:srgbClr val="1A9AFA"/>
              </a:buClr>
              <a:buSzPct val="75000"/>
              <a:buFont typeface="Wingdings 3" panose="05040102010807070707" pitchFamily="18" charset="2"/>
              <a:buNone/>
              <a:tabLst/>
              <a:defRPr/>
            </a:pPr>
            <a:r>
              <a:rPr kumimoji="0" lang="en-GB" sz="600" b="0" i="0" u="none" strike="noStrike" kern="1200" cap="none" spc="0" normalizeH="0" baseline="0" noProof="0" dirty="0">
                <a:ln>
                  <a:noFill/>
                </a:ln>
                <a:solidFill>
                  <a:srgbClr val="212121"/>
                </a:solidFill>
                <a:effectLst/>
                <a:uLnTx/>
                <a:uFillTx/>
                <a:latin typeface="Arial" panose="020B0604020202020204"/>
                <a:ea typeface="+mn-ea"/>
                <a:cs typeface="+mn-cs"/>
                <a:sym typeface="EYInterstate Light" panose="02000506000000020004" pitchFamily="2" charset="0"/>
              </a:rPr>
              <a:t>Source: Retail store chain</a:t>
            </a:r>
          </a:p>
        </p:txBody>
      </p:sp>
    </p:spTree>
    <p:extLst>
      <p:ext uri="{BB962C8B-B14F-4D97-AF65-F5344CB8AC3E}">
        <p14:creationId xmlns:p14="http://schemas.microsoft.com/office/powerpoint/2010/main" val="2292137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8502CD-9CD8-5BFB-5CDA-7AAA27BA87B0}"/>
              </a:ext>
            </a:extLst>
          </p:cNvPr>
          <p:cNvGraphicFramePr>
            <a:graphicFrameLocks noChangeAspect="1"/>
          </p:cNvGraphicFramePr>
          <p:nvPr>
            <p:custDataLst>
              <p:tags r:id="rId1"/>
            </p:custDataLst>
            <p:extLst>
              <p:ext uri="{D42A27DB-BD31-4B8C-83A1-F6EECF244321}">
                <p14:modId xmlns:p14="http://schemas.microsoft.com/office/powerpoint/2010/main" val="1166773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1" progId="TCLayout.ActiveDocument.1">
                  <p:embed/>
                </p:oleObj>
              </mc:Choice>
              <mc:Fallback>
                <p:oleObj name="think-cell Slide" r:id="rId5" imgW="501" imgH="501" progId="TCLayout.ActiveDocument.1">
                  <p:embed/>
                  <p:pic>
                    <p:nvPicPr>
                      <p:cNvPr id="2" name="Object 1" hidden="1">
                        <a:extLst>
                          <a:ext uri="{FF2B5EF4-FFF2-40B4-BE49-F238E27FC236}">
                            <a16:creationId xmlns:a16="http://schemas.microsoft.com/office/drawing/2014/main" id="{F28502CD-9CD8-5BFB-5CDA-7AAA27BA8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78" name="Google Shape;78;p17"/>
          <p:cNvPicPr preferRelativeResize="0"/>
          <p:nvPr/>
        </p:nvPicPr>
        <p:blipFill>
          <a:blip r:embed="rId7">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dirty="0">
                <a:solidFill>
                  <a:srgbClr val="1A2835"/>
                </a:solidFill>
              </a:rPr>
              <a:t>Data Preparation</a:t>
            </a:r>
            <a:endParaRPr sz="4820" dirty="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dirty="0">
                <a:solidFill>
                  <a:srgbClr val="E57200"/>
                </a:solidFill>
              </a:rPr>
              <a:t>02.</a:t>
            </a:r>
            <a:endParaRPr sz="3220" b="0" dirty="0">
              <a:solidFill>
                <a:srgbClr val="E57200"/>
              </a:solidFill>
            </a:endParaRPr>
          </a:p>
        </p:txBody>
      </p:sp>
    </p:spTree>
    <p:extLst>
      <p:ext uri="{BB962C8B-B14F-4D97-AF65-F5344CB8AC3E}">
        <p14:creationId xmlns:p14="http://schemas.microsoft.com/office/powerpoint/2010/main" val="1370570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050&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89999999999999991118E+00&quot;&gt;&lt;m_msothmcolidx val=&quot;0&quot;/&gt;&lt;m_rgb r=&quot;F4&quot; g=&quot;74&quot; b=&quot;22&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00.xml><?xml version="1.0" encoding="utf-8"?>
<p:tagLst xmlns:a="http://schemas.openxmlformats.org/drawingml/2006/main" xmlns:r="http://schemas.openxmlformats.org/officeDocument/2006/relationships" xmlns:p="http://schemas.openxmlformats.org/presentationml/2006/main">
  <p:tag name="DYNAMICSHAPE" val="Long vertical takeaway"/>
  <p:tag name="SYMBOL" val="Long vertical takeaway"/>
  <p:tag name="SYMBOLCOLOR" val="single"/>
</p:tagLst>
</file>

<file path=ppt/tags/tag101.xml><?xml version="1.0" encoding="utf-8"?>
<p:tagLst xmlns:a="http://schemas.openxmlformats.org/drawingml/2006/main" xmlns:r="http://schemas.openxmlformats.org/officeDocument/2006/relationships" xmlns:p="http://schemas.openxmlformats.org/presentationml/2006/main">
  <p:tag name="DYNAMICLOCATIONTITLE" val="T"/>
  <p:tag name="TITLEPOS_" val="501,1442_104,5001"/>
</p:tagLst>
</file>

<file path=ppt/tags/tag102.xml><?xml version="1.0" encoding="utf-8"?>
<p:tagLst xmlns:a="http://schemas.openxmlformats.org/drawingml/2006/main" xmlns:r="http://schemas.openxmlformats.org/officeDocument/2006/relationships" xmlns:p="http://schemas.openxmlformats.org/presentationml/2006/main">
  <p:tag name="DYNAMICSHAPE" val="Long vertical takeaway"/>
  <p:tag name="SYMBOL" val="Long vertical takeaway"/>
  <p:tag name="SYMBOLCOLOR" val="singl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xbT6NG4bikygxSnUwZ3ry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xbT6NG4bikygxSnUwZ3ry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xbT6NG4bikygxSnUwZ3ry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bEnoE82jD0WCCiTwZx6WK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wEfXEiWC4UqYnvObcAJ0q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EevHact_wEu74sgYW0kbC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30.xml><?xml version="1.0" encoding="utf-8"?>
<p:tagLst xmlns:a="http://schemas.openxmlformats.org/drawingml/2006/main" xmlns:r="http://schemas.openxmlformats.org/officeDocument/2006/relationships" xmlns:p="http://schemas.openxmlformats.org/presentationml/2006/main">
  <p:tag name="DYNAMICSHAPE" val="Harvey ball"/>
  <p:tag name="SYMBOL" val="Harvey ball"/>
  <p:tag name="SYMBOLCOLOR" val="multi"/>
  <p:tag name="GAUGE" val="5"/>
</p:tagLst>
</file>

<file path=ppt/tags/tag131.xml><?xml version="1.0" encoding="utf-8"?>
<p:tagLst xmlns:a="http://schemas.openxmlformats.org/drawingml/2006/main" xmlns:r="http://schemas.openxmlformats.org/officeDocument/2006/relationships" xmlns:p="http://schemas.openxmlformats.org/presentationml/2006/main">
  <p:tag name="DYNAMICSHAPE" val="Harvey ball"/>
  <p:tag name="SYMBOL" val="Harvey ball"/>
  <p:tag name="SYMBOLCOLOR" val="multi"/>
  <p:tag name="GAUGE" val="5"/>
</p:tagLst>
</file>

<file path=ppt/tags/tag132.xml><?xml version="1.0" encoding="utf-8"?>
<p:tagLst xmlns:a="http://schemas.openxmlformats.org/drawingml/2006/main" xmlns:r="http://schemas.openxmlformats.org/officeDocument/2006/relationships" xmlns:p="http://schemas.openxmlformats.org/presentationml/2006/main">
  <p:tag name="DYNAMICSHAPE" val="Harvey ball"/>
  <p:tag name="SYMBOL" val="Harvey ball"/>
  <p:tag name="SYMBOLCOLOR" val="multi"/>
  <p:tag name="GAUGE" val="3"/>
</p:tagLst>
</file>

<file path=ppt/tags/tag133.xml><?xml version="1.0" encoding="utf-8"?>
<p:tagLst xmlns:a="http://schemas.openxmlformats.org/drawingml/2006/main" xmlns:r="http://schemas.openxmlformats.org/officeDocument/2006/relationships" xmlns:p="http://schemas.openxmlformats.org/presentationml/2006/main">
  <p:tag name="DYNAMICSHAPE" val="Harvey ball"/>
  <p:tag name="SYMBOL" val="Harvey ball"/>
  <p:tag name="SYMBOLCOLOR" val="multi"/>
  <p:tag name="GAUGE" val="4"/>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Z3XllZC1kiIkUGJt33Ba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Z3XllZC1kiIkUGJt33B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LzvDBa5m0SW3eFHtjd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UMUepuVUlUGDG2THFgW.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LzvDBa5m0SW3eFHtjd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MUepuVUlUGDG2THFgW.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PLORISLIBID" val="Lb714cc42-d47c-4e1e-affd-9746faf5f7b4.1.t7SKAQ=="/>
  <p:tag name="APLORISLIBHASH" val="1.164A2DDf+bWhnO+tiZ7eYp7Pesov0="/>
</p:tagLst>
</file>

<file path=ppt/tags/tag35.xml><?xml version="1.0" encoding="utf-8"?>
<p:tagLst xmlns:a="http://schemas.openxmlformats.org/drawingml/2006/main" xmlns:r="http://schemas.openxmlformats.org/officeDocument/2006/relationships" xmlns:p="http://schemas.openxmlformats.org/presentationml/2006/main">
  <p:tag name="APLORISLIBID" val="L2d4bc2bb-3d7e-4927-baf4-2372c67cba80.1.JaChXg=="/>
  <p:tag name="APLORISLIBHASH" val="1.167LvgLawsAyipHmMTU9/wY3wCKHc="/>
</p:tagLst>
</file>

<file path=ppt/tags/tag36.xml><?xml version="1.0" encoding="utf-8"?>
<p:tagLst xmlns:a="http://schemas.openxmlformats.org/drawingml/2006/main" xmlns:r="http://schemas.openxmlformats.org/officeDocument/2006/relationships" xmlns:p="http://schemas.openxmlformats.org/presentationml/2006/main">
  <p:tag name="APLORISLIBID" val="Ldd4e0079-4cec-44b2-b08d-a3cc9a171e7f.1.SVgRmw=="/>
  <p:tag name="APLORISLIBHASH" val="1.16yB3v4oJ8BeEym8j5yX38IcU5XJ0="/>
</p:tagLst>
</file>

<file path=ppt/tags/tag37.xml><?xml version="1.0" encoding="utf-8"?>
<p:tagLst xmlns:a="http://schemas.openxmlformats.org/drawingml/2006/main" xmlns:r="http://schemas.openxmlformats.org/officeDocument/2006/relationships" xmlns:p="http://schemas.openxmlformats.org/presentationml/2006/main">
  <p:tag name="APLORISLIBID" val="L840e7e18-c183-4b99-b2ad-963731b46426.2.7Moc6Q=="/>
  <p:tag name="APLORISLIBHASH" val="1.16N5ySc4YMyDQbQJWD9LerzMG3O+0="/>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DYNAMICSHAPE" val="Long vertical takeaway"/>
  <p:tag name="SYMBOL" val="Long vertical takeaway"/>
  <p:tag name="SYMBOLCOLOR" val="sing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DYNAMICSHAPE" val="Long vertical takeaway"/>
  <p:tag name="SYMBOL" val="Long vertical takeaway"/>
  <p:tag name="SYMBOLCOLOR" val="singl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APLORISLIBID" val="Ldf2163cc-f205-4cd0-84ad-00ecbc3c9ff0.1.yNr5JA=="/>
  <p:tag name="APLORISLIBHASH" val="1.161/LeztvyNv0OhoTBBUMrp2GYuWI="/>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PLORISLIBID" val="L014609d1-bc76-4003-b7c8-f1fa1fe028c8.1.Gfq95g=="/>
  <p:tag name="APLORISLIBHASH" val="1.16ftiMtuzWFt4NaGVIYCOSPb/YSHU="/>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UMUepuVUlUGDG2THFgW.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LzvDBa5m0SW3eFHtjdPH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MUepuVUlUGDG2THFgW.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LzvDBa5m0SW3eFHtjdP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BJUt7ssLqkObkYnKs.oks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UMUepuVUlUGDG2THFgW.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DYNAMICLOCATIONTITLE" val="T"/>
  <p:tag name="TITLEPOS_" val="47,48575_104,5001"/>
</p:tagLst>
</file>

<file path=ppt/tags/tag66.xml><?xml version="1.0" encoding="utf-8"?>
<p:tagLst xmlns:a="http://schemas.openxmlformats.org/drawingml/2006/main" xmlns:r="http://schemas.openxmlformats.org/officeDocument/2006/relationships" xmlns:p="http://schemas.openxmlformats.org/presentationml/2006/main">
  <p:tag name="DYNAMICLOCATIONTITLE" val="T"/>
  <p:tag name="TITLEPOS_" val="501,1442_104,5001"/>
</p:tagLst>
</file>

<file path=ppt/tags/tag67.xml><?xml version="1.0" encoding="utf-8"?>
<p:tagLst xmlns:a="http://schemas.openxmlformats.org/drawingml/2006/main" xmlns:r="http://schemas.openxmlformats.org/officeDocument/2006/relationships" xmlns:p="http://schemas.openxmlformats.org/presentationml/2006/main">
  <p:tag name="DYNAMICLOCATIONTITLE" val="T"/>
  <p:tag name="TITLEPOS_" val="501,1442_104,5001"/>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m.9GtclSoJaZatCNdbOb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RkUEY0.DjNBdaeqo34cQ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ByVfqAvZwx_QZN48IAQ.e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tzbEWNgCXHWJFuiCOcrp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tEtIJGcgNlaECl4Y3aigP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BQCog.s1e0UyPaxLAse2o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FKMDDq2WbVE6D9HWVObov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RaXLg5RiT_UhjbAbMrQLu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GrdvAwtWbXLHU7gRzRAaR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so4xzpRft1uOzJNgeRmEf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N0W8QHTOFmfMkhNUeuqt8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e3RRz.Eg14glUATPIV_h2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Yas7BvshmETw4vogohZz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Ybzh.Gz95P2j3AKS6WEF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LRCJWuFh51Hv1djPdDfhh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VNE1ZYViEoijk1j8jocVO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76CZAXb3sasjgZz8i5oCy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VAGcmvUoPvKdZFazQUd4I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DIXuJQGh0l8lnHuD.A1Vn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VCT-BODYINDENTATION" val="0;14.17323;14.17323;28.34646;28.34645;42.51968;42.51968;56.69291;56.69291;70.86614;70.86614;85.03937;70.86614;85.03937;70.86614;85.03937;70.86614;85.03937;"/>
  <p:tag name="VCT-BULLETVISIBILITY" val="G*********"/>
  <p:tag name="VCTCREATESHAPEHANDLED" val="0"/>
  <p:tag name="CI_IGNORELIB1" val="CICheckShapeColors@1p271s5"/>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1.xml><?xml version="1.0" encoding="utf-8"?>
<p:tagLst xmlns:a="http://schemas.openxmlformats.org/drawingml/2006/main" xmlns:r="http://schemas.openxmlformats.org/officeDocument/2006/relationships" xmlns:p="http://schemas.openxmlformats.org/presentationml/2006/main">
  <p:tag name="VCT-BODYINDENTATION" val="0;14.17323;14.17323;28.34646;28.34645;42.51968;42.51968;56.69291;56.69291;70.86614;70.86614;85.03937;70.86614;85.03937;70.86614;85.03937;70.86614;85.03937;"/>
  <p:tag name="VCT-BULLETVISIBILITY" val="G*********"/>
  <p:tag name="VCTCREATESHAPEHANDLED" val="0"/>
  <p:tag name="CI_IGNORELIB1" val="CICheckShapeColors@1p271s5"/>
</p:tagLst>
</file>

<file path=ppt/tags/tag9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4.xml><?xml version="1.0" encoding="utf-8"?>
<p:tagLst xmlns:a="http://schemas.openxmlformats.org/drawingml/2006/main" xmlns:r="http://schemas.openxmlformats.org/officeDocument/2006/relationships" xmlns:p="http://schemas.openxmlformats.org/presentationml/2006/main">
  <p:tag name="VCT-BODYINDENTATION" val="0;14.17323;14.17323;28.34646;28.34645;42.51968;42.51968;56.69291;56.69291;70.86614;70.86614;85.03937;70.86614;85.03937;70.86614;85.03937;70.86614;85.03937;"/>
  <p:tag name="VCT-BULLETVISIBILITY" val="G*********"/>
  <p:tag name="VCTCREATESHAPEHANDLED" val="0"/>
  <p:tag name="CI_IGNORELIB1" val="CICheckShapeColors@1p271s5"/>
</p:tagLst>
</file>

<file path=ppt/tags/tag9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DYNAMICLOCATIONTITLE" val="T"/>
  <p:tag name="TITLEPOS_" val="47,48575_104,5001"/>
</p:tagLst>
</file>

<file path=ppt/tags/tag99.xml><?xml version="1.0" encoding="utf-8"?>
<p:tagLst xmlns:a="http://schemas.openxmlformats.org/drawingml/2006/main" xmlns:r="http://schemas.openxmlformats.org/officeDocument/2006/relationships" xmlns:p="http://schemas.openxmlformats.org/presentationml/2006/main">
  <p:tag name="DYNAMICLOCATIONTITLE" val="T"/>
  <p:tag name="TITLEPOS_" val="501,1442_104,5001"/>
</p:tagLst>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UVA Brand Colors">
      <a:dk1>
        <a:srgbClr val="2F2F2F"/>
      </a:dk1>
      <a:lt1>
        <a:srgbClr val="FFFFFF"/>
      </a:lt1>
      <a:dk2>
        <a:srgbClr val="5E5E5E"/>
      </a:dk2>
      <a:lt2>
        <a:srgbClr val="D5D5D5"/>
      </a:lt2>
      <a:accent1>
        <a:srgbClr val="E57200"/>
      </a:accent1>
      <a:accent2>
        <a:srgbClr val="232D4B"/>
      </a:accent2>
      <a:accent3>
        <a:srgbClr val="009FDF"/>
      </a:accent3>
      <a:accent4>
        <a:srgbClr val="FDDA24"/>
      </a:accent4>
      <a:accent5>
        <a:srgbClr val="25CAD3"/>
      </a:accent5>
      <a:accent6>
        <a:srgbClr val="EF2F6B"/>
      </a:accent6>
      <a:hlink>
        <a:srgbClr val="00A2FF"/>
      </a:hlink>
      <a:folHlink>
        <a:srgbClr val="FF00FF"/>
      </a:folHlink>
    </a:clrScheme>
    <a:fontScheme name="Custom 3">
      <a:majorFont>
        <a:latin typeface="Franklin Gothic Demi"/>
        <a:ea typeface="FranklinGothic URW Ext Comp D Book"/>
        <a:cs typeface="FranklinGothic URW Ext Comp D Book"/>
      </a:majorFont>
      <a:minorFont>
        <a:latin typeface="Franklin Gothic Book"/>
        <a:ea typeface="FranklinGothic URW Comp Book"/>
        <a:cs typeface="FranklinGothic URW Comp Book"/>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dirty="0" smtClean="0">
            <a:ln>
              <a:noFill/>
            </a:ln>
            <a:solidFill>
              <a:schemeClr val="tx2">
                <a:lumMod val="10000"/>
              </a:schemeClr>
            </a:solidFill>
            <a:effectLst/>
            <a:uFillTx/>
            <a:latin typeface="+mn-lt"/>
            <a:ea typeface="+mn-ea"/>
            <a:cs typeface="+mn-cs"/>
            <a:sym typeface="FranklinGothic URW Comp Book"/>
          </a:defRPr>
        </a:def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3FF8993BB90D4CB44DD549AE7D7307" ma:contentTypeVersion="4" ma:contentTypeDescription="Create a new document." ma:contentTypeScope="" ma:versionID="5861e75381aae7be30411423d4f99934">
  <xsd:schema xmlns:xsd="http://www.w3.org/2001/XMLSchema" xmlns:xs="http://www.w3.org/2001/XMLSchema" xmlns:p="http://schemas.microsoft.com/office/2006/metadata/properties" xmlns:ns2="ddd90427-b767-426d-b770-3dbb11365981" xmlns:ns3="371b26ce-7cc8-4988-9403-2a8883b2d44f" targetNamespace="http://schemas.microsoft.com/office/2006/metadata/properties" ma:root="true" ma:fieldsID="956c637cae174478b65bc4f6c370dfbe" ns2:_="" ns3:_="">
    <xsd:import namespace="ddd90427-b767-426d-b770-3dbb11365981"/>
    <xsd:import namespace="371b26ce-7cc8-4988-9403-2a8883b2d4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0427-b767-426d-b770-3dbb11365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1b26ce-7cc8-4988-9403-2a8883b2d4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F530FC-A924-471A-9FCB-28FE93A9FD9C}"/>
</file>

<file path=customXml/itemProps2.xml><?xml version="1.0" encoding="utf-8"?>
<ds:datastoreItem xmlns:ds="http://schemas.openxmlformats.org/officeDocument/2006/customXml" ds:itemID="{19BB7043-6F38-44B6-8527-5D91AD503A81}">
  <ds:schemaRefs>
    <ds:schemaRef ds:uri="http://schemas.microsoft.com/office/2006/metadata/properties"/>
    <ds:schemaRef ds:uri="http://schemas.microsoft.com/office/infopath/2007/PartnerControls"/>
    <ds:schemaRef ds:uri="2ce3ef8a-6422-4f30-a28b-b1df238c3260"/>
    <ds:schemaRef ds:uri="035046a3-0870-4de8-a2b6-ab45b5587666"/>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TotalTime>
  <Words>4279</Words>
  <Application>Microsoft Office PowerPoint</Application>
  <PresentationFormat>On-screen Show (16:9)</PresentationFormat>
  <Paragraphs>607</Paragraphs>
  <Slides>36</Slides>
  <Notes>34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52" baseType="lpstr">
      <vt:lpstr>Courier New</vt:lpstr>
      <vt:lpstr>Arial</vt:lpstr>
      <vt:lpstr>Wingdings</vt:lpstr>
      <vt:lpstr>Wingdings 3</vt:lpstr>
      <vt:lpstr>FranklinGothic URW Comp Book</vt:lpstr>
      <vt:lpstr>Franklin Gothic Demi</vt:lpstr>
      <vt:lpstr>Times New Roman</vt:lpstr>
      <vt:lpstr>Franklin Gothic Book</vt:lpstr>
      <vt:lpstr>Helvetica Neue Medium</vt:lpstr>
      <vt:lpstr>Lato Extended</vt:lpstr>
      <vt:lpstr>Franklin Gothic</vt:lpstr>
      <vt:lpstr>Arial (Body)</vt:lpstr>
      <vt:lpstr>Helvetica Neue</vt:lpstr>
      <vt:lpstr>SDS UVA Slide Deck</vt:lpstr>
      <vt:lpstr>21_BasicWhite</vt:lpstr>
      <vt:lpstr>think-cell Slide</vt:lpstr>
      <vt:lpstr>Retail Store Sales Prediction</vt:lpstr>
      <vt:lpstr>PowerPoint Presentation</vt:lpstr>
      <vt:lpstr>PowerPoint Presentation</vt:lpstr>
      <vt:lpstr>PowerPoint Presentation</vt:lpstr>
      <vt:lpstr>PowerPoint Presentation</vt:lpstr>
      <vt:lpstr>Problem Statement</vt:lpstr>
      <vt:lpstr>PowerPoint Presentation</vt:lpstr>
      <vt:lpstr>PowerPoint Presentation</vt:lpstr>
      <vt:lpstr>Data Preparation</vt:lpstr>
      <vt:lpstr>PowerPoint Presentation</vt:lpstr>
      <vt:lpstr>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Performance</vt:lpstr>
      <vt:lpstr>PowerPoint Presentation</vt:lpstr>
      <vt:lpstr>PowerPoint Presentation</vt:lpstr>
      <vt:lpstr>PowerPoint Presentation</vt:lpstr>
      <vt:lpstr>PowerPoint Presentation</vt:lpstr>
      <vt:lpstr>Qualitative Insights</vt:lpstr>
      <vt:lpstr>PowerPoint Presentation</vt:lpstr>
      <vt:lpstr>PowerPoint Presentation</vt:lpstr>
      <vt:lpstr>PowerPoint Presentation</vt:lpstr>
      <vt:lpstr>PowerPoint Presentation</vt:lpstr>
      <vt:lpstr>PowerPoint Presentation</vt:lpstr>
      <vt:lpstr>PowerPoint Presentation</vt:lpstr>
      <vt:lpstr>Final Recommendations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Ben Wilson</dc:creator>
  <cp:lastModifiedBy>Wilson, Benjamin</cp:lastModifiedBy>
  <cp:revision>5</cp:revision>
  <dcterms:modified xsi:type="dcterms:W3CDTF">2023-04-17T15:54:54Z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0x010100FC3FF8993BB90D4CB44DD549AE7D7307</vt:lpwstr>
  </property>
</Properties>
</file>